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2"/>
  </p:notesMasterIdLst>
  <p:sldIdLst>
    <p:sldId id="256" r:id="rId2"/>
    <p:sldId id="358" r:id="rId3"/>
    <p:sldId id="359"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413" r:id="rId31"/>
    <p:sldId id="415" r:id="rId32"/>
    <p:sldId id="417" r:id="rId33"/>
    <p:sldId id="418" r:id="rId34"/>
    <p:sldId id="386"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0" r:id="rId56"/>
    <p:sldId id="411" r:id="rId57"/>
    <p:sldId id="412" r:id="rId58"/>
    <p:sldId id="419" r:id="rId59"/>
    <p:sldId id="420" r:id="rId60"/>
    <p:sldId id="421" r:id="rId61"/>
    <p:sldId id="422" r:id="rId62"/>
    <p:sldId id="423" r:id="rId63"/>
    <p:sldId id="424" r:id="rId64"/>
    <p:sldId id="425" r:id="rId65"/>
    <p:sldId id="426" r:id="rId66"/>
    <p:sldId id="427" r:id="rId67"/>
    <p:sldId id="428" r:id="rId68"/>
    <p:sldId id="429" r:id="rId69"/>
    <p:sldId id="414" r:id="rId70"/>
    <p:sldId id="387" r:id="rId71"/>
    <p:sldId id="388" r:id="rId72"/>
    <p:sldId id="430" r:id="rId73"/>
    <p:sldId id="431" r:id="rId74"/>
    <p:sldId id="432" r:id="rId75"/>
    <p:sldId id="433" r:id="rId76"/>
    <p:sldId id="434" r:id="rId77"/>
    <p:sldId id="435" r:id="rId78"/>
    <p:sldId id="436" r:id="rId79"/>
    <p:sldId id="437" r:id="rId80"/>
    <p:sldId id="438" r:id="rId81"/>
    <p:sldId id="439" r:id="rId82"/>
    <p:sldId id="440" r:id="rId83"/>
    <p:sldId id="441" r:id="rId84"/>
    <p:sldId id="442" r:id="rId85"/>
    <p:sldId id="389" r:id="rId86"/>
    <p:sldId id="443" r:id="rId87"/>
    <p:sldId id="444" r:id="rId88"/>
    <p:sldId id="445" r:id="rId89"/>
    <p:sldId id="446" r:id="rId90"/>
    <p:sldId id="447" r:id="rId91"/>
    <p:sldId id="448" r:id="rId92"/>
    <p:sldId id="449" r:id="rId93"/>
    <p:sldId id="450" r:id="rId94"/>
    <p:sldId id="451" r:id="rId95"/>
    <p:sldId id="458" r:id="rId96"/>
    <p:sldId id="459" r:id="rId97"/>
    <p:sldId id="460" r:id="rId98"/>
    <p:sldId id="461" r:id="rId99"/>
    <p:sldId id="462" r:id="rId100"/>
    <p:sldId id="463" r:id="rId101"/>
    <p:sldId id="465" r:id="rId102"/>
    <p:sldId id="466" r:id="rId103"/>
    <p:sldId id="467" r:id="rId104"/>
    <p:sldId id="468" r:id="rId105"/>
    <p:sldId id="469" r:id="rId106"/>
    <p:sldId id="470" r:id="rId107"/>
    <p:sldId id="464" r:id="rId108"/>
    <p:sldId id="452" r:id="rId109"/>
    <p:sldId id="453" r:id="rId110"/>
    <p:sldId id="471" r:id="rId111"/>
    <p:sldId id="472" r:id="rId112"/>
    <p:sldId id="473" r:id="rId113"/>
    <p:sldId id="474" r:id="rId114"/>
    <p:sldId id="475" r:id="rId115"/>
    <p:sldId id="454" r:id="rId116"/>
    <p:sldId id="455" r:id="rId117"/>
    <p:sldId id="456" r:id="rId118"/>
    <p:sldId id="476" r:id="rId119"/>
    <p:sldId id="477" r:id="rId120"/>
    <p:sldId id="478" r:id="rId121"/>
    <p:sldId id="479" r:id="rId122"/>
    <p:sldId id="480" r:id="rId123"/>
    <p:sldId id="547" r:id="rId124"/>
    <p:sldId id="481" r:id="rId125"/>
    <p:sldId id="548" r:id="rId126"/>
    <p:sldId id="549" r:id="rId127"/>
    <p:sldId id="550" r:id="rId128"/>
    <p:sldId id="551" r:id="rId129"/>
    <p:sldId id="552" r:id="rId130"/>
    <p:sldId id="553" r:id="rId131"/>
    <p:sldId id="554" r:id="rId132"/>
    <p:sldId id="555" r:id="rId133"/>
    <p:sldId id="556" r:id="rId134"/>
    <p:sldId id="557" r:id="rId135"/>
    <p:sldId id="558" r:id="rId136"/>
    <p:sldId id="559" r:id="rId137"/>
    <p:sldId id="560" r:id="rId138"/>
    <p:sldId id="561" r:id="rId139"/>
    <p:sldId id="562" r:id="rId140"/>
    <p:sldId id="564" r:id="rId141"/>
    <p:sldId id="565" r:id="rId142"/>
    <p:sldId id="566" r:id="rId143"/>
    <p:sldId id="567" r:id="rId144"/>
    <p:sldId id="563" r:id="rId145"/>
    <p:sldId id="546" r:id="rId146"/>
    <p:sldId id="482" r:id="rId147"/>
    <p:sldId id="483" r:id="rId148"/>
    <p:sldId id="484" r:id="rId149"/>
    <p:sldId id="485" r:id="rId150"/>
    <p:sldId id="486" r:id="rId151"/>
    <p:sldId id="488" r:id="rId152"/>
    <p:sldId id="489" r:id="rId153"/>
    <p:sldId id="490" r:id="rId154"/>
    <p:sldId id="491" r:id="rId155"/>
    <p:sldId id="492" r:id="rId156"/>
    <p:sldId id="493" r:id="rId157"/>
    <p:sldId id="501" r:id="rId158"/>
    <p:sldId id="502" r:id="rId159"/>
    <p:sldId id="494" r:id="rId160"/>
    <p:sldId id="495" r:id="rId161"/>
    <p:sldId id="496" r:id="rId162"/>
    <p:sldId id="497" r:id="rId163"/>
    <p:sldId id="498" r:id="rId164"/>
    <p:sldId id="499" r:id="rId165"/>
    <p:sldId id="500" r:id="rId166"/>
    <p:sldId id="487" r:id="rId167"/>
    <p:sldId id="503" r:id="rId168"/>
    <p:sldId id="504" r:id="rId169"/>
    <p:sldId id="505" r:id="rId170"/>
    <p:sldId id="506" r:id="rId171"/>
    <p:sldId id="507" r:id="rId172"/>
    <p:sldId id="508" r:id="rId173"/>
    <p:sldId id="509" r:id="rId174"/>
    <p:sldId id="517" r:id="rId175"/>
    <p:sldId id="518" r:id="rId176"/>
    <p:sldId id="519" r:id="rId177"/>
    <p:sldId id="520" r:id="rId178"/>
    <p:sldId id="521" r:id="rId179"/>
    <p:sldId id="522" r:id="rId180"/>
    <p:sldId id="523" r:id="rId181"/>
    <p:sldId id="524" r:id="rId182"/>
    <p:sldId id="525" r:id="rId183"/>
    <p:sldId id="510" r:id="rId184"/>
    <p:sldId id="526" r:id="rId185"/>
    <p:sldId id="527" r:id="rId186"/>
    <p:sldId id="528" r:id="rId187"/>
    <p:sldId id="529" r:id="rId188"/>
    <p:sldId id="530" r:id="rId189"/>
    <p:sldId id="511" r:id="rId190"/>
    <p:sldId id="512" r:id="rId191"/>
    <p:sldId id="513" r:id="rId192"/>
    <p:sldId id="514" r:id="rId193"/>
    <p:sldId id="531" r:id="rId194"/>
    <p:sldId id="532" r:id="rId195"/>
    <p:sldId id="534" r:id="rId196"/>
    <p:sldId id="535" r:id="rId197"/>
    <p:sldId id="536" r:id="rId198"/>
    <p:sldId id="537" r:id="rId199"/>
    <p:sldId id="533" r:id="rId200"/>
    <p:sldId id="538" r:id="rId201"/>
    <p:sldId id="539" r:id="rId202"/>
    <p:sldId id="540" r:id="rId203"/>
    <p:sldId id="515" r:id="rId204"/>
    <p:sldId id="516" r:id="rId205"/>
    <p:sldId id="541" r:id="rId206"/>
    <p:sldId id="542" r:id="rId207"/>
    <p:sldId id="543" r:id="rId208"/>
    <p:sldId id="544" r:id="rId209"/>
    <p:sldId id="545" r:id="rId210"/>
    <p:sldId id="457" r:id="rId2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A251673D-1BD5-4C1C-A773-8B52ADC87EF0}">
          <p14:sldIdLst>
            <p14:sldId id="256"/>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413"/>
            <p14:sldId id="415"/>
            <p14:sldId id="417"/>
            <p14:sldId id="418"/>
            <p14:sldId id="386"/>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9"/>
            <p14:sldId id="420"/>
            <p14:sldId id="421"/>
            <p14:sldId id="422"/>
            <p14:sldId id="423"/>
            <p14:sldId id="424"/>
            <p14:sldId id="425"/>
            <p14:sldId id="426"/>
            <p14:sldId id="427"/>
            <p14:sldId id="428"/>
            <p14:sldId id="429"/>
            <p14:sldId id="414"/>
            <p14:sldId id="387"/>
            <p14:sldId id="388"/>
            <p14:sldId id="430"/>
            <p14:sldId id="431"/>
            <p14:sldId id="432"/>
            <p14:sldId id="433"/>
            <p14:sldId id="434"/>
            <p14:sldId id="435"/>
            <p14:sldId id="436"/>
            <p14:sldId id="437"/>
            <p14:sldId id="438"/>
            <p14:sldId id="439"/>
            <p14:sldId id="440"/>
            <p14:sldId id="441"/>
            <p14:sldId id="442"/>
            <p14:sldId id="389"/>
            <p14:sldId id="443"/>
            <p14:sldId id="444"/>
            <p14:sldId id="445"/>
            <p14:sldId id="446"/>
            <p14:sldId id="447"/>
            <p14:sldId id="448"/>
            <p14:sldId id="449"/>
            <p14:sldId id="450"/>
            <p14:sldId id="451"/>
            <p14:sldId id="458"/>
            <p14:sldId id="459"/>
            <p14:sldId id="460"/>
            <p14:sldId id="461"/>
            <p14:sldId id="462"/>
            <p14:sldId id="463"/>
            <p14:sldId id="465"/>
            <p14:sldId id="466"/>
            <p14:sldId id="467"/>
            <p14:sldId id="468"/>
            <p14:sldId id="469"/>
            <p14:sldId id="470"/>
            <p14:sldId id="464"/>
            <p14:sldId id="452"/>
            <p14:sldId id="453"/>
            <p14:sldId id="471"/>
            <p14:sldId id="472"/>
            <p14:sldId id="473"/>
            <p14:sldId id="474"/>
            <p14:sldId id="475"/>
            <p14:sldId id="454"/>
            <p14:sldId id="455"/>
            <p14:sldId id="456"/>
            <p14:sldId id="476"/>
            <p14:sldId id="477"/>
            <p14:sldId id="478"/>
            <p14:sldId id="479"/>
            <p14:sldId id="480"/>
            <p14:sldId id="547"/>
            <p14:sldId id="481"/>
            <p14:sldId id="548"/>
            <p14:sldId id="549"/>
            <p14:sldId id="550"/>
            <p14:sldId id="551"/>
            <p14:sldId id="552"/>
            <p14:sldId id="553"/>
            <p14:sldId id="554"/>
            <p14:sldId id="555"/>
            <p14:sldId id="556"/>
            <p14:sldId id="557"/>
            <p14:sldId id="558"/>
            <p14:sldId id="559"/>
            <p14:sldId id="560"/>
            <p14:sldId id="561"/>
            <p14:sldId id="562"/>
            <p14:sldId id="564"/>
            <p14:sldId id="565"/>
            <p14:sldId id="566"/>
            <p14:sldId id="567"/>
            <p14:sldId id="563"/>
            <p14:sldId id="546"/>
            <p14:sldId id="482"/>
            <p14:sldId id="483"/>
            <p14:sldId id="484"/>
            <p14:sldId id="485"/>
            <p14:sldId id="486"/>
            <p14:sldId id="488"/>
            <p14:sldId id="489"/>
            <p14:sldId id="490"/>
            <p14:sldId id="491"/>
            <p14:sldId id="492"/>
            <p14:sldId id="493"/>
            <p14:sldId id="501"/>
            <p14:sldId id="502"/>
            <p14:sldId id="494"/>
            <p14:sldId id="495"/>
            <p14:sldId id="496"/>
            <p14:sldId id="497"/>
            <p14:sldId id="498"/>
            <p14:sldId id="499"/>
            <p14:sldId id="500"/>
            <p14:sldId id="487"/>
            <p14:sldId id="503"/>
            <p14:sldId id="504"/>
            <p14:sldId id="505"/>
            <p14:sldId id="506"/>
            <p14:sldId id="507"/>
            <p14:sldId id="508"/>
            <p14:sldId id="509"/>
            <p14:sldId id="517"/>
            <p14:sldId id="518"/>
            <p14:sldId id="519"/>
            <p14:sldId id="520"/>
            <p14:sldId id="521"/>
            <p14:sldId id="522"/>
            <p14:sldId id="523"/>
            <p14:sldId id="524"/>
            <p14:sldId id="525"/>
            <p14:sldId id="510"/>
            <p14:sldId id="526"/>
            <p14:sldId id="527"/>
            <p14:sldId id="528"/>
            <p14:sldId id="529"/>
            <p14:sldId id="530"/>
            <p14:sldId id="511"/>
            <p14:sldId id="512"/>
            <p14:sldId id="513"/>
            <p14:sldId id="514"/>
            <p14:sldId id="531"/>
            <p14:sldId id="532"/>
            <p14:sldId id="534"/>
            <p14:sldId id="535"/>
            <p14:sldId id="536"/>
            <p14:sldId id="537"/>
            <p14:sldId id="533"/>
            <p14:sldId id="538"/>
            <p14:sldId id="539"/>
            <p14:sldId id="540"/>
            <p14:sldId id="515"/>
            <p14:sldId id="516"/>
            <p14:sldId id="541"/>
            <p14:sldId id="542"/>
            <p14:sldId id="543"/>
            <p14:sldId id="544"/>
            <p14:sldId id="545"/>
            <p14:sldId id="4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er Vereshchagin" initials="AV" lastIdx="1" clrIdx="0">
    <p:extLst>
      <p:ext uri="{19B8F6BF-5375-455C-9EA6-DF929625EA0E}">
        <p15:presenceInfo xmlns:p15="http://schemas.microsoft.com/office/powerpoint/2012/main" userId="66da87ba6b67ca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B58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0" autoAdjust="0"/>
    <p:restoredTop sz="94660"/>
  </p:normalViewPr>
  <p:slideViewPr>
    <p:cSldViewPr snapToGrid="0">
      <p:cViewPr varScale="1">
        <p:scale>
          <a:sx n="65" d="100"/>
          <a:sy n="65" d="100"/>
        </p:scale>
        <p:origin x="72" y="1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BB08-3E43-4407-89EB-5C767B6E9C89}" type="datetimeFigureOut">
              <a:rPr lang="uk-UA" smtClean="0"/>
              <a:t>25.02.2024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39448-0C3E-42FD-AA20-A8151A79FB0D}" type="slidenum">
              <a:rPr lang="uk-UA" smtClean="0"/>
              <a:t>‹№›</a:t>
            </a:fld>
            <a:endParaRPr lang="uk-UA"/>
          </a:p>
        </p:txBody>
      </p:sp>
    </p:spTree>
    <p:extLst>
      <p:ext uri="{BB962C8B-B14F-4D97-AF65-F5344CB8AC3E}">
        <p14:creationId xmlns:p14="http://schemas.microsoft.com/office/powerpoint/2010/main" val="352794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A5239448-0C3E-42FD-AA20-A8151A79FB0D}" type="slidenum">
              <a:rPr lang="uk-UA" smtClean="0"/>
              <a:t>39</a:t>
            </a:fld>
            <a:endParaRPr lang="uk-UA"/>
          </a:p>
        </p:txBody>
      </p:sp>
    </p:spTree>
    <p:extLst>
      <p:ext uri="{BB962C8B-B14F-4D97-AF65-F5344CB8AC3E}">
        <p14:creationId xmlns:p14="http://schemas.microsoft.com/office/powerpoint/2010/main" val="540552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B792FA-4CD1-43EC-8C6A-9ACEA403FC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BFE6488-D094-4CF9-AC76-9691F6EBAD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C5D1FB-40FB-4F8B-95F7-CD7D11F3E1AE}"/>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5" name="Нижний колонтитул 4">
            <a:extLst>
              <a:ext uri="{FF2B5EF4-FFF2-40B4-BE49-F238E27FC236}">
                <a16:creationId xmlns:a16="http://schemas.microsoft.com/office/drawing/2014/main" id="{705FA82F-3367-407C-A78E-B91CECD036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E667580-0969-4DCC-8C70-57EF15C86D0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84512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61CFC1-EC7D-456E-A7FE-A268D3EC44C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C84193D-2BC9-4C8F-BF87-95BB8F20716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72D9A51-5C74-4FD8-BC7E-F511119CE668}"/>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5" name="Нижний колонтитул 4">
            <a:extLst>
              <a:ext uri="{FF2B5EF4-FFF2-40B4-BE49-F238E27FC236}">
                <a16:creationId xmlns:a16="http://schemas.microsoft.com/office/drawing/2014/main" id="{95F1E9B9-577A-4788-AA8C-7FE8E8D6DD4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7FA4A6B-8780-4473-A6FB-3504C204303D}"/>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81291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A5CF2B1-A946-4D76-AD66-EE93B11BFE5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265F272-4972-4F0F-91D9-CA302DDC610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19FE06C-A9B9-4B3A-AB47-83C2C167B483}"/>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5" name="Нижний колонтитул 4">
            <a:extLst>
              <a:ext uri="{FF2B5EF4-FFF2-40B4-BE49-F238E27FC236}">
                <a16:creationId xmlns:a16="http://schemas.microsoft.com/office/drawing/2014/main" id="{00A25E1D-D0A1-423D-BA35-EC250EFCD4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F21386A-F067-4EE5-AAE2-BEC05BA6DD2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0708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B600C-FBA6-4A10-AF11-D124F320535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E91658C-3525-4E72-B8B9-0827C6367B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E965E7-F516-48E2-9FD7-DD82FFCE2FE2}"/>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5" name="Нижний колонтитул 4">
            <a:extLst>
              <a:ext uri="{FF2B5EF4-FFF2-40B4-BE49-F238E27FC236}">
                <a16:creationId xmlns:a16="http://schemas.microsoft.com/office/drawing/2014/main" id="{3918CE6F-7323-48AD-8B4C-863CD398E20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D371FF7-EADB-4541-92C7-692E081CDB26}"/>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23320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E761F5-C045-4682-9F0F-12ABD79AE75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052EE54-31BC-4163-A702-9E6D696B8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4946EF0-1C9C-4F55-912E-D750EAF5985D}"/>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5" name="Нижний колонтитул 4">
            <a:extLst>
              <a:ext uri="{FF2B5EF4-FFF2-40B4-BE49-F238E27FC236}">
                <a16:creationId xmlns:a16="http://schemas.microsoft.com/office/drawing/2014/main" id="{5A1D79D7-6583-47CB-8DA8-915221C849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CD7001A-4009-482F-B89D-9F8C2F869FF5}"/>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081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480C9B-F614-4CD0-9821-9A7AD06CC96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F60C5B9-5D9B-4235-985A-A2B6A8C09E9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523122F-47B1-46B5-A5CB-E105BC6D78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91A35C4-42F2-485E-B663-31FBBE550333}"/>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6" name="Нижний колонтитул 5">
            <a:extLst>
              <a:ext uri="{FF2B5EF4-FFF2-40B4-BE49-F238E27FC236}">
                <a16:creationId xmlns:a16="http://schemas.microsoft.com/office/drawing/2014/main" id="{CA38A644-07AC-48A0-A54C-7BB739D9B1B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8EC37C-4E06-4F37-95E0-2807F3BC2157}"/>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313025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974E13-CE24-4FE8-BAA9-DD45FDE193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AA01F2-CCF0-48C8-9E46-2195419B3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6BA27FC-F68E-427D-898C-4967ABE414A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ECBDE1E-3871-4BD6-9A45-68174EE91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88D7A51-D942-481E-87A1-3712AD3B127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FAAF695-A901-4515-938B-62F45585831E}"/>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8" name="Нижний колонтитул 7">
            <a:extLst>
              <a:ext uri="{FF2B5EF4-FFF2-40B4-BE49-F238E27FC236}">
                <a16:creationId xmlns:a16="http://schemas.microsoft.com/office/drawing/2014/main" id="{550B1641-E824-4174-9A11-CE4844F5653C}"/>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A55D279-F28B-42E9-B77D-9D3565C04F44}"/>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4856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7BD8FB-D5CD-4C0C-B1C8-E6F7B6E874E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53A5B80-3602-4693-A4EB-C8B8CAEC45A0}"/>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4" name="Нижний колонтитул 3">
            <a:extLst>
              <a:ext uri="{FF2B5EF4-FFF2-40B4-BE49-F238E27FC236}">
                <a16:creationId xmlns:a16="http://schemas.microsoft.com/office/drawing/2014/main" id="{FE557CE3-B615-468C-88FD-70132ADD5F4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8C4D1A2-B0E2-4DD2-89AD-9186036B355A}"/>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238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CA420D8-1B9D-47CF-A39B-BED44131F64C}"/>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3" name="Нижний колонтитул 2">
            <a:extLst>
              <a:ext uri="{FF2B5EF4-FFF2-40B4-BE49-F238E27FC236}">
                <a16:creationId xmlns:a16="http://schemas.microsoft.com/office/drawing/2014/main" id="{062B9885-754E-4332-8F8E-C3E54368F5E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169BF2-EA99-45C0-B242-BA41AB5AF57C}"/>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64038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E6B7C3-B5F0-46E7-8FF7-A133F3F9069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96B1C62-78FF-45C4-A4B3-34589A7D8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7CEF461-BF91-49F3-B354-016332DC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1AB141B-9670-4C21-8335-7715A5DC1E75}"/>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6" name="Нижний колонтитул 5">
            <a:extLst>
              <a:ext uri="{FF2B5EF4-FFF2-40B4-BE49-F238E27FC236}">
                <a16:creationId xmlns:a16="http://schemas.microsoft.com/office/drawing/2014/main" id="{EBD990B3-84F4-428A-859B-A363C83042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5B95FF-78DB-48C2-84B4-9D6846EEAF7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7878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413616-8036-404C-99E4-A7F5E3C6D0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DBFCAA-6646-4519-B492-A5E3A01C2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0180CF1-AD70-4FA1-B7BD-300728B13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BD365A-5755-4A0F-8FC5-15CC6F550E44}"/>
              </a:ext>
            </a:extLst>
          </p:cNvPr>
          <p:cNvSpPr>
            <a:spLocks noGrp="1"/>
          </p:cNvSpPr>
          <p:nvPr>
            <p:ph type="dt" sz="half" idx="10"/>
          </p:nvPr>
        </p:nvSpPr>
        <p:spPr/>
        <p:txBody>
          <a:bodyPr/>
          <a:lstStyle/>
          <a:p>
            <a:fld id="{66D94769-279B-4F56-A258-1626BE02FB52}" type="datetimeFigureOut">
              <a:rPr lang="ru-RU" smtClean="0"/>
              <a:t>25.02.2024</a:t>
            </a:fld>
            <a:endParaRPr lang="ru-RU"/>
          </a:p>
        </p:txBody>
      </p:sp>
      <p:sp>
        <p:nvSpPr>
          <p:cNvPr id="6" name="Нижний колонтитул 5">
            <a:extLst>
              <a:ext uri="{FF2B5EF4-FFF2-40B4-BE49-F238E27FC236}">
                <a16:creationId xmlns:a16="http://schemas.microsoft.com/office/drawing/2014/main" id="{73B1F810-688C-410C-BC24-830B0AF24E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9E8378-46FE-4E3D-86FD-D6CFF99F39EE}"/>
              </a:ext>
            </a:extLst>
          </p:cNvPr>
          <p:cNvSpPr>
            <a:spLocks noGrp="1"/>
          </p:cNvSpPr>
          <p:nvPr>
            <p:ph type="sldNum" sz="quarter" idx="12"/>
          </p:nvPr>
        </p:nvSpPr>
        <p:spPr/>
        <p:txBody>
          <a:bodyPr/>
          <a:lstStyle/>
          <a:p>
            <a:fld id="{A4633737-219D-4D55-A424-2E8D79DD27B6}" type="slidenum">
              <a:rPr lang="ru-RU" smtClean="0"/>
              <a:t>‹№›</a:t>
            </a:fld>
            <a:endParaRPr lang="ru-RU"/>
          </a:p>
        </p:txBody>
      </p:sp>
    </p:spTree>
    <p:extLst>
      <p:ext uri="{BB962C8B-B14F-4D97-AF65-F5344CB8AC3E}">
        <p14:creationId xmlns:p14="http://schemas.microsoft.com/office/powerpoint/2010/main" val="123607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E93F78-56C7-4C2D-B624-DB38497A6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1A1F43B-301B-4506-B5A0-F4A55F8B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6CCC5C-83CE-4DD8-A169-2A25E31A4A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94769-279B-4F56-A258-1626BE02FB52}" type="datetimeFigureOut">
              <a:rPr lang="ru-RU" smtClean="0"/>
              <a:t>25.02.2024</a:t>
            </a:fld>
            <a:endParaRPr lang="ru-RU"/>
          </a:p>
        </p:txBody>
      </p:sp>
      <p:sp>
        <p:nvSpPr>
          <p:cNvPr id="5" name="Нижний колонтитул 4">
            <a:extLst>
              <a:ext uri="{FF2B5EF4-FFF2-40B4-BE49-F238E27FC236}">
                <a16:creationId xmlns:a16="http://schemas.microsoft.com/office/drawing/2014/main" id="{0B04AAAF-C51E-4D0C-98B2-E7205DA7E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D4A6EDF-DFAA-44B5-A1A4-ED3ED3283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33737-219D-4D55-A424-2E8D79DD27B6}" type="slidenum">
              <a:rPr lang="ru-RU" smtClean="0"/>
              <a:t>‹№›</a:t>
            </a:fld>
            <a:endParaRPr lang="ru-RU"/>
          </a:p>
        </p:txBody>
      </p:sp>
    </p:spTree>
    <p:extLst>
      <p:ext uri="{BB962C8B-B14F-4D97-AF65-F5344CB8AC3E}">
        <p14:creationId xmlns:p14="http://schemas.microsoft.com/office/powerpoint/2010/main" val="1844272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7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357E4A-D881-4CCA-AA6B-FD06D32CA5F8}"/>
              </a:ext>
            </a:extLst>
          </p:cNvPr>
          <p:cNvSpPr>
            <a:spLocks noGrp="1"/>
          </p:cNvSpPr>
          <p:nvPr>
            <p:ph type="ctrTitle"/>
          </p:nvPr>
        </p:nvSpPr>
        <p:spPr>
          <a:xfrm>
            <a:off x="0" y="1122362"/>
            <a:ext cx="12192000" cy="2619058"/>
          </a:xfrm>
        </p:spPr>
        <p:txBody>
          <a:bodyPr>
            <a:normAutofit/>
          </a:bodyPr>
          <a:lstStyle/>
          <a:p>
            <a:r>
              <a:rPr lang="ru-RU" b="1" dirty="0"/>
              <a:t>Все про </a:t>
            </a:r>
            <a:r>
              <a:rPr lang="ru-RU" b="1" dirty="0" err="1"/>
              <a:t>покажчики</a:t>
            </a:r>
            <a:br>
              <a:rPr lang="ru-RU" b="1" dirty="0"/>
            </a:br>
            <a:r>
              <a:rPr lang="ru-RU" b="1" dirty="0"/>
              <a:t>Все про </a:t>
            </a:r>
            <a:r>
              <a:rPr lang="ru-RU" b="1" dirty="0" err="1"/>
              <a:t>посилання</a:t>
            </a:r>
            <a:endParaRPr lang="uk-UA" b="1" dirty="0"/>
          </a:p>
        </p:txBody>
      </p:sp>
      <p:sp>
        <p:nvSpPr>
          <p:cNvPr id="3" name="Подзаголовок 2">
            <a:extLst>
              <a:ext uri="{FF2B5EF4-FFF2-40B4-BE49-F238E27FC236}">
                <a16:creationId xmlns:a16="http://schemas.microsoft.com/office/drawing/2014/main" id="{C987C11C-4A3E-4539-A6E1-9F6DC07AA5BA}"/>
              </a:ext>
            </a:extLst>
          </p:cNvPr>
          <p:cNvSpPr>
            <a:spLocks noGrp="1"/>
          </p:cNvSpPr>
          <p:nvPr>
            <p:ph type="subTitle" idx="1"/>
          </p:nvPr>
        </p:nvSpPr>
        <p:spPr>
          <a:xfrm>
            <a:off x="1" y="3741420"/>
            <a:ext cx="12192000" cy="1655762"/>
          </a:xfrm>
        </p:spPr>
        <p:txBody>
          <a:bodyPr>
            <a:normAutofit/>
          </a:bodyPr>
          <a:lstStyle/>
          <a:p>
            <a:pPr>
              <a:lnSpc>
                <a:spcPct val="150000"/>
              </a:lnSpc>
            </a:pPr>
            <a:r>
              <a:rPr lang="ru-RU" dirty="0"/>
              <a:t>Ваше </a:t>
            </a:r>
            <a:r>
              <a:rPr lang="ru-RU" dirty="0" err="1"/>
              <a:t>життя</a:t>
            </a:r>
            <a:r>
              <a:rPr lang="ru-RU" dirty="0"/>
              <a:t> </a:t>
            </a:r>
            <a:r>
              <a:rPr lang="ru-RU" dirty="0" err="1"/>
              <a:t>поділиться</a:t>
            </a:r>
            <a:r>
              <a:rPr lang="ru-RU" dirty="0"/>
              <a:t> на до, </a:t>
            </a:r>
            <a:r>
              <a:rPr lang="ru-RU" dirty="0" err="1"/>
              <a:t>після</a:t>
            </a:r>
            <a:r>
              <a:rPr lang="ru-RU" dirty="0"/>
              <a:t>…</a:t>
            </a:r>
          </a:p>
        </p:txBody>
      </p:sp>
      <p:sp>
        <p:nvSpPr>
          <p:cNvPr id="7" name="TextBox 6">
            <a:extLst>
              <a:ext uri="{FF2B5EF4-FFF2-40B4-BE49-F238E27FC236}">
                <a16:creationId xmlns:a16="http://schemas.microsoft.com/office/drawing/2014/main" id="{0EFEDB99-D1C5-4BF5-BE30-A94CA8DE3686}"/>
              </a:ext>
            </a:extLst>
          </p:cNvPr>
          <p:cNvSpPr txBox="1"/>
          <p:nvPr/>
        </p:nvSpPr>
        <p:spPr>
          <a:xfrm>
            <a:off x="8218966" y="5899493"/>
            <a:ext cx="3561908" cy="430887"/>
          </a:xfrm>
          <a:prstGeom prst="rect">
            <a:avLst/>
          </a:prstGeom>
          <a:noFill/>
        </p:spPr>
        <p:txBody>
          <a:bodyPr wrap="square" rtlCol="0" anchor="ctr">
            <a:spAutoFit/>
          </a:bodyPr>
          <a:lstStyle/>
          <a:p>
            <a:r>
              <a:rPr lang="uk-UA" sz="2200" dirty="0"/>
              <a:t>Викладач: Верещагін О.О.</a:t>
            </a:r>
            <a:endParaRPr lang="ru-RU" dirty="0"/>
          </a:p>
        </p:txBody>
      </p:sp>
    </p:spTree>
    <p:extLst>
      <p:ext uri="{BB962C8B-B14F-4D97-AF65-F5344CB8AC3E}">
        <p14:creationId xmlns:p14="http://schemas.microsoft.com/office/powerpoint/2010/main" val="7618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 та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мові</a:t>
            </a:r>
            <a:r>
              <a:rPr lang="ru-RU" sz="1800" dirty="0"/>
              <a:t> C++ є </a:t>
            </a:r>
            <a:r>
              <a:rPr lang="ru-RU" sz="1800" dirty="0" err="1"/>
              <a:t>сильний</a:t>
            </a:r>
            <a:r>
              <a:rPr lang="ru-RU" sz="1800" dirty="0"/>
              <a:t> </a:t>
            </a:r>
            <a:r>
              <a:rPr lang="ru-RU" sz="1800" dirty="0" err="1"/>
              <a:t>взаємозв'язок</a:t>
            </a:r>
            <a:r>
              <a:rPr lang="ru-RU" sz="1800" dirty="0"/>
              <a:t> </a:t>
            </a:r>
            <a:r>
              <a:rPr lang="ru-RU" sz="1800" dirty="0" err="1"/>
              <a:t>між</a:t>
            </a:r>
            <a:r>
              <a:rPr lang="ru-RU" sz="1800" dirty="0"/>
              <a:t> </a:t>
            </a:r>
            <a:r>
              <a:rPr lang="ru-RU" sz="1800" dirty="0" err="1"/>
              <a:t>покажчиками</a:t>
            </a:r>
            <a:r>
              <a:rPr lang="ru-RU" sz="1800" dirty="0"/>
              <a:t> й </a:t>
            </a:r>
            <a:r>
              <a:rPr lang="ru-RU" sz="1800" dirty="0" err="1"/>
              <a:t>масивами</a:t>
            </a:r>
            <a:r>
              <a:rPr lang="ru-RU" sz="1800" dirty="0"/>
              <a:t>, </a:t>
            </a:r>
            <a:r>
              <a:rPr lang="ru-RU" sz="1800" dirty="0" err="1"/>
              <a:t>настільки</a:t>
            </a:r>
            <a:r>
              <a:rPr lang="ru-RU" sz="1800" dirty="0"/>
              <a:t> </a:t>
            </a:r>
            <a:r>
              <a:rPr lang="ru-RU" sz="1800" dirty="0" err="1"/>
              <a:t>сильний</a:t>
            </a:r>
            <a:r>
              <a:rPr lang="ru-RU" sz="1800" dirty="0"/>
              <a:t>, </a:t>
            </a:r>
            <a:r>
              <a:rPr lang="ru-RU" sz="1800" dirty="0" err="1"/>
              <a:t>що</a:t>
            </a:r>
            <a:r>
              <a:rPr lang="ru-RU" sz="1800" dirty="0"/>
              <a:t> </a:t>
            </a:r>
            <a:r>
              <a:rPr lang="ru-RU" sz="1800" dirty="0" err="1"/>
              <a:t>покажчики</a:t>
            </a:r>
            <a:r>
              <a:rPr lang="ru-RU" sz="1800" dirty="0"/>
              <a:t> й </a:t>
            </a:r>
            <a:r>
              <a:rPr lang="ru-RU" sz="1800" dirty="0" err="1"/>
              <a:t>масиви</a:t>
            </a:r>
            <a:r>
              <a:rPr lang="ru-RU" sz="1800" dirty="0"/>
              <a:t> </a:t>
            </a:r>
            <a:r>
              <a:rPr lang="ru-RU" sz="1800" dirty="0" err="1"/>
              <a:t>дійсно</a:t>
            </a:r>
            <a:r>
              <a:rPr lang="ru-RU" sz="1800" dirty="0"/>
              <a:t> треба </a:t>
            </a:r>
            <a:r>
              <a:rPr lang="ru-RU" sz="1800" dirty="0" err="1"/>
              <a:t>розглядати</a:t>
            </a:r>
            <a:r>
              <a:rPr lang="ru-RU" sz="1800" dirty="0"/>
              <a:t> </a:t>
            </a:r>
            <a:r>
              <a:rPr lang="ru-RU" sz="1800" dirty="0" err="1"/>
              <a:t>одночасно</a:t>
            </a:r>
            <a:r>
              <a:rPr lang="ru-RU" sz="1800" dirty="0"/>
              <a:t>. </a:t>
            </a:r>
            <a:r>
              <a:rPr lang="ru-RU" sz="1800" b="1" dirty="0">
                <a:highlight>
                  <a:srgbClr val="00FF00"/>
                </a:highlight>
              </a:rPr>
              <a:t>Будь-яку </a:t>
            </a:r>
            <a:r>
              <a:rPr lang="ru-RU" sz="1800" b="1" dirty="0" err="1">
                <a:highlight>
                  <a:srgbClr val="00FF00"/>
                </a:highlight>
              </a:rPr>
              <a:t>операцію</a:t>
            </a:r>
            <a:r>
              <a:rPr lang="ru-RU" sz="1800" b="1" dirty="0">
                <a:highlight>
                  <a:srgbClr val="00FF00"/>
                </a:highlight>
              </a:rPr>
              <a:t>, яку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виконати</a:t>
            </a:r>
            <a:r>
              <a:rPr lang="ru-RU" sz="1800" b="1" dirty="0">
                <a:highlight>
                  <a:srgbClr val="00FF00"/>
                </a:highlight>
              </a:rPr>
              <a:t> за </a:t>
            </a:r>
            <a:r>
              <a:rPr lang="ru-RU" sz="1800" b="1" dirty="0" err="1">
                <a:highlight>
                  <a:srgbClr val="00FF00"/>
                </a:highlight>
              </a:rPr>
              <a:t>допомогою</a:t>
            </a:r>
            <a:r>
              <a:rPr lang="ru-RU" sz="1800" b="1" dirty="0">
                <a:highlight>
                  <a:srgbClr val="00FF00"/>
                </a:highlight>
              </a:rPr>
              <a:t> </a:t>
            </a:r>
            <a:r>
              <a:rPr lang="ru-RU" sz="1800" b="1" dirty="0" err="1">
                <a:highlight>
                  <a:srgbClr val="00FF00"/>
                </a:highlight>
              </a:rPr>
              <a:t>індексів</a:t>
            </a:r>
            <a:r>
              <a:rPr lang="ru-RU" sz="1800" b="1" dirty="0">
                <a:highlight>
                  <a:srgbClr val="00FF00"/>
                </a:highlight>
              </a:rPr>
              <a:t> </a:t>
            </a:r>
            <a:r>
              <a:rPr lang="ru-RU" sz="1800" b="1" dirty="0" err="1">
                <a:highlight>
                  <a:srgbClr val="00FF00"/>
                </a:highlight>
              </a:rPr>
              <a:t>масиву</a:t>
            </a:r>
            <a:r>
              <a:rPr lang="ru-RU" sz="1800" b="1" dirty="0">
                <a:highlight>
                  <a:srgbClr val="00FF00"/>
                </a:highlight>
              </a:rPr>
              <a:t>,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зробити</a:t>
            </a:r>
            <a:r>
              <a:rPr lang="ru-RU" sz="1800" b="1" dirty="0">
                <a:highlight>
                  <a:srgbClr val="00FF00"/>
                </a:highlight>
              </a:rPr>
              <a:t> і за </a:t>
            </a:r>
            <a:r>
              <a:rPr lang="ru-RU" sz="1800" b="1" dirty="0" err="1">
                <a:highlight>
                  <a:srgbClr val="00FF00"/>
                </a:highlight>
              </a:rPr>
              <a:t>допомогою</a:t>
            </a:r>
            <a:r>
              <a:rPr lang="ru-RU" sz="1800" b="1" dirty="0">
                <a:highlight>
                  <a:srgbClr val="00FF00"/>
                </a:highlight>
              </a:rPr>
              <a:t> </a:t>
            </a:r>
            <a:r>
              <a:rPr lang="ru-RU" sz="1800" b="1" dirty="0" err="1">
                <a:highlight>
                  <a:srgbClr val="00FF00"/>
                </a:highlight>
              </a:rPr>
              <a:t>покажчиків</a:t>
            </a:r>
            <a:r>
              <a:rPr lang="ru-RU" sz="1800" dirty="0"/>
              <a:t>. </a:t>
            </a:r>
            <a:r>
              <a:rPr lang="ru-RU" sz="1800" dirty="0" err="1"/>
              <a:t>Покажемо</a:t>
            </a:r>
            <a:r>
              <a:rPr lang="ru-RU" sz="1800" dirty="0"/>
              <a:t>, як </a:t>
            </a:r>
            <a:r>
              <a:rPr lang="ru-RU" sz="1800" dirty="0" err="1"/>
              <a:t>це</a:t>
            </a:r>
            <a:r>
              <a:rPr lang="ru-RU" sz="1800" dirty="0"/>
              <a:t> </a:t>
            </a:r>
            <a:r>
              <a:rPr lang="ru-RU" sz="1800" dirty="0" err="1"/>
              <a:t>можна</a:t>
            </a:r>
            <a:r>
              <a:rPr lang="ru-RU" sz="1800" dirty="0"/>
              <a:t> </a:t>
            </a:r>
            <a:r>
              <a:rPr lang="ru-RU" sz="1800" dirty="0" err="1"/>
              <a:t>виконати</a:t>
            </a:r>
            <a:r>
              <a:rPr lang="ru-RU" sz="1800" dirty="0"/>
              <a:t>. </a:t>
            </a:r>
            <a:r>
              <a:rPr lang="ru-RU" sz="1800" dirty="0" err="1"/>
              <a:t>Опис</a:t>
            </a:r>
            <a:r>
              <a:rPr lang="ru-RU" sz="1800" dirty="0"/>
              <a:t>:</a:t>
            </a:r>
            <a:r>
              <a:rPr lang="en-US" sz="1800" dirty="0"/>
              <a:t> </a:t>
            </a:r>
            <a:r>
              <a:rPr lang="en-US" sz="1800" dirty="0">
                <a:solidFill>
                  <a:schemeClr val="accent5">
                    <a:lumMod val="75000"/>
                  </a:schemeClr>
                </a:solidFill>
                <a:latin typeface="Consolas" panose="020B0609020204030204" pitchFamily="49" charset="0"/>
              </a:rPr>
              <a:t>int a[10];</a:t>
            </a:r>
          </a:p>
          <a:p>
            <a:pPr marL="540000" indent="360000">
              <a:lnSpc>
                <a:spcPct val="150000"/>
              </a:lnSpc>
              <a:spcBef>
                <a:spcPts val="0"/>
              </a:spcBef>
              <a:buNone/>
            </a:pPr>
            <a:r>
              <a:rPr lang="uk-UA" sz="1800" dirty="0"/>
              <a:t>визначає масив розміру </a:t>
            </a:r>
            <a:r>
              <a:rPr lang="uk-UA" sz="1800" dirty="0">
                <a:solidFill>
                  <a:schemeClr val="accent5">
                    <a:lumMod val="75000"/>
                  </a:schemeClr>
                </a:solidFill>
                <a:latin typeface="Consolas" panose="020B0609020204030204" pitchFamily="49" charset="0"/>
              </a:rPr>
              <a:t>10</a:t>
            </a:r>
            <a:r>
              <a:rPr lang="uk-UA" sz="1800" dirty="0"/>
              <a:t>, тобто набір з </a:t>
            </a:r>
            <a:r>
              <a:rPr lang="uk-UA" sz="1800" dirty="0">
                <a:solidFill>
                  <a:schemeClr val="accent5">
                    <a:lumMod val="75000"/>
                  </a:schemeClr>
                </a:solidFill>
                <a:latin typeface="Consolas" panose="020B0609020204030204" pitchFamily="49" charset="0"/>
              </a:rPr>
              <a:t>10</a:t>
            </a:r>
            <a:r>
              <a:rPr lang="uk-UA" sz="1800" dirty="0"/>
              <a:t> послідовностей об'єктів, </a:t>
            </a:r>
            <a:endParaRPr lang="en-US" sz="1800" dirty="0"/>
          </a:p>
          <a:p>
            <a:pPr marL="540000" indent="360000">
              <a:lnSpc>
                <a:spcPct val="150000"/>
              </a:lnSpc>
              <a:spcBef>
                <a:spcPts val="0"/>
              </a:spcBef>
              <a:buNone/>
            </a:pPr>
            <a:r>
              <a:rPr lang="uk-UA" sz="1800" dirty="0"/>
              <a:t>що називаються </a:t>
            </a:r>
            <a:r>
              <a:rPr lang="en-US" sz="1800" dirty="0">
                <a:solidFill>
                  <a:schemeClr val="accent5">
                    <a:lumMod val="75000"/>
                  </a:schemeClr>
                </a:solidFill>
                <a:latin typeface="Consolas" panose="020B0609020204030204" pitchFamily="49" charset="0"/>
              </a:rPr>
              <a:t>a[0]</a:t>
            </a:r>
            <a:r>
              <a:rPr lang="en-US" sz="1800" dirty="0"/>
              <a:t>, </a:t>
            </a:r>
            <a:r>
              <a:rPr lang="en-US" sz="1800" dirty="0">
                <a:solidFill>
                  <a:schemeClr val="accent5">
                    <a:lumMod val="75000"/>
                  </a:schemeClr>
                </a:solidFill>
                <a:latin typeface="Consolas" panose="020B0609020204030204" pitchFamily="49" charset="0"/>
              </a:rPr>
              <a:t>a[1]</a:t>
            </a:r>
            <a:r>
              <a:rPr lang="en-US" sz="1800" dirty="0"/>
              <a:t>, </a:t>
            </a:r>
            <a:r>
              <a:rPr lang="en-US" sz="1800" dirty="0">
                <a:solidFill>
                  <a:schemeClr val="accent5">
                    <a:lumMod val="75000"/>
                  </a:schemeClr>
                </a:solidFill>
                <a:latin typeface="Consolas" panose="020B0609020204030204" pitchFamily="49" charset="0"/>
              </a:rPr>
              <a:t>...</a:t>
            </a:r>
            <a:r>
              <a:rPr lang="en-US" sz="1800" dirty="0"/>
              <a:t>, </a:t>
            </a:r>
            <a:r>
              <a:rPr lang="en-US" sz="1800" dirty="0">
                <a:solidFill>
                  <a:schemeClr val="accent5">
                    <a:lumMod val="75000"/>
                  </a:schemeClr>
                </a:solidFill>
                <a:latin typeface="Consolas" panose="020B0609020204030204" pitchFamily="49" charset="0"/>
              </a:rPr>
              <a:t>a[9]</a:t>
            </a:r>
            <a:r>
              <a:rPr lang="en-US" sz="1800" dirty="0"/>
              <a:t>. </a:t>
            </a:r>
          </a:p>
          <a:p>
            <a:pPr marL="540000" indent="360000">
              <a:lnSpc>
                <a:spcPct val="150000"/>
              </a:lnSpc>
              <a:spcBef>
                <a:spcPts val="0"/>
              </a:spcBef>
              <a:buNone/>
            </a:pPr>
            <a:r>
              <a:rPr lang="uk-UA" sz="1800" dirty="0"/>
              <a:t>Запис </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a:t>
            </a:r>
            <a:r>
              <a:rPr lang="uk-UA" sz="1800" dirty="0"/>
              <a:t>відповідає елементу масиву через </a:t>
            </a:r>
            <a:r>
              <a:rPr lang="en-US" sz="1800" dirty="0" err="1">
                <a:solidFill>
                  <a:schemeClr val="accent5">
                    <a:lumMod val="75000"/>
                  </a:schemeClr>
                </a:solidFill>
                <a:latin typeface="Consolas" panose="020B0609020204030204" pitchFamily="49" charset="0"/>
              </a:rPr>
              <a:t>i</a:t>
            </a:r>
            <a:r>
              <a:rPr lang="en-US" sz="1800" dirty="0"/>
              <a:t> </a:t>
            </a:r>
            <a:r>
              <a:rPr lang="uk-UA" sz="1800" dirty="0"/>
              <a:t>позицій від початку.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Якщо </a:t>
            </a:r>
            <a:r>
              <a:rPr lang="en-US" sz="1800" dirty="0">
                <a:solidFill>
                  <a:schemeClr val="accent5">
                    <a:lumMod val="75000"/>
                  </a:schemeClr>
                </a:solidFill>
                <a:latin typeface="Consolas" panose="020B0609020204030204" pitchFamily="49" charset="0"/>
              </a:rPr>
              <a:t>pa</a:t>
            </a:r>
            <a:r>
              <a:rPr lang="en-US" sz="1800" dirty="0"/>
              <a:t> — </a:t>
            </a:r>
            <a:r>
              <a:rPr lang="uk-UA" sz="1800" dirty="0"/>
              <a:t>покажчик на ціле, описаний як:</a:t>
            </a:r>
            <a:r>
              <a:rPr lang="en-US" sz="1800"/>
              <a:t> </a:t>
            </a:r>
            <a:r>
              <a:rPr lang="en-US" sz="1800">
                <a:solidFill>
                  <a:schemeClr val="accent5">
                    <a:lumMod val="75000"/>
                  </a:schemeClr>
                </a:solidFill>
                <a:latin typeface="Consolas" panose="020B0609020204030204" pitchFamily="49" charset="0"/>
              </a:rPr>
              <a:t>int* pa</a:t>
            </a:r>
            <a:r>
              <a:rPr lang="en-US"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r>
              <a:rPr lang="uk-UA" sz="1800" dirty="0"/>
              <a:t>то присвоєння:</a:t>
            </a:r>
            <a:r>
              <a:rPr lang="en-US" sz="1800" dirty="0"/>
              <a:t> </a:t>
            </a:r>
            <a:r>
              <a:rPr lang="en-US" sz="1800" dirty="0">
                <a:solidFill>
                  <a:schemeClr val="accent5">
                    <a:lumMod val="75000"/>
                  </a:schemeClr>
                </a:solidFill>
                <a:latin typeface="Consolas" panose="020B0609020204030204" pitchFamily="49" charset="0"/>
              </a:rPr>
              <a:t>pa = &amp;a[0];</a:t>
            </a:r>
          </a:p>
          <a:p>
            <a:pPr marL="540000" indent="360000">
              <a:lnSpc>
                <a:spcPct val="150000"/>
              </a:lnSpc>
              <a:spcBef>
                <a:spcPts val="0"/>
              </a:spcBef>
              <a:buNone/>
            </a:pPr>
            <a:r>
              <a:rPr lang="ru-RU" sz="1800" dirty="0" err="1"/>
              <a:t>призводить</a:t>
            </a:r>
            <a:r>
              <a:rPr lang="ru-RU" sz="1800" dirty="0"/>
              <a:t> до того, </a:t>
            </a:r>
            <a:r>
              <a:rPr lang="ru-RU" sz="1800" dirty="0" err="1"/>
              <a:t>що</a:t>
            </a:r>
            <a:r>
              <a:rPr lang="ru-RU" sz="1800" dirty="0"/>
              <a:t> </a:t>
            </a:r>
            <a:r>
              <a:rPr lang="en-US" sz="1800" dirty="0">
                <a:solidFill>
                  <a:schemeClr val="accent5">
                    <a:lumMod val="75000"/>
                  </a:schemeClr>
                </a:solidFill>
                <a:latin typeface="Consolas" panose="020B0609020204030204" pitchFamily="49" charset="0"/>
              </a:rPr>
              <a:t>pa</a:t>
            </a:r>
            <a:r>
              <a:rPr lang="ru-RU" sz="1800" dirty="0"/>
              <a:t> </a:t>
            </a:r>
            <a:r>
              <a:rPr lang="ru-RU" sz="1800" b="1" dirty="0" err="1">
                <a:highlight>
                  <a:srgbClr val="00FF00"/>
                </a:highlight>
              </a:rPr>
              <a:t>вказує</a:t>
            </a:r>
            <a:r>
              <a:rPr lang="ru-RU" sz="1800" b="1" dirty="0">
                <a:highlight>
                  <a:srgbClr val="00FF00"/>
                </a:highlight>
              </a:rPr>
              <a:t> на </a:t>
            </a:r>
            <a:r>
              <a:rPr lang="ru-RU" sz="1800" b="1" dirty="0" err="1">
                <a:highlight>
                  <a:srgbClr val="00FF00"/>
                </a:highlight>
              </a:rPr>
              <a:t>нульовий</a:t>
            </a:r>
            <a:r>
              <a:rPr lang="ru-RU" sz="1800" b="1" dirty="0">
                <a:highlight>
                  <a:srgbClr val="00FF00"/>
                </a:highlight>
              </a:rPr>
              <a:t> </a:t>
            </a:r>
            <a:r>
              <a:rPr lang="ru-RU" sz="1800" b="1" dirty="0" err="1">
                <a:highlight>
                  <a:srgbClr val="00FF00"/>
                </a:highlight>
              </a:rPr>
              <a:t>елемент</a:t>
            </a:r>
            <a:r>
              <a:rPr lang="ru-RU" sz="1800" b="1" dirty="0">
                <a:highlight>
                  <a:srgbClr val="00FF00"/>
                </a:highlight>
              </a:rPr>
              <a:t> </a:t>
            </a:r>
            <a:r>
              <a:rPr lang="ru-RU" sz="1800" b="1" dirty="0" err="1">
                <a:highlight>
                  <a:srgbClr val="00FF00"/>
                </a:highlight>
              </a:rPr>
              <a:t>масиву</a:t>
            </a:r>
            <a:r>
              <a:rPr lang="ru-RU" sz="1800" dirty="0">
                <a:solidFill>
                  <a:schemeClr val="accent5">
                    <a:lumMod val="75000"/>
                  </a:schemeClr>
                </a:solidFill>
                <a:latin typeface="Consolas" panose="020B0609020204030204" pitchFamily="49" charset="0"/>
              </a:rPr>
              <a:t> a</a:t>
            </a:r>
            <a:r>
              <a:rPr lang="ru-RU" sz="1800" dirty="0"/>
              <a:t>. </a:t>
            </a:r>
            <a:r>
              <a:rPr lang="ru-RU" sz="1800" dirty="0" err="1"/>
              <a:t>Це</a:t>
            </a:r>
            <a:r>
              <a:rPr lang="ru-RU" sz="1800" dirty="0"/>
              <a:t> </a:t>
            </a:r>
            <a:r>
              <a:rPr lang="ru-RU" sz="1800" dirty="0" err="1"/>
              <a:t>означає</a:t>
            </a:r>
            <a:r>
              <a:rPr lang="ru-RU" sz="1800" dirty="0"/>
              <a:t>, </a:t>
            </a:r>
            <a:r>
              <a:rPr lang="ru-RU" sz="1800" dirty="0" err="1"/>
              <a:t>що</a:t>
            </a:r>
            <a:r>
              <a:rPr lang="ru-RU" sz="1800" dirty="0"/>
              <a:t> </a:t>
            </a:r>
            <a:r>
              <a:rPr lang="en-US" sz="1800" dirty="0">
                <a:solidFill>
                  <a:schemeClr val="accent5">
                    <a:lumMod val="75000"/>
                  </a:schemeClr>
                </a:solidFill>
                <a:latin typeface="Consolas" panose="020B0609020204030204" pitchFamily="49" charset="0"/>
              </a:rPr>
              <a:t>pa</a:t>
            </a:r>
            <a:r>
              <a:rPr lang="ru-RU" sz="1800" dirty="0"/>
              <a:t> </a:t>
            </a:r>
            <a:r>
              <a:rPr lang="ru-RU" sz="1800" dirty="0" err="1"/>
              <a:t>містить</a:t>
            </a:r>
            <a:r>
              <a:rPr lang="ru-RU" sz="1800" dirty="0"/>
              <a:t> адресу </a:t>
            </a:r>
            <a:r>
              <a:rPr lang="ru-RU" sz="1800" dirty="0" err="1"/>
              <a:t>елемента</a:t>
            </a:r>
            <a:r>
              <a:rPr lang="ru-RU" sz="1800" dirty="0"/>
              <a:t> </a:t>
            </a:r>
            <a:r>
              <a:rPr lang="ru-RU" sz="1800" dirty="0">
                <a:solidFill>
                  <a:schemeClr val="accent5">
                    <a:lumMod val="75000"/>
                  </a:schemeClr>
                </a:solidFill>
                <a:latin typeface="Consolas" panose="020B0609020204030204" pitchFamily="49" charset="0"/>
              </a:rPr>
              <a:t>a[0]</a:t>
            </a:r>
            <a:r>
              <a:rPr lang="ru-RU" sz="1800" dirty="0"/>
              <a:t>.</a:t>
            </a:r>
          </a:p>
          <a:p>
            <a:pPr marL="540000" indent="360000">
              <a:lnSpc>
                <a:spcPct val="150000"/>
              </a:lnSpc>
              <a:spcBef>
                <a:spcPts val="0"/>
              </a:spcBef>
              <a:buNone/>
            </a:pPr>
            <a:r>
              <a:rPr lang="ru-RU" sz="1800" dirty="0" err="1"/>
              <a:t>Тепер</a:t>
            </a:r>
            <a:r>
              <a:rPr lang="ru-RU" sz="1800" dirty="0"/>
              <a:t> </a:t>
            </a:r>
            <a:r>
              <a:rPr lang="ru-RU" sz="1800" dirty="0" err="1"/>
              <a:t>присвоєння</a:t>
            </a:r>
            <a:r>
              <a:rPr lang="ru-RU" sz="1800" dirty="0"/>
              <a:t>:</a:t>
            </a:r>
            <a:r>
              <a:rPr lang="en-US" sz="1800" dirty="0"/>
              <a:t> </a:t>
            </a:r>
            <a:r>
              <a:rPr lang="en-US" sz="1800" dirty="0">
                <a:solidFill>
                  <a:schemeClr val="accent5">
                    <a:lumMod val="75000"/>
                  </a:schemeClr>
                </a:solidFill>
                <a:latin typeface="Consolas" panose="020B0609020204030204" pitchFamily="49" charset="0"/>
              </a:rPr>
              <a:t>x = *pa;</a:t>
            </a:r>
          </a:p>
          <a:p>
            <a:pPr marL="540000" indent="360000">
              <a:lnSpc>
                <a:spcPct val="150000"/>
              </a:lnSpc>
              <a:spcBef>
                <a:spcPts val="0"/>
              </a:spcBef>
              <a:buNone/>
            </a:pPr>
            <a:r>
              <a:rPr lang="ru-RU" sz="1800" dirty="0" err="1"/>
              <a:t>копіюватиме</a:t>
            </a:r>
            <a:r>
              <a:rPr lang="ru-RU" sz="1800" dirty="0"/>
              <a:t> </a:t>
            </a:r>
            <a:r>
              <a:rPr lang="ru-RU" sz="1800" dirty="0" err="1"/>
              <a:t>вміст</a:t>
            </a:r>
            <a:r>
              <a:rPr lang="ru-RU" sz="1800" dirty="0"/>
              <a:t> </a:t>
            </a:r>
            <a:r>
              <a:rPr lang="ru-RU" sz="1800" dirty="0">
                <a:solidFill>
                  <a:schemeClr val="accent5">
                    <a:lumMod val="75000"/>
                  </a:schemeClr>
                </a:solidFill>
                <a:latin typeface="Consolas" panose="020B0609020204030204" pitchFamily="49" charset="0"/>
              </a:rPr>
              <a:t>a[0] </a:t>
            </a:r>
            <a:r>
              <a:rPr lang="ru-RU" sz="1800" dirty="0"/>
              <a:t>у </a:t>
            </a:r>
            <a:r>
              <a:rPr lang="ru-RU" sz="1800" dirty="0">
                <a:solidFill>
                  <a:schemeClr val="accent5">
                    <a:lumMod val="75000"/>
                  </a:schemeClr>
                </a:solidFill>
                <a:latin typeface="Consolas" panose="020B0609020204030204" pitchFamily="49" charset="0"/>
              </a:rPr>
              <a:t>x</a:t>
            </a:r>
            <a:r>
              <a:rPr lang="ru-RU" sz="1800" dirty="0"/>
              <a:t> (</a:t>
            </a:r>
            <a:r>
              <a:rPr lang="ru-RU" sz="1800" dirty="0" err="1"/>
              <a:t>змінна</a:t>
            </a:r>
            <a:r>
              <a:rPr lang="ru-RU" sz="1800" dirty="0"/>
              <a:t> </a:t>
            </a:r>
            <a:r>
              <a:rPr lang="ru-RU" sz="1800" dirty="0" err="1"/>
              <a:t>цілого</a:t>
            </a:r>
            <a:r>
              <a:rPr lang="ru-RU" sz="1800" dirty="0"/>
              <a:t> типу).</a:t>
            </a:r>
            <a:endParaRPr lang="uk-UA"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8546091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Проста математика </a:t>
            </a:r>
            <a:r>
              <a:rPr lang="ru-RU" sz="1800" dirty="0" err="1"/>
              <a:t>використовується</a:t>
            </a:r>
            <a:r>
              <a:rPr lang="ru-RU" sz="1800" dirty="0"/>
              <a:t> для </a:t>
            </a:r>
            <a:r>
              <a:rPr lang="ru-RU" sz="1800" dirty="0" err="1"/>
              <a:t>конвертації</a:t>
            </a:r>
            <a:r>
              <a:rPr lang="ru-RU" sz="1800" dirty="0"/>
              <a:t> </a:t>
            </a:r>
            <a:r>
              <a:rPr lang="ru-RU" sz="1800" dirty="0" err="1"/>
              <a:t>індексів</a:t>
            </a:r>
            <a:r>
              <a:rPr lang="ru-RU" sz="1800" dirty="0"/>
              <a:t> рядка і </a:t>
            </a:r>
            <a:r>
              <a:rPr lang="ru-RU" sz="1800" dirty="0" err="1"/>
              <a:t>стовпця</a:t>
            </a:r>
            <a:r>
              <a:rPr lang="ru-RU" sz="1800" dirty="0"/>
              <a:t> </a:t>
            </a:r>
            <a:r>
              <a:rPr lang="ru-RU" sz="1800" dirty="0" err="1"/>
              <a:t>прямокутного</a:t>
            </a:r>
            <a:r>
              <a:rPr lang="ru-RU" sz="1800" dirty="0"/>
              <a:t> </a:t>
            </a:r>
            <a:r>
              <a:rPr lang="ru-RU" sz="1800" dirty="0" err="1"/>
              <a:t>двовимірного</a:t>
            </a:r>
            <a:r>
              <a:rPr lang="ru-RU" sz="1800" dirty="0"/>
              <a:t> </a:t>
            </a:r>
            <a:r>
              <a:rPr lang="ru-RU" sz="1800" dirty="0" err="1"/>
              <a:t>масиву</a:t>
            </a:r>
            <a:r>
              <a:rPr lang="ru-RU" sz="1800" dirty="0"/>
              <a:t> в один </a:t>
            </a:r>
            <a:r>
              <a:rPr lang="ru-RU" sz="1800" dirty="0" err="1"/>
              <a:t>індекс</a:t>
            </a:r>
            <a:r>
              <a:rPr lang="ru-RU" sz="1800" dirty="0"/>
              <a:t> </a:t>
            </a:r>
            <a:r>
              <a:rPr lang="ru-RU" sz="1800" dirty="0" err="1"/>
              <a:t>одновимірного</a:t>
            </a:r>
            <a:r>
              <a:rPr lang="ru-RU" sz="1800" dirty="0"/>
              <a:t> </a:t>
            </a:r>
            <a:r>
              <a:rPr lang="ru-RU" sz="1800" dirty="0" err="1"/>
              <a:t>масиву</a:t>
            </a:r>
            <a:r>
              <a:rPr lang="ru-RU" sz="1800" dirty="0"/>
              <a:t>:</a:t>
            </a:r>
            <a:endParaRPr lang="uk-UA" sz="1800" dirty="0"/>
          </a:p>
        </p:txBody>
      </p:sp>
      <p:pic>
        <p:nvPicPr>
          <p:cNvPr id="7" name="Рисунок 6">
            <a:extLst>
              <a:ext uri="{FF2B5EF4-FFF2-40B4-BE49-F238E27FC236}">
                <a16:creationId xmlns:a16="http://schemas.microsoft.com/office/drawing/2014/main" id="{F489F70D-7FC7-4D0C-82D7-56ADB846767F}"/>
              </a:ext>
            </a:extLst>
          </p:cNvPr>
          <p:cNvPicPr>
            <a:picLocks noChangeAspect="1"/>
          </p:cNvPicPr>
          <p:nvPr/>
        </p:nvPicPr>
        <p:blipFill>
          <a:blip r:embed="rId2"/>
          <a:stretch>
            <a:fillRect/>
          </a:stretch>
        </p:blipFill>
        <p:spPr>
          <a:xfrm>
            <a:off x="0" y="1811369"/>
            <a:ext cx="12192000" cy="3675100"/>
          </a:xfrm>
          <a:prstGeom prst="rect">
            <a:avLst/>
          </a:prstGeom>
        </p:spPr>
      </p:pic>
    </p:spTree>
    <p:extLst>
      <p:ext uri="{BB962C8B-B14F-4D97-AF65-F5344CB8AC3E}">
        <p14:creationId xmlns:p14="http://schemas.microsoft.com/office/powerpoint/2010/main" val="27237651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Вказівник</a:t>
            </a:r>
            <a:r>
              <a:rPr lang="ru-RU" b="1" dirty="0"/>
              <a:t> на </a:t>
            </a:r>
            <a:r>
              <a:rPr lang="ru-RU" b="1" dirty="0" err="1"/>
              <a:t>вказівник</a:t>
            </a:r>
            <a:r>
              <a:rPr lang="ru-RU" b="1" dirty="0"/>
              <a:t> на </a:t>
            </a:r>
            <a:r>
              <a:rPr lang="ru-RU" b="1" dirty="0" err="1"/>
              <a:t>вказівник</a:t>
            </a:r>
            <a:r>
              <a:rPr lang="ru-RU" b="1" dirty="0"/>
              <a:t> і т.д.</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Також</a:t>
            </a:r>
            <a:r>
              <a:rPr lang="ru-RU" sz="1800" dirty="0"/>
              <a:t> </a:t>
            </a:r>
            <a:r>
              <a:rPr lang="ru-RU" sz="1800" dirty="0" err="1"/>
              <a:t>можна</a:t>
            </a:r>
            <a:r>
              <a:rPr lang="ru-RU" sz="1800" dirty="0"/>
              <a:t> </a:t>
            </a:r>
            <a:r>
              <a:rPr lang="ru-RU" sz="1800" dirty="0" err="1"/>
              <a:t>оголосити</a:t>
            </a:r>
            <a:r>
              <a:rPr lang="ru-RU" sz="1800" dirty="0"/>
              <a:t> </a:t>
            </a:r>
            <a:r>
              <a:rPr lang="ru-RU" sz="1800" dirty="0" err="1"/>
              <a:t>вказівник</a:t>
            </a:r>
            <a:r>
              <a:rPr lang="ru-RU" sz="1800" dirty="0"/>
              <a:t> на </a:t>
            </a:r>
            <a:r>
              <a:rPr lang="ru-RU" sz="1800" dirty="0" err="1"/>
              <a:t>вказівник</a:t>
            </a:r>
            <a:r>
              <a:rPr lang="ru-RU" sz="1800" dirty="0"/>
              <a:t> на </a:t>
            </a:r>
            <a:r>
              <a:rPr lang="ru-RU" sz="1800" dirty="0" err="1"/>
              <a:t>вказівник</a:t>
            </a:r>
            <a:r>
              <a:rPr lang="ru-RU" sz="1800" dirty="0"/>
              <a:t>:</a:t>
            </a:r>
            <a:r>
              <a:rPr lang="en-US" sz="1800" dirty="0"/>
              <a:t> </a:t>
            </a:r>
            <a:r>
              <a:rPr lang="en-US" sz="1800" dirty="0">
                <a:solidFill>
                  <a:schemeClr val="accent5">
                    <a:lumMod val="75000"/>
                  </a:schemeClr>
                </a:solidFill>
                <a:latin typeface="Consolas" panose="020B0609020204030204" pitchFamily="49" charset="0"/>
              </a:rPr>
              <a:t>int ***ptrx3;</a:t>
            </a:r>
          </a:p>
          <a:p>
            <a:pPr marL="540000" indent="360000">
              <a:lnSpc>
                <a:spcPct val="150000"/>
              </a:lnSpc>
              <a:spcBef>
                <a:spcPts val="0"/>
              </a:spcBef>
              <a:buNone/>
            </a:pPr>
            <a:r>
              <a:rPr lang="ru-RU" sz="1800" dirty="0"/>
              <a:t>Вони </a:t>
            </a:r>
            <a:r>
              <a:rPr lang="ru-RU" sz="1800" dirty="0" err="1"/>
              <a:t>можуть</a:t>
            </a:r>
            <a:r>
              <a:rPr lang="ru-RU" sz="1800" dirty="0"/>
              <a:t> </a:t>
            </a:r>
            <a:r>
              <a:rPr lang="ru-RU" sz="1800" dirty="0" err="1"/>
              <a:t>використовуватися</a:t>
            </a:r>
            <a:r>
              <a:rPr lang="ru-RU" sz="1800" dirty="0"/>
              <a:t> </a:t>
            </a:r>
            <a:r>
              <a:rPr lang="ru-RU" sz="1800" b="1" dirty="0">
                <a:highlight>
                  <a:srgbClr val="00FF00"/>
                </a:highlight>
              </a:rPr>
              <a:t>для </a:t>
            </a:r>
            <a:r>
              <a:rPr lang="ru-RU" sz="1800" b="1" dirty="0" err="1">
                <a:highlight>
                  <a:srgbClr val="00FF00"/>
                </a:highlight>
              </a:rPr>
              <a:t>динамічного</a:t>
            </a:r>
            <a:r>
              <a:rPr lang="ru-RU" sz="1800" b="1" dirty="0">
                <a:highlight>
                  <a:srgbClr val="00FF00"/>
                </a:highlight>
              </a:rPr>
              <a:t> </a:t>
            </a:r>
            <a:r>
              <a:rPr lang="ru-RU" sz="1800" b="1" dirty="0" err="1">
                <a:highlight>
                  <a:srgbClr val="00FF00"/>
                </a:highlight>
              </a:rPr>
              <a:t>виділення</a:t>
            </a:r>
            <a:r>
              <a:rPr lang="ru-RU" sz="1800" b="1" dirty="0">
                <a:highlight>
                  <a:srgbClr val="00FF00"/>
                </a:highlight>
              </a:rPr>
              <a:t> </a:t>
            </a:r>
            <a:r>
              <a:rPr lang="ru-RU" sz="1800" b="1" dirty="0" err="1">
                <a:highlight>
                  <a:srgbClr val="00FF00"/>
                </a:highlight>
              </a:rPr>
              <a:t>тривимірного</a:t>
            </a:r>
            <a:r>
              <a:rPr lang="ru-RU" sz="1800" b="1" dirty="0">
                <a:highlight>
                  <a:srgbClr val="00FF00"/>
                </a:highlight>
              </a:rPr>
              <a:t> </a:t>
            </a:r>
            <a:r>
              <a:rPr lang="ru-RU" sz="1800" b="1" dirty="0" err="1">
                <a:highlight>
                  <a:srgbClr val="00FF00"/>
                </a:highlight>
              </a:rPr>
              <a:t>масиву</a:t>
            </a:r>
            <a:r>
              <a:rPr lang="ru-RU" sz="1800" dirty="0"/>
              <a:t>. Тим не </a:t>
            </a:r>
            <a:r>
              <a:rPr lang="ru-RU" sz="1800" dirty="0" err="1"/>
              <a:t>менш</a:t>
            </a:r>
            <a:r>
              <a:rPr lang="ru-RU" sz="1800" dirty="0"/>
              <a:t>, для </a:t>
            </a:r>
            <a:r>
              <a:rPr lang="ru-RU" sz="1800" dirty="0" err="1"/>
              <a:t>цього</a:t>
            </a:r>
            <a:r>
              <a:rPr lang="ru-RU" sz="1800" dirty="0"/>
              <a:t> </a:t>
            </a:r>
            <a:r>
              <a:rPr lang="ru-RU" sz="1800" dirty="0" err="1"/>
              <a:t>потрібен</a:t>
            </a:r>
            <a:r>
              <a:rPr lang="ru-RU" sz="1800" dirty="0"/>
              <a:t> буде цикл </a:t>
            </a:r>
            <a:r>
              <a:rPr lang="ru-RU" sz="1800" dirty="0" err="1"/>
              <a:t>всередині</a:t>
            </a:r>
            <a:r>
              <a:rPr lang="ru-RU" sz="1800" dirty="0"/>
              <a:t> циклу і </a:t>
            </a:r>
            <a:r>
              <a:rPr lang="ru-RU" sz="1800" dirty="0" err="1"/>
              <a:t>надзвичайна</a:t>
            </a:r>
            <a:r>
              <a:rPr lang="ru-RU" sz="1800" dirty="0"/>
              <a:t> </a:t>
            </a:r>
            <a:r>
              <a:rPr lang="ru-RU" sz="1800" dirty="0" err="1"/>
              <a:t>акуратність</a:t>
            </a:r>
            <a:r>
              <a:rPr lang="ru-RU" sz="1800" dirty="0"/>
              <a:t> і </a:t>
            </a:r>
            <a:r>
              <a:rPr lang="ru-RU" sz="1800" dirty="0" err="1"/>
              <a:t>обережність</a:t>
            </a:r>
            <a:r>
              <a:rPr lang="ru-RU" sz="1800" dirty="0"/>
              <a:t>, </a:t>
            </a:r>
            <a:r>
              <a:rPr lang="ru-RU" sz="1800" dirty="0" err="1"/>
              <a:t>щоб</a:t>
            </a:r>
            <a:r>
              <a:rPr lang="ru-RU" sz="1800" dirty="0"/>
              <a:t> не </a:t>
            </a:r>
            <a:r>
              <a:rPr lang="ru-RU" sz="1800" dirty="0" err="1"/>
              <a:t>наробити</a:t>
            </a:r>
            <a:r>
              <a:rPr lang="ru-RU" sz="1800" dirty="0"/>
              <a:t> </a:t>
            </a:r>
            <a:r>
              <a:rPr lang="ru-RU" sz="1800" dirty="0" err="1"/>
              <a:t>помилок</a:t>
            </a:r>
            <a:r>
              <a:rPr lang="ru-RU" sz="1800" dirty="0"/>
              <a:t>. Ви </a:t>
            </a:r>
            <a:r>
              <a:rPr lang="ru-RU" sz="1800" dirty="0" err="1"/>
              <a:t>навіть</a:t>
            </a:r>
            <a:r>
              <a:rPr lang="ru-RU" sz="1800" dirty="0"/>
              <a:t> можете </a:t>
            </a:r>
            <a:r>
              <a:rPr lang="ru-RU" sz="1800" dirty="0" err="1"/>
              <a:t>оголосити</a:t>
            </a:r>
            <a:r>
              <a:rPr lang="ru-RU" sz="1800" dirty="0"/>
              <a:t> </a:t>
            </a:r>
            <a:r>
              <a:rPr lang="ru-RU" sz="1800" dirty="0" err="1"/>
              <a:t>вказівник</a:t>
            </a:r>
            <a:r>
              <a:rPr lang="ru-RU" sz="1800" dirty="0"/>
              <a:t> на </a:t>
            </a:r>
            <a:r>
              <a:rPr lang="ru-RU" sz="1800" dirty="0" err="1"/>
              <a:t>вказівник</a:t>
            </a:r>
            <a:r>
              <a:rPr lang="ru-RU" sz="1800" dirty="0"/>
              <a:t> на </a:t>
            </a:r>
            <a:r>
              <a:rPr lang="ru-RU" sz="1800" dirty="0" err="1"/>
              <a:t>вказівник</a:t>
            </a:r>
            <a:r>
              <a:rPr lang="ru-RU" sz="1800" dirty="0"/>
              <a:t> на </a:t>
            </a:r>
            <a:r>
              <a:rPr lang="ru-RU" sz="1800" dirty="0" err="1"/>
              <a:t>вказівник</a:t>
            </a:r>
            <a:r>
              <a:rPr lang="ru-RU" sz="1800" dirty="0"/>
              <a:t>:</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int ****ptrx4;</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Або </a:t>
            </a:r>
            <a:r>
              <a:rPr lang="ru-RU" sz="1800" dirty="0" err="1"/>
              <a:t>зробити</a:t>
            </a:r>
            <a:r>
              <a:rPr lang="ru-RU" sz="1800" dirty="0"/>
              <a:t> </a:t>
            </a:r>
            <a:r>
              <a:rPr lang="ru-RU" sz="1800" dirty="0" err="1"/>
              <a:t>ще</a:t>
            </a:r>
            <a:r>
              <a:rPr lang="ru-RU" sz="1800" dirty="0"/>
              <a:t> </a:t>
            </a:r>
            <a:r>
              <a:rPr lang="ru-RU" sz="1800" dirty="0" err="1"/>
              <a:t>більшу</a:t>
            </a:r>
            <a:r>
              <a:rPr lang="ru-RU" sz="1800" dirty="0"/>
              <a:t> </a:t>
            </a:r>
            <a:r>
              <a:rPr lang="ru-RU" sz="1800" dirty="0" err="1"/>
              <a:t>вкладеність</a:t>
            </a:r>
            <a:r>
              <a:rPr lang="ru-RU" sz="1800" dirty="0"/>
              <a:t>, </a:t>
            </a:r>
            <a:r>
              <a:rPr lang="ru-RU" sz="1800" dirty="0" err="1"/>
              <a:t>якщо</a:t>
            </a:r>
            <a:r>
              <a:rPr lang="ru-RU" sz="1800" dirty="0"/>
              <a:t> </a:t>
            </a:r>
            <a:r>
              <a:rPr lang="ru-RU" sz="1800" dirty="0" err="1"/>
              <a:t>захочете</a:t>
            </a:r>
            <a:r>
              <a:rPr lang="ru-RU" sz="1800" dirty="0"/>
              <a:t>. </a:t>
            </a:r>
            <a:r>
              <a:rPr lang="ru-RU" sz="1800" dirty="0" err="1"/>
              <a:t>Однак</a:t>
            </a:r>
            <a:r>
              <a:rPr lang="ru-RU" sz="1800" dirty="0"/>
              <a:t> на </a:t>
            </a:r>
            <a:r>
              <a:rPr lang="ru-RU" sz="1800" dirty="0" err="1"/>
              <a:t>практиці</a:t>
            </a:r>
            <a:r>
              <a:rPr lang="ru-RU" sz="1800" dirty="0"/>
              <a:t> </a:t>
            </a:r>
            <a:r>
              <a:rPr lang="ru-RU" sz="1800" dirty="0" err="1"/>
              <a:t>такі</a:t>
            </a:r>
            <a:r>
              <a:rPr lang="ru-RU" sz="1800" dirty="0"/>
              <a:t> </a:t>
            </a:r>
            <a:r>
              <a:rPr lang="ru-RU" sz="1800" dirty="0" err="1"/>
              <a:t>вказівники</a:t>
            </a:r>
            <a:r>
              <a:rPr lang="ru-RU" sz="1800" dirty="0"/>
              <a:t> рідко коли </a:t>
            </a:r>
            <a:r>
              <a:rPr lang="ru-RU" sz="1800" dirty="0" err="1"/>
              <a:t>використовуються</a:t>
            </a:r>
            <a:r>
              <a:rPr lang="ru-RU" sz="1800" dirty="0"/>
              <a:t>.</a:t>
            </a:r>
            <a:endParaRPr lang="uk-UA" sz="1800" dirty="0"/>
          </a:p>
        </p:txBody>
      </p:sp>
    </p:spTree>
    <p:extLst>
      <p:ext uri="{BB962C8B-B14F-4D97-AF65-F5344CB8AC3E}">
        <p14:creationId xmlns:p14="http://schemas.microsoft.com/office/powerpoint/2010/main" val="34440927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Висновок</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Рекомендується застосовувати вказівники на вказівники тільки в крайніх випадках</a:t>
            </a:r>
            <a:r>
              <a:rPr lang="uk-UA" sz="1800" dirty="0"/>
              <a:t>, так як вони складні у використанні і потенційно небезпечні. Досить легко </a:t>
            </a:r>
            <a:r>
              <a:rPr lang="uk-UA" sz="1800" dirty="0" err="1"/>
              <a:t>розіменувати</a:t>
            </a:r>
            <a:r>
              <a:rPr lang="uk-UA" sz="1800" dirty="0"/>
              <a:t> нульовий або висячий вказівник в ситуаціях з використанням звичайних вказівників, вдвічі легше це зробити в ситуаціях з вказівником на вказівник, оскільки для отримання початкового значення потрібно виконати подвійне </a:t>
            </a:r>
            <a:r>
              <a:rPr lang="uk-UA" sz="1800" dirty="0" err="1"/>
              <a:t>розіменування</a:t>
            </a:r>
            <a:r>
              <a:rPr lang="uk-UA" sz="1800" dirty="0"/>
              <a:t>!</a:t>
            </a:r>
          </a:p>
        </p:txBody>
      </p:sp>
    </p:spTree>
    <p:extLst>
      <p:ext uri="{BB962C8B-B14F-4D97-AF65-F5344CB8AC3E}">
        <p14:creationId xmlns:p14="http://schemas.microsoft.com/office/powerpoint/2010/main" val="26409417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Загальні відомості про посилання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 цього уроку ми почнемо розглядати інший механізм передачі параметрів усередину функцій: з використанням </a:t>
            </a:r>
            <a:r>
              <a:rPr lang="uk-UA" sz="1800" b="1" dirty="0">
                <a:highlight>
                  <a:srgbClr val="00FF00"/>
                </a:highlight>
              </a:rPr>
              <a:t>посилань</a:t>
            </a:r>
            <a:r>
              <a:rPr lang="uk-UA" sz="1800" dirty="0"/>
              <a:t>. Ми вже знаємо два способи передачі параметрів усередину функції: за </a:t>
            </a:r>
            <a:r>
              <a:rPr lang="uk-UA" sz="1800" b="1" dirty="0">
                <a:highlight>
                  <a:srgbClr val="00FFFF"/>
                </a:highlight>
              </a:rPr>
              <a:t>значенням</a:t>
            </a:r>
            <a:r>
              <a:rPr lang="uk-UA" sz="1800" dirty="0"/>
              <a:t>, </a:t>
            </a:r>
            <a:r>
              <a:rPr lang="uk-UA" sz="1800" b="1" dirty="0">
                <a:highlight>
                  <a:srgbClr val="00FFFF"/>
                </a:highlight>
              </a:rPr>
              <a:t>за вказівником</a:t>
            </a:r>
            <a:r>
              <a:rPr lang="uk-UA" sz="1800" dirty="0"/>
              <a:t>. У разі передачі </a:t>
            </a:r>
            <a:r>
              <a:rPr lang="uk-UA" sz="1800" b="1" dirty="0">
                <a:highlight>
                  <a:srgbClr val="FFFF00"/>
                </a:highlight>
              </a:rPr>
              <a:t>за значенням</a:t>
            </a:r>
            <a:r>
              <a:rPr lang="uk-UA" sz="1800" dirty="0"/>
              <a:t>, передається </a:t>
            </a:r>
            <a:r>
              <a:rPr lang="uk-UA" sz="1800" b="1" dirty="0">
                <a:highlight>
                  <a:srgbClr val="FFFF00"/>
                </a:highlight>
              </a:rPr>
              <a:t>копія змінної</a:t>
            </a:r>
            <a:r>
              <a:rPr lang="uk-UA" sz="1800" dirty="0"/>
              <a:t>. У разі передачі </a:t>
            </a:r>
            <a:r>
              <a:rPr lang="uk-UA" sz="1800" b="1" dirty="0">
                <a:highlight>
                  <a:srgbClr val="00FF00"/>
                </a:highlight>
              </a:rPr>
              <a:t>за вказівником</a:t>
            </a:r>
            <a:r>
              <a:rPr lang="uk-UA" sz="1800" dirty="0"/>
              <a:t>, передається </a:t>
            </a:r>
            <a:r>
              <a:rPr lang="uk-UA" sz="1800" b="1" dirty="0">
                <a:highlight>
                  <a:srgbClr val="00FF00"/>
                </a:highlight>
              </a:rPr>
              <a:t>адреса змінної</a:t>
            </a:r>
            <a:r>
              <a:rPr lang="uk-UA" sz="1800" dirty="0"/>
              <a:t>.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Використання покажчиків як спосіб доступу до змінних таїть у собі небезпеку — якщо була змінена адреса, що зберігається в покажчику, то цей покажчик більше не посилається на потрібне значення. Це означає, що ми не зможемо змінити значення, адже адресу було змінено в покажчику.</a:t>
            </a:r>
          </a:p>
          <a:p>
            <a:pPr marL="540000" indent="360000">
              <a:lnSpc>
                <a:spcPct val="150000"/>
              </a:lnSpc>
              <a:spcBef>
                <a:spcPts val="0"/>
              </a:spcBef>
              <a:buNone/>
            </a:pPr>
            <a:endParaRPr lang="uk-UA" sz="1800" dirty="0"/>
          </a:p>
          <a:p>
            <a:pPr marL="540000" indent="360000">
              <a:lnSpc>
                <a:spcPct val="150000"/>
              </a:lnSpc>
              <a:spcBef>
                <a:spcPts val="0"/>
              </a:spcBef>
              <a:buNone/>
            </a:pPr>
            <a:r>
              <a:rPr lang="ru-RU" sz="1800" dirty="0" err="1"/>
              <a:t>Мова</a:t>
            </a:r>
            <a:r>
              <a:rPr lang="ru-RU" sz="1800" dirty="0"/>
              <a:t> C++ </a:t>
            </a:r>
            <a:r>
              <a:rPr lang="ru-RU" sz="1800" dirty="0" err="1"/>
              <a:t>пропонує</a:t>
            </a:r>
            <a:r>
              <a:rPr lang="ru-RU" sz="1800" dirty="0"/>
              <a:t> альтернативу для </a:t>
            </a:r>
            <a:r>
              <a:rPr lang="ru-RU" sz="1800" dirty="0" err="1"/>
              <a:t>більш</a:t>
            </a:r>
            <a:r>
              <a:rPr lang="ru-RU" sz="1800" dirty="0"/>
              <a:t> </a:t>
            </a:r>
            <a:r>
              <a:rPr lang="ru-RU" sz="1800" dirty="0" err="1"/>
              <a:t>зручного</a:t>
            </a:r>
            <a:r>
              <a:rPr lang="ru-RU" sz="1800" dirty="0"/>
              <a:t> та </a:t>
            </a:r>
            <a:r>
              <a:rPr lang="ru-RU" sz="1800" dirty="0" err="1"/>
              <a:t>безпечного</a:t>
            </a:r>
            <a:r>
              <a:rPr lang="ru-RU" sz="1800" dirty="0"/>
              <a:t> доступу до </a:t>
            </a:r>
            <a:r>
              <a:rPr lang="ru-RU" sz="1800" dirty="0" err="1"/>
              <a:t>змінних</a:t>
            </a:r>
            <a:r>
              <a:rPr lang="ru-RU" sz="1800" dirty="0"/>
              <a:t>: </a:t>
            </a:r>
            <a:r>
              <a:rPr lang="ru-RU" sz="1800" b="1" dirty="0" err="1">
                <a:highlight>
                  <a:srgbClr val="00FF00"/>
                </a:highlight>
              </a:rPr>
              <a:t>використання</a:t>
            </a:r>
            <a:r>
              <a:rPr lang="ru-RU" sz="1800" b="1" dirty="0">
                <a:highlight>
                  <a:srgbClr val="00FF00"/>
                </a:highlight>
              </a:rPr>
              <a:t> </a:t>
            </a:r>
            <a:r>
              <a:rPr lang="ru-RU" sz="1800" b="1" dirty="0" err="1">
                <a:highlight>
                  <a:srgbClr val="00FF00"/>
                </a:highlight>
              </a:rPr>
              <a:t>посилань</a:t>
            </a:r>
            <a:r>
              <a:rPr lang="ru-RU" sz="1800" dirty="0"/>
              <a:t>. </a:t>
            </a:r>
            <a:r>
              <a:rPr lang="ru-RU" sz="1800" dirty="0" err="1"/>
              <a:t>Оголосивши</a:t>
            </a:r>
            <a:r>
              <a:rPr lang="ru-RU" sz="1800" dirty="0"/>
              <a:t> </a:t>
            </a:r>
            <a:r>
              <a:rPr lang="ru-RU" sz="1800" dirty="0" err="1"/>
              <a:t>посилальну</a:t>
            </a:r>
            <a:r>
              <a:rPr lang="ru-RU" sz="1800" dirty="0"/>
              <a:t> </a:t>
            </a:r>
            <a:r>
              <a:rPr lang="ru-RU" sz="1800" dirty="0" err="1"/>
              <a:t>змінну</a:t>
            </a:r>
            <a:r>
              <a:rPr lang="ru-RU" sz="1800" dirty="0"/>
              <a:t>, </a:t>
            </a:r>
            <a:r>
              <a:rPr lang="ru-RU" sz="1800" dirty="0" err="1"/>
              <a:t>можна</a:t>
            </a:r>
            <a:r>
              <a:rPr lang="ru-RU" sz="1800" dirty="0"/>
              <a:t> </a:t>
            </a:r>
            <a:r>
              <a:rPr lang="ru-RU" sz="1800" dirty="0" err="1"/>
              <a:t>створити</a:t>
            </a:r>
            <a:r>
              <a:rPr lang="ru-RU" sz="1800" dirty="0"/>
              <a:t> </a:t>
            </a:r>
            <a:r>
              <a:rPr lang="ru-RU" sz="1800" dirty="0" err="1"/>
              <a:t>об'єкт</a:t>
            </a:r>
            <a:r>
              <a:rPr lang="ru-RU" sz="1800" dirty="0"/>
              <a:t>, </a:t>
            </a:r>
            <a:r>
              <a:rPr lang="ru-RU" sz="1800" dirty="0" err="1"/>
              <a:t>який</a:t>
            </a:r>
            <a:r>
              <a:rPr lang="ru-RU" sz="1800" dirty="0"/>
              <a:t>, </a:t>
            </a:r>
            <a:r>
              <a:rPr lang="ru-RU" sz="1800" b="1" dirty="0">
                <a:highlight>
                  <a:srgbClr val="00FF00"/>
                </a:highlight>
              </a:rPr>
              <a:t>як і </a:t>
            </a:r>
            <a:r>
              <a:rPr lang="ru-RU" sz="1800" b="1" dirty="0" err="1">
                <a:highlight>
                  <a:srgbClr val="00FF00"/>
                </a:highlight>
              </a:rPr>
              <a:t>покажчик</a:t>
            </a:r>
            <a:r>
              <a:rPr lang="ru-RU" sz="1800" b="1" dirty="0">
                <a:highlight>
                  <a:srgbClr val="00FF00"/>
                </a:highlight>
              </a:rPr>
              <a:t>, </a:t>
            </a:r>
            <a:r>
              <a:rPr lang="ru-RU" sz="1800" b="1" dirty="0" err="1">
                <a:highlight>
                  <a:srgbClr val="00FF00"/>
                </a:highlight>
              </a:rPr>
              <a:t>посилається</a:t>
            </a:r>
            <a:r>
              <a:rPr lang="ru-RU" sz="1800" b="1" dirty="0">
                <a:highlight>
                  <a:srgbClr val="00FF00"/>
                </a:highlight>
              </a:rPr>
              <a:t> на </a:t>
            </a:r>
            <a:r>
              <a:rPr lang="ru-RU" sz="1800" b="1" dirty="0" err="1">
                <a:highlight>
                  <a:srgbClr val="00FF00"/>
                </a:highlight>
              </a:rPr>
              <a:t>якесь</a:t>
            </a:r>
            <a:r>
              <a:rPr lang="ru-RU" sz="1800" b="1" dirty="0">
                <a:highlight>
                  <a:srgbClr val="00FF00"/>
                </a:highlight>
              </a:rPr>
              <a:t> </a:t>
            </a:r>
            <a:r>
              <a:rPr lang="ru-RU" sz="1800" b="1" dirty="0" err="1">
                <a:highlight>
                  <a:srgbClr val="00FF00"/>
                </a:highlight>
              </a:rPr>
              <a:t>значення</a:t>
            </a:r>
            <a:r>
              <a:rPr lang="ru-RU" sz="1800" dirty="0"/>
              <a:t>, але, на </a:t>
            </a:r>
            <a:r>
              <a:rPr lang="ru-RU" sz="1800" dirty="0" err="1"/>
              <a:t>відміну</a:t>
            </a:r>
            <a:r>
              <a:rPr lang="ru-RU" sz="1800" dirty="0"/>
              <a:t> </a:t>
            </a:r>
            <a:r>
              <a:rPr lang="ru-RU" sz="1800" dirty="0" err="1"/>
              <a:t>від</a:t>
            </a:r>
            <a:r>
              <a:rPr lang="ru-RU" sz="1800" dirty="0"/>
              <a:t> </a:t>
            </a:r>
            <a:r>
              <a:rPr lang="ru-RU" sz="1800" dirty="0" err="1"/>
              <a:t>покажчика</a:t>
            </a:r>
            <a:r>
              <a:rPr lang="ru-RU" sz="1800" dirty="0"/>
              <a:t>, </a:t>
            </a:r>
            <a:r>
              <a:rPr lang="ru-RU" sz="1800" b="1" dirty="0" err="1">
                <a:highlight>
                  <a:srgbClr val="00FF00"/>
                </a:highlight>
              </a:rPr>
              <a:t>постійно</a:t>
            </a:r>
            <a:r>
              <a:rPr lang="ru-RU" sz="1800" b="1" dirty="0">
                <a:highlight>
                  <a:srgbClr val="00FF00"/>
                </a:highlight>
              </a:rPr>
              <a:t> </a:t>
            </a:r>
            <a:r>
              <a:rPr lang="ru-RU" sz="1800" b="1" dirty="0" err="1">
                <a:highlight>
                  <a:srgbClr val="00FF00"/>
                </a:highlight>
              </a:rPr>
              <a:t>прив'язаний</a:t>
            </a:r>
            <a:r>
              <a:rPr lang="ru-RU" sz="1800" b="1" dirty="0">
                <a:highlight>
                  <a:srgbClr val="00FF00"/>
                </a:highlight>
              </a:rPr>
              <a:t> до </a:t>
            </a:r>
            <a:r>
              <a:rPr lang="ru-RU" sz="1800" b="1" dirty="0" err="1">
                <a:highlight>
                  <a:srgbClr val="00FF00"/>
                </a:highlight>
              </a:rPr>
              <a:t>цього</a:t>
            </a:r>
            <a:r>
              <a:rPr lang="ru-RU" sz="1800" b="1" dirty="0">
                <a:highlight>
                  <a:srgbClr val="00FF00"/>
                </a:highlight>
              </a:rPr>
              <a:t> </a:t>
            </a:r>
            <a:r>
              <a:rPr lang="ru-RU" sz="1800" b="1" dirty="0" err="1">
                <a:highlight>
                  <a:srgbClr val="00FF00"/>
                </a:highlight>
              </a:rPr>
              <a:t>значення</a:t>
            </a:r>
            <a:r>
              <a:rPr lang="ru-RU" sz="1800" dirty="0"/>
              <a:t>. </a:t>
            </a:r>
            <a:r>
              <a:rPr lang="ru-RU" sz="1800" b="1" dirty="0">
                <a:highlight>
                  <a:srgbClr val="00FF00"/>
                </a:highlight>
              </a:rPr>
              <a:t>І </a:t>
            </a:r>
            <a:r>
              <a:rPr lang="ru-RU" sz="1800" b="1" dirty="0" err="1">
                <a:highlight>
                  <a:srgbClr val="00FF00"/>
                </a:highlight>
              </a:rPr>
              <a:t>його</a:t>
            </a:r>
            <a:r>
              <a:rPr lang="ru-RU" sz="1800" b="1" dirty="0">
                <a:highlight>
                  <a:srgbClr val="00FF00"/>
                </a:highlight>
              </a:rPr>
              <a:t> не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переприв'язати</a:t>
            </a:r>
            <a:r>
              <a:rPr lang="ru-RU" sz="1800" b="1" dirty="0">
                <a:highlight>
                  <a:srgbClr val="00FF00"/>
                </a:highlight>
              </a:rPr>
              <a:t> до </a:t>
            </a:r>
            <a:r>
              <a:rPr lang="ru-RU" sz="1800" b="1" dirty="0" err="1">
                <a:highlight>
                  <a:srgbClr val="00FF00"/>
                </a:highlight>
              </a:rPr>
              <a:t>іншого</a:t>
            </a:r>
            <a:r>
              <a:rPr lang="ru-RU" sz="1800" b="1" dirty="0">
                <a:highlight>
                  <a:srgbClr val="00FF00"/>
                </a:highlight>
              </a:rPr>
              <a:t> </a:t>
            </a:r>
            <a:r>
              <a:rPr lang="ru-RU" sz="1800" b="1" dirty="0" err="1">
                <a:highlight>
                  <a:srgbClr val="00FF00"/>
                </a:highlight>
              </a:rPr>
              <a:t>значення</a:t>
            </a:r>
            <a:r>
              <a:rPr lang="ru-RU" sz="1800" dirty="0"/>
              <a:t>. У </a:t>
            </a:r>
            <a:r>
              <a:rPr lang="ru-RU" sz="1800" dirty="0" err="1"/>
              <a:t>такий</a:t>
            </a:r>
            <a:r>
              <a:rPr lang="ru-RU" sz="1800" dirty="0"/>
              <a:t> </a:t>
            </a:r>
            <a:r>
              <a:rPr lang="ru-RU" sz="1800" dirty="0" err="1"/>
              <a:t>спосіб</a:t>
            </a:r>
            <a:r>
              <a:rPr lang="ru-RU" sz="1800" dirty="0"/>
              <a:t>, </a:t>
            </a:r>
            <a:r>
              <a:rPr lang="ru-RU" sz="1800" b="1" dirty="0" err="1">
                <a:highlight>
                  <a:srgbClr val="00FF00"/>
                </a:highlight>
              </a:rPr>
              <a:t>посилання</a:t>
            </a:r>
            <a:r>
              <a:rPr lang="ru-RU" sz="1800" b="1" dirty="0">
                <a:highlight>
                  <a:srgbClr val="00FF00"/>
                </a:highlight>
              </a:rPr>
              <a:t> на </a:t>
            </a:r>
            <a:r>
              <a:rPr lang="ru-RU" sz="1800" b="1" dirty="0" err="1">
                <a:highlight>
                  <a:srgbClr val="00FF00"/>
                </a:highlight>
              </a:rPr>
              <a:t>значення</a:t>
            </a:r>
            <a:r>
              <a:rPr lang="ru-RU" sz="1800" b="1" dirty="0">
                <a:highlight>
                  <a:srgbClr val="00FF00"/>
                </a:highlight>
              </a:rPr>
              <a:t> </a:t>
            </a:r>
            <a:r>
              <a:rPr lang="ru-RU" sz="1800" b="1" dirty="0" err="1">
                <a:highlight>
                  <a:srgbClr val="00FF00"/>
                </a:highlight>
              </a:rPr>
              <a:t>завжди</a:t>
            </a:r>
            <a:r>
              <a:rPr lang="ru-RU" sz="1800" b="1" dirty="0">
                <a:highlight>
                  <a:srgbClr val="00FF00"/>
                </a:highlight>
              </a:rPr>
              <a:t> </a:t>
            </a:r>
            <a:r>
              <a:rPr lang="ru-RU" sz="1800" b="1" dirty="0" err="1">
                <a:highlight>
                  <a:srgbClr val="00FF00"/>
                </a:highlight>
              </a:rPr>
              <a:t>посилається</a:t>
            </a:r>
            <a:r>
              <a:rPr lang="ru-RU" sz="1800" b="1" dirty="0">
                <a:highlight>
                  <a:srgbClr val="00FF00"/>
                </a:highlight>
              </a:rPr>
              <a:t> на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значення</a:t>
            </a:r>
            <a:r>
              <a:rPr lang="ru-RU" sz="1800" dirty="0"/>
              <a:t>. </a:t>
            </a:r>
            <a:r>
              <a:rPr lang="ru-RU" sz="1800" dirty="0" err="1"/>
              <a:t>Посилання</a:t>
            </a:r>
            <a:r>
              <a:rPr lang="ru-RU" sz="1800" dirty="0"/>
              <a:t> </a:t>
            </a:r>
            <a:r>
              <a:rPr lang="ru-RU" sz="1800" dirty="0" err="1"/>
              <a:t>можна</a:t>
            </a:r>
            <a:r>
              <a:rPr lang="ru-RU" sz="1800" dirty="0"/>
              <a:t> </a:t>
            </a:r>
            <a:r>
              <a:rPr lang="ru-RU" sz="1800" dirty="0" err="1"/>
              <a:t>оголосити</a:t>
            </a:r>
            <a:r>
              <a:rPr lang="ru-RU" sz="1800" dirty="0"/>
              <a:t> так</a:t>
            </a: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8410176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Загальні відомості про посилання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&lt;</a:t>
            </a:r>
            <a:r>
              <a:rPr lang="ru-RU" sz="1800" dirty="0" err="1">
                <a:solidFill>
                  <a:schemeClr val="accent5">
                    <a:lumMod val="75000"/>
                  </a:schemeClr>
                </a:solidFill>
                <a:latin typeface="Consolas" panose="020B0609020204030204" pitchFamily="49" charset="0"/>
              </a:rPr>
              <a:t>ім'я</a:t>
            </a:r>
            <a:r>
              <a:rPr lang="ru-RU" sz="1800" dirty="0">
                <a:solidFill>
                  <a:schemeClr val="accent5">
                    <a:lumMod val="75000"/>
                  </a:schemeClr>
                </a:solidFill>
                <a:latin typeface="Consolas" panose="020B0609020204030204" pitchFamily="49" charset="0"/>
              </a:rPr>
              <a:t> типу&gt; &amp; &lt;</a:t>
            </a:r>
            <a:r>
              <a:rPr lang="ru-RU" sz="1800" dirty="0" err="1">
                <a:solidFill>
                  <a:schemeClr val="accent5">
                    <a:lumMod val="75000"/>
                  </a:schemeClr>
                </a:solidFill>
                <a:latin typeface="Consolas" panose="020B0609020204030204" pitchFamily="49" charset="0"/>
              </a:rPr>
              <a:t>ім'я</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посилання</a:t>
            </a:r>
            <a:r>
              <a:rPr lang="ru-RU" sz="1800" dirty="0">
                <a:solidFill>
                  <a:schemeClr val="accent5">
                    <a:lumMod val="75000"/>
                  </a:schemeClr>
                </a:solidFill>
                <a:latin typeface="Consolas" panose="020B0609020204030204" pitchFamily="49" charset="0"/>
              </a:rPr>
              <a:t>&gt; = &lt;</a:t>
            </a:r>
            <a:r>
              <a:rPr lang="ru-RU" sz="1800" dirty="0" err="1">
                <a:solidFill>
                  <a:schemeClr val="accent5">
                    <a:lumMod val="75000"/>
                  </a:schemeClr>
                </a:solidFill>
                <a:latin typeface="Consolas" panose="020B0609020204030204" pitchFamily="49" charset="0"/>
              </a:rPr>
              <a:t>вираз</a:t>
            </a:r>
            <a:r>
              <a:rPr lang="ru-RU" sz="1800" dirty="0">
                <a:solidFill>
                  <a:schemeClr val="accent5">
                    <a:lumMod val="75000"/>
                  </a:schemeClr>
                </a:solidFill>
                <a:latin typeface="Consolas" panose="020B0609020204030204" pitchFamily="49" charset="0"/>
              </a:rPr>
              <a:t>&gt;; </a:t>
            </a:r>
          </a:p>
          <a:p>
            <a:pPr marL="540000" indent="360000">
              <a:lnSpc>
                <a:spcPct val="150000"/>
              </a:lnSpc>
              <a:spcBef>
                <a:spcPts val="0"/>
              </a:spcBef>
              <a:buNone/>
            </a:pPr>
            <a:r>
              <a:rPr lang="uk-UA" sz="1800" dirty="0"/>
              <a:t>або</a:t>
            </a:r>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&lt;</a:t>
            </a:r>
            <a:r>
              <a:rPr lang="ru-RU" sz="1800" dirty="0" err="1">
                <a:solidFill>
                  <a:schemeClr val="accent5">
                    <a:lumMod val="75000"/>
                  </a:schemeClr>
                </a:solidFill>
                <a:latin typeface="Consolas" panose="020B0609020204030204" pitchFamily="49" charset="0"/>
              </a:rPr>
              <a:t>ім'я</a:t>
            </a:r>
            <a:r>
              <a:rPr lang="ru-RU" sz="1800" dirty="0">
                <a:solidFill>
                  <a:schemeClr val="accent5">
                    <a:lumMod val="75000"/>
                  </a:schemeClr>
                </a:solidFill>
                <a:latin typeface="Consolas" panose="020B0609020204030204" pitchFamily="49" charset="0"/>
              </a:rPr>
              <a:t> типу&gt; &amp; &lt;</a:t>
            </a:r>
            <a:r>
              <a:rPr lang="ru-RU" sz="1800" dirty="0" err="1">
                <a:solidFill>
                  <a:schemeClr val="accent5">
                    <a:lumMod val="75000"/>
                  </a:schemeClr>
                </a:solidFill>
                <a:latin typeface="Consolas" panose="020B0609020204030204" pitchFamily="49" charset="0"/>
              </a:rPr>
              <a:t>ім'я</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посилання</a:t>
            </a:r>
            <a:r>
              <a:rPr lang="ru-RU" sz="1800" dirty="0">
                <a:solidFill>
                  <a:schemeClr val="accent5">
                    <a:lumMod val="75000"/>
                  </a:schemeClr>
                </a:solidFill>
                <a:latin typeface="Consolas" panose="020B0609020204030204" pitchFamily="49" charset="0"/>
              </a:rPr>
              <a:t>&gt;(&lt;</a:t>
            </a:r>
            <a:r>
              <a:rPr lang="ru-RU" sz="1800" dirty="0" err="1">
                <a:solidFill>
                  <a:schemeClr val="accent5">
                    <a:lumMod val="75000"/>
                  </a:schemeClr>
                </a:solidFill>
                <a:latin typeface="Consolas" panose="020B0609020204030204" pitchFamily="49" charset="0"/>
              </a:rPr>
              <a:t>вираз</a:t>
            </a:r>
            <a:r>
              <a:rPr lang="ru-RU" sz="1800" dirty="0">
                <a:solidFill>
                  <a:schemeClr val="accent5">
                    <a:lumMod val="75000"/>
                  </a:schemeClr>
                </a:solidFill>
                <a:latin typeface="Consolas" panose="020B0609020204030204" pitchFamily="49" charset="0"/>
              </a:rPr>
              <a:t>&gt;);</a:t>
            </a:r>
          </a:p>
          <a:p>
            <a:pPr marL="540000" indent="360000">
              <a:lnSpc>
                <a:spcPct val="150000"/>
              </a:lnSpc>
              <a:spcBef>
                <a:spcPts val="0"/>
              </a:spcBef>
              <a:buNone/>
            </a:pPr>
            <a:r>
              <a:rPr lang="uk-UA" sz="1800" b="1" dirty="0">
                <a:highlight>
                  <a:srgbClr val="00FF00"/>
                </a:highlight>
              </a:rPr>
              <a:t>Посилання є псевдонімом</a:t>
            </a:r>
            <a:r>
              <a:rPr lang="uk-UA" sz="1800" dirty="0"/>
              <a:t> (другим ім'ям) для вже існуючого об'єкта. Оскільки посилання є іншим ім'ям уже існуючого об'єкта, то як об'єкт, що </a:t>
            </a:r>
            <a:r>
              <a:rPr lang="uk-UA" sz="1800" dirty="0" err="1"/>
              <a:t>ініціалізується</a:t>
            </a:r>
            <a:r>
              <a:rPr lang="uk-UA" sz="1800" dirty="0"/>
              <a:t>, </a:t>
            </a:r>
            <a:r>
              <a:rPr lang="uk-UA" sz="1800" b="1" dirty="0">
                <a:highlight>
                  <a:srgbClr val="00FFFF"/>
                </a:highlight>
              </a:rPr>
              <a:t>має виступати ім'я деякого об'єкту, уже розташованого в пам'яті</a:t>
            </a:r>
            <a:r>
              <a:rPr lang="uk-UA" sz="1800" dirty="0"/>
              <a:t>.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Звернення до посилання призводять до звернення до того об'єкту, на який посилання посилається</a:t>
            </a:r>
            <a:r>
              <a:rPr lang="uk-UA" sz="1800" dirty="0"/>
              <a:t>. </a:t>
            </a:r>
            <a:r>
              <a:rPr lang="uk-UA" sz="1800" b="1" dirty="0">
                <a:highlight>
                  <a:srgbClr val="FF00FF"/>
                </a:highlight>
              </a:rPr>
              <a:t>Якщо ви намагаєтеся отримати адресу посилання, вам повернеться адреса того об'єкта, на який посилання посилається</a:t>
            </a:r>
            <a:r>
              <a:rPr lang="uk-UA" sz="1800" dirty="0"/>
              <a:t>. Проілюструємо це на конкретному прикладі:</a:t>
            </a:r>
          </a:p>
        </p:txBody>
      </p:sp>
    </p:spTree>
    <p:extLst>
      <p:ext uri="{BB962C8B-B14F-4D97-AF65-F5344CB8AC3E}">
        <p14:creationId xmlns:p14="http://schemas.microsoft.com/office/powerpoint/2010/main" val="25006560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7" name="Рисунок 6">
            <a:extLst>
              <a:ext uri="{FF2B5EF4-FFF2-40B4-BE49-F238E27FC236}">
                <a16:creationId xmlns:a16="http://schemas.microsoft.com/office/drawing/2014/main" id="{27E1B992-DD8A-454F-9897-56C4262B3A81}"/>
              </a:ext>
            </a:extLst>
          </p:cNvPr>
          <p:cNvPicPr>
            <a:picLocks noChangeAspect="1"/>
          </p:cNvPicPr>
          <p:nvPr/>
        </p:nvPicPr>
        <p:blipFill>
          <a:blip r:embed="rId2"/>
          <a:stretch>
            <a:fillRect/>
          </a:stretch>
        </p:blipFill>
        <p:spPr>
          <a:xfrm>
            <a:off x="1038944" y="-1"/>
            <a:ext cx="10114109" cy="6858000"/>
          </a:xfrm>
          <a:prstGeom prst="rect">
            <a:avLst/>
          </a:prstGeom>
        </p:spPr>
      </p:pic>
      <p:pic>
        <p:nvPicPr>
          <p:cNvPr id="9" name="Рисунок 8">
            <a:extLst>
              <a:ext uri="{FF2B5EF4-FFF2-40B4-BE49-F238E27FC236}">
                <a16:creationId xmlns:a16="http://schemas.microsoft.com/office/drawing/2014/main" id="{18C129B3-BB46-4753-BD01-3CE03F9ACE55}"/>
              </a:ext>
            </a:extLst>
          </p:cNvPr>
          <p:cNvPicPr>
            <a:picLocks noChangeAspect="1"/>
          </p:cNvPicPr>
          <p:nvPr/>
        </p:nvPicPr>
        <p:blipFill>
          <a:blip r:embed="rId3"/>
          <a:stretch>
            <a:fillRect/>
          </a:stretch>
        </p:blipFill>
        <p:spPr>
          <a:xfrm>
            <a:off x="8877128" y="4952412"/>
            <a:ext cx="2392215" cy="1575710"/>
          </a:xfrm>
          <a:prstGeom prst="rect">
            <a:avLst/>
          </a:prstGeom>
        </p:spPr>
      </p:pic>
    </p:spTree>
    <p:extLst>
      <p:ext uri="{BB962C8B-B14F-4D97-AF65-F5344CB8AC3E}">
        <p14:creationId xmlns:p14="http://schemas.microsoft.com/office/powerpoint/2010/main" val="14541701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Загальні відомості про посилання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оголошуються чотири змінні. </a:t>
            </a:r>
            <a:endParaRPr lang="en-US" sz="1800" dirty="0"/>
          </a:p>
          <a:p>
            <a:pPr marL="825750" indent="-285750">
              <a:lnSpc>
                <a:spcPct val="150000"/>
              </a:lnSpc>
              <a:spcBef>
                <a:spcPts val="0"/>
              </a:spcBef>
            </a:pPr>
            <a:r>
              <a:rPr lang="uk-UA" sz="1800" b="1" dirty="0"/>
              <a:t>Змінна</a:t>
            </a:r>
            <a:r>
              <a:rPr lang="uk-UA" sz="1800" dirty="0"/>
              <a:t> </a:t>
            </a:r>
            <a:r>
              <a:rPr lang="en-US" sz="1800" dirty="0" err="1">
                <a:solidFill>
                  <a:schemeClr val="accent5">
                    <a:lumMod val="75000"/>
                  </a:schemeClr>
                </a:solidFill>
                <a:latin typeface="Consolas" panose="020B0609020204030204" pitchFamily="49" charset="0"/>
              </a:rPr>
              <a:t>ivar</a:t>
            </a:r>
            <a:r>
              <a:rPr lang="en-US" sz="1800" dirty="0"/>
              <a:t> </a:t>
            </a:r>
            <a:r>
              <a:rPr lang="uk-UA" sz="1800" dirty="0" err="1"/>
              <a:t>ініціалізована</a:t>
            </a:r>
            <a:r>
              <a:rPr lang="uk-UA" sz="1800" dirty="0"/>
              <a:t> значенням </a:t>
            </a:r>
            <a:r>
              <a:rPr lang="uk-UA" sz="1800" dirty="0">
                <a:solidFill>
                  <a:schemeClr val="accent5">
                    <a:lumMod val="75000"/>
                  </a:schemeClr>
                </a:solidFill>
                <a:latin typeface="Consolas" panose="020B0609020204030204" pitchFamily="49" charset="0"/>
              </a:rPr>
              <a:t>1234</a:t>
            </a:r>
            <a:r>
              <a:rPr lang="uk-UA" sz="1800" dirty="0"/>
              <a:t>.</a:t>
            </a:r>
            <a:endParaRPr lang="en-US" sz="1800" dirty="0"/>
          </a:p>
          <a:p>
            <a:pPr marL="825750" indent="-285750">
              <a:lnSpc>
                <a:spcPct val="150000"/>
              </a:lnSpc>
              <a:spcBef>
                <a:spcPts val="0"/>
              </a:spcBef>
            </a:pPr>
            <a:r>
              <a:rPr lang="uk-UA" sz="1800" b="1" dirty="0">
                <a:highlight>
                  <a:srgbClr val="FFFF00"/>
                </a:highlight>
              </a:rPr>
              <a:t>Покажчику</a:t>
            </a:r>
            <a:r>
              <a:rPr lang="uk-UA" sz="1800" dirty="0"/>
              <a:t> на ціле </a:t>
            </a:r>
            <a:r>
              <a:rPr lang="uk-UA"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iptr</a:t>
            </a:r>
            <a:r>
              <a:rPr lang="en-US" sz="1800" dirty="0">
                <a:solidFill>
                  <a:schemeClr val="accent5">
                    <a:lumMod val="75000"/>
                  </a:schemeClr>
                </a:solidFill>
              </a:rPr>
              <a:t> </a:t>
            </a:r>
            <a:r>
              <a:rPr lang="uk-UA" sz="1800" dirty="0"/>
              <a:t>присвоєно адресу </a:t>
            </a:r>
            <a:r>
              <a:rPr lang="en-US" sz="1800" dirty="0" err="1">
                <a:solidFill>
                  <a:schemeClr val="accent5">
                    <a:lumMod val="75000"/>
                  </a:schemeClr>
                </a:solidFill>
                <a:latin typeface="Consolas" panose="020B0609020204030204" pitchFamily="49" charset="0"/>
              </a:rPr>
              <a:t>ivar</a:t>
            </a:r>
            <a:r>
              <a:rPr lang="en-US" sz="1800" dirty="0"/>
              <a:t>. </a:t>
            </a:r>
          </a:p>
          <a:p>
            <a:pPr marL="825750" indent="-285750">
              <a:lnSpc>
                <a:spcPct val="150000"/>
              </a:lnSpc>
              <a:spcBef>
                <a:spcPts val="0"/>
              </a:spcBef>
            </a:pPr>
            <a:r>
              <a:rPr lang="uk-UA" sz="1800" dirty="0"/>
              <a:t>Змінна </a:t>
            </a:r>
            <a:r>
              <a:rPr lang="en-US" sz="1800" dirty="0" err="1">
                <a:solidFill>
                  <a:schemeClr val="accent5">
                    <a:lumMod val="75000"/>
                  </a:schemeClr>
                </a:solidFill>
                <a:latin typeface="Consolas" panose="020B0609020204030204" pitchFamily="49" charset="0"/>
              </a:rPr>
              <a:t>iref</a:t>
            </a:r>
            <a:r>
              <a:rPr lang="en-US" sz="1800" dirty="0"/>
              <a:t> </a:t>
            </a:r>
            <a:r>
              <a:rPr lang="uk-UA" sz="1800" dirty="0"/>
              <a:t>оголошена як </a:t>
            </a:r>
            <a:r>
              <a:rPr lang="uk-UA" sz="1800" b="1" dirty="0">
                <a:highlight>
                  <a:srgbClr val="00FF00"/>
                </a:highlight>
              </a:rPr>
              <a:t>посилальна</a:t>
            </a:r>
            <a:r>
              <a:rPr lang="uk-UA" sz="1800" dirty="0"/>
              <a:t>. Посилання </a:t>
            </a:r>
            <a:r>
              <a:rPr lang="en-US" sz="1800" dirty="0" err="1">
                <a:solidFill>
                  <a:schemeClr val="accent5">
                    <a:lumMod val="75000"/>
                  </a:schemeClr>
                </a:solidFill>
                <a:latin typeface="Consolas" panose="020B0609020204030204" pitchFamily="49" charset="0"/>
              </a:rPr>
              <a:t>iref</a:t>
            </a:r>
            <a:r>
              <a:rPr lang="en-US" sz="1800" dirty="0"/>
              <a:t> — </a:t>
            </a:r>
            <a:r>
              <a:rPr lang="uk-UA" sz="1800" dirty="0"/>
              <a:t>це псевдонім для змінної </a:t>
            </a:r>
            <a:r>
              <a:rPr lang="en-US" sz="1800" dirty="0" err="1">
                <a:solidFill>
                  <a:schemeClr val="accent5">
                    <a:lumMod val="75000"/>
                  </a:schemeClr>
                </a:solidFill>
                <a:latin typeface="Consolas" panose="020B0609020204030204" pitchFamily="49" charset="0"/>
              </a:rPr>
              <a:t>ivar</a:t>
            </a:r>
            <a:r>
              <a:rPr lang="en-US" sz="1800" dirty="0"/>
              <a:t>. </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Оператор:</a:t>
            </a:r>
            <a:r>
              <a:rPr lang="en-US" sz="1800" dirty="0"/>
              <a:t> </a:t>
            </a: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a:t>
            </a:r>
            <a:r>
              <a:rPr lang="en-US" sz="1800" dirty="0" err="1">
                <a:solidFill>
                  <a:schemeClr val="accent5">
                    <a:lumMod val="75000"/>
                  </a:schemeClr>
                </a:solidFill>
                <a:latin typeface="Consolas" panose="020B0609020204030204" pitchFamily="49" charset="0"/>
              </a:rPr>
              <a:t>iref</a:t>
            </a:r>
            <a:r>
              <a:rPr lang="en-US" sz="1800" dirty="0">
                <a:solidFill>
                  <a:schemeClr val="accent5">
                    <a:lumMod val="75000"/>
                  </a:schemeClr>
                </a:solidFill>
                <a:latin typeface="Consolas" panose="020B0609020204030204" pitchFamily="49" charset="0"/>
              </a:rPr>
              <a:t> = " &lt;&lt; </a:t>
            </a:r>
            <a:r>
              <a:rPr lang="en-US" sz="1800" dirty="0" err="1">
                <a:solidFill>
                  <a:schemeClr val="accent5">
                    <a:lumMod val="75000"/>
                  </a:schemeClr>
                </a:solidFill>
                <a:latin typeface="Consolas" panose="020B0609020204030204" pitchFamily="49" charset="0"/>
              </a:rPr>
              <a:t>iref</a:t>
            </a:r>
            <a:r>
              <a:rPr lang="en-US" sz="1800" dirty="0">
                <a:solidFill>
                  <a:schemeClr val="accent5">
                    <a:lumMod val="75000"/>
                  </a:schemeClr>
                </a:solidFill>
                <a:latin typeface="Consolas" panose="020B0609020204030204" pitchFamily="49" charset="0"/>
              </a:rPr>
              <a:t> &lt;&lt; "\n";</a:t>
            </a:r>
          </a:p>
          <a:p>
            <a:pPr marL="540000" indent="360000">
              <a:lnSpc>
                <a:spcPct val="150000"/>
              </a:lnSpc>
              <a:spcBef>
                <a:spcPts val="0"/>
              </a:spcBef>
              <a:buNone/>
            </a:pPr>
            <a:r>
              <a:rPr lang="uk-UA" sz="1800" dirty="0"/>
              <a:t>виводить на екран значення змінної </a:t>
            </a:r>
            <a:r>
              <a:rPr lang="en-US" sz="1800" dirty="0" err="1">
                <a:solidFill>
                  <a:schemeClr val="accent5">
                    <a:lumMod val="75000"/>
                  </a:schemeClr>
                </a:solidFill>
                <a:latin typeface="Consolas" panose="020B0609020204030204" pitchFamily="49" charset="0"/>
              </a:rPr>
              <a:t>ivar</a:t>
            </a:r>
            <a:r>
              <a:rPr lang="en-US" sz="1800" dirty="0"/>
              <a:t>. </a:t>
            </a:r>
            <a:r>
              <a:rPr lang="uk-UA" sz="1800" dirty="0"/>
              <a:t>це пояснюється тим, що </a:t>
            </a:r>
            <a:r>
              <a:rPr lang="en-US" sz="1800" dirty="0" err="1">
                <a:solidFill>
                  <a:schemeClr val="accent5">
                    <a:lumMod val="75000"/>
                  </a:schemeClr>
                </a:solidFill>
                <a:latin typeface="Consolas" panose="020B0609020204030204" pitchFamily="49" charset="0"/>
              </a:rPr>
              <a:t>iref</a:t>
            </a:r>
            <a:r>
              <a:rPr lang="en-US" sz="1800" dirty="0"/>
              <a:t> — </a:t>
            </a:r>
            <a:r>
              <a:rPr lang="uk-UA" sz="1800" dirty="0"/>
              <a:t>посилання на </a:t>
            </a:r>
            <a:r>
              <a:rPr lang="en-US" sz="1800" dirty="0" err="1">
                <a:solidFill>
                  <a:schemeClr val="accent5">
                    <a:lumMod val="75000"/>
                  </a:schemeClr>
                </a:solidFill>
                <a:latin typeface="Consolas" panose="020B0609020204030204" pitchFamily="49" charset="0"/>
              </a:rPr>
              <a:t>ivar</a:t>
            </a:r>
            <a:r>
              <a:rPr lang="en-US" sz="1800" dirty="0"/>
              <a:t>. </a:t>
            </a:r>
          </a:p>
          <a:p>
            <a:pPr marL="540000" indent="360000">
              <a:lnSpc>
                <a:spcPct val="150000"/>
              </a:lnSpc>
              <a:spcBef>
                <a:spcPts val="0"/>
              </a:spcBef>
              <a:buNone/>
            </a:pPr>
            <a:r>
              <a:rPr lang="uk-UA" sz="1800" dirty="0"/>
              <a:t>Звернення до </a:t>
            </a:r>
            <a:r>
              <a:rPr lang="en-US" sz="1800" dirty="0" err="1">
                <a:solidFill>
                  <a:schemeClr val="accent5">
                    <a:lumMod val="75000"/>
                  </a:schemeClr>
                </a:solidFill>
                <a:latin typeface="Consolas" panose="020B0609020204030204" pitchFamily="49" charset="0"/>
              </a:rPr>
              <a:t>iref</a:t>
            </a:r>
            <a:r>
              <a:rPr lang="en-US" sz="1800" dirty="0"/>
              <a:t> </a:t>
            </a:r>
            <a:r>
              <a:rPr lang="uk-UA" sz="1800" dirty="0"/>
              <a:t>призводить до </a:t>
            </a:r>
            <a:r>
              <a:rPr lang="en-US" sz="1800" dirty="0" err="1">
                <a:solidFill>
                  <a:schemeClr val="accent5">
                    <a:lumMod val="75000"/>
                  </a:schemeClr>
                </a:solidFill>
                <a:latin typeface="Consolas" panose="020B0609020204030204" pitchFamily="49" charset="0"/>
              </a:rPr>
              <a:t>ivar</a:t>
            </a:r>
            <a:r>
              <a:rPr lang="en-US" sz="1800" dirty="0"/>
              <a:t>. </a:t>
            </a:r>
          </a:p>
          <a:p>
            <a:pPr marL="540000" indent="360000">
              <a:lnSpc>
                <a:spcPct val="150000"/>
              </a:lnSpc>
              <a:spcBef>
                <a:spcPts val="0"/>
              </a:spcBef>
              <a:buNone/>
            </a:pPr>
            <a:r>
              <a:rPr lang="uk-UA" sz="1800" dirty="0"/>
              <a:t>Останнє оголошення </a:t>
            </a:r>
            <a:r>
              <a:rPr lang="en-US" sz="1800" dirty="0">
                <a:solidFill>
                  <a:schemeClr val="accent5">
                    <a:lumMod val="75000"/>
                  </a:schemeClr>
                </a:solidFill>
                <a:latin typeface="Consolas" panose="020B0609020204030204" pitchFamily="49" charset="0"/>
              </a:rPr>
              <a:t>int *p = &amp;</a:t>
            </a:r>
            <a:r>
              <a:rPr lang="en-US" sz="1800" dirty="0" err="1">
                <a:solidFill>
                  <a:schemeClr val="accent5">
                    <a:lumMod val="75000"/>
                  </a:schemeClr>
                </a:solidFill>
                <a:latin typeface="Consolas" panose="020B0609020204030204" pitchFamily="49" charset="0"/>
              </a:rPr>
              <a:t>iref</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створює ще один покажчик, якому присвоюється адреса змінної, на яку посилається </a:t>
            </a:r>
            <a:r>
              <a:rPr lang="en-US" sz="1800" dirty="0" err="1">
                <a:solidFill>
                  <a:schemeClr val="accent5">
                    <a:lumMod val="75000"/>
                  </a:schemeClr>
                </a:solidFill>
                <a:latin typeface="Consolas" panose="020B0609020204030204" pitchFamily="49" charset="0"/>
              </a:rPr>
              <a:t>iref</a:t>
            </a:r>
            <a:r>
              <a:rPr lang="en-US" sz="1800" dirty="0"/>
              <a:t>. </a:t>
            </a:r>
            <a:r>
              <a:rPr lang="uk-UA" sz="1800" dirty="0"/>
              <a:t>У нашому випадку це </a:t>
            </a:r>
            <a:r>
              <a:rPr lang="en-US" sz="1800" dirty="0" err="1">
                <a:solidFill>
                  <a:schemeClr val="accent5">
                    <a:lumMod val="75000"/>
                  </a:schemeClr>
                </a:solidFill>
                <a:latin typeface="Consolas" panose="020B0609020204030204" pitchFamily="49" charset="0"/>
              </a:rPr>
              <a:t>ivar</a:t>
            </a:r>
            <a:r>
              <a:rPr lang="en-US" sz="1800" dirty="0"/>
              <a:t>. </a:t>
            </a:r>
            <a:r>
              <a:rPr lang="uk-UA" sz="1800" dirty="0"/>
              <a:t>Рядки</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int *</a:t>
            </a:r>
            <a:r>
              <a:rPr lang="en-US" sz="1800" dirty="0" err="1">
                <a:solidFill>
                  <a:schemeClr val="accent5">
                    <a:lumMod val="75000"/>
                  </a:schemeClr>
                </a:solidFill>
                <a:latin typeface="Consolas" panose="020B0609020204030204" pitchFamily="49" charset="0"/>
              </a:rPr>
              <a:t>iptr</a:t>
            </a:r>
            <a:r>
              <a:rPr lang="en-US" sz="1800" dirty="0">
                <a:solidFill>
                  <a:schemeClr val="accent5">
                    <a:lumMod val="75000"/>
                  </a:schemeClr>
                </a:solidFill>
                <a:latin typeface="Consolas" panose="020B0609020204030204" pitchFamily="49" charset="0"/>
              </a:rPr>
              <a:t> = &amp;</a:t>
            </a:r>
            <a:r>
              <a:rPr lang="en-US" sz="1800" dirty="0" err="1">
                <a:solidFill>
                  <a:schemeClr val="accent5">
                    <a:lumMod val="75000"/>
                  </a:schemeClr>
                </a:solidFill>
                <a:latin typeface="Consolas" panose="020B0609020204030204" pitchFamily="49" charset="0"/>
              </a:rPr>
              <a:t>ivar</a:t>
            </a:r>
            <a:r>
              <a:rPr lang="en-US"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r>
              <a:rPr lang="uk-UA" sz="1800" dirty="0"/>
              <a:t>та</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int *p = &amp;</a:t>
            </a:r>
            <a:r>
              <a:rPr lang="en-US" sz="1800" dirty="0" err="1">
                <a:solidFill>
                  <a:schemeClr val="accent5">
                    <a:lumMod val="75000"/>
                  </a:schemeClr>
                </a:solidFill>
                <a:latin typeface="Consolas" panose="020B0609020204030204" pitchFamily="49" charset="0"/>
              </a:rPr>
              <a:t>iref</a:t>
            </a:r>
            <a:r>
              <a:rPr lang="en-US" sz="1800" dirty="0">
                <a:solidFill>
                  <a:schemeClr val="accent5">
                    <a:lumMod val="75000"/>
                  </a:schemeClr>
                </a:solidFill>
                <a:latin typeface="Consolas" panose="020B0609020204030204" pitchFamily="49" charset="0"/>
              </a:rPr>
              <a:t>;</a:t>
            </a:r>
            <a:endParaRPr lang="uk-UA"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uk-UA" sz="1800" dirty="0"/>
              <a:t>дають однаковий результат.</a:t>
            </a:r>
            <a:endParaRPr lang="en-US" sz="1800" dirty="0"/>
          </a:p>
          <a:p>
            <a:pPr marL="540000" indent="360000">
              <a:lnSpc>
                <a:spcPct val="150000"/>
              </a:lnSpc>
              <a:spcBef>
                <a:spcPts val="0"/>
              </a:spcBef>
              <a:buNone/>
            </a:pPr>
            <a:endParaRPr lang="uk-UA" sz="2800" dirty="0"/>
          </a:p>
        </p:txBody>
      </p:sp>
    </p:spTree>
    <p:extLst>
      <p:ext uri="{BB962C8B-B14F-4D97-AF65-F5344CB8AC3E}">
        <p14:creationId xmlns:p14="http://schemas.microsoft.com/office/powerpoint/2010/main" val="33603966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Загальні відомості про посилання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a:t>
            </a:r>
            <a:r>
              <a:rPr lang="ru-RU" sz="1800" dirty="0"/>
              <a:t> них </a:t>
            </a:r>
            <a:r>
              <a:rPr lang="ru-RU" sz="1800" dirty="0" err="1"/>
              <a:t>створюються</a:t>
            </a:r>
            <a:r>
              <a:rPr lang="ru-RU" sz="1800" dirty="0"/>
              <a:t> </a:t>
            </a:r>
            <a:r>
              <a:rPr lang="ru-RU" sz="1800" dirty="0" err="1"/>
              <a:t>покажчики</a:t>
            </a:r>
            <a:r>
              <a:rPr lang="ru-RU" sz="1800" dirty="0"/>
              <a:t>, </a:t>
            </a:r>
            <a:r>
              <a:rPr lang="ru-RU" sz="1800" dirty="0" err="1"/>
              <a:t>що</a:t>
            </a:r>
            <a:r>
              <a:rPr lang="ru-RU" sz="1800" dirty="0"/>
              <a:t> </a:t>
            </a:r>
            <a:r>
              <a:rPr lang="ru-RU" sz="1800" dirty="0" err="1"/>
              <a:t>вказують</a:t>
            </a:r>
            <a:r>
              <a:rPr lang="ru-RU" sz="1800" dirty="0"/>
              <a:t> на </a:t>
            </a:r>
            <a:r>
              <a:rPr lang="ru-RU" sz="1800" dirty="0" err="1">
                <a:solidFill>
                  <a:schemeClr val="accent5">
                    <a:lumMod val="75000"/>
                  </a:schemeClr>
                </a:solidFill>
                <a:latin typeface="Consolas" panose="020B0609020204030204" pitchFamily="49" charset="0"/>
              </a:rPr>
              <a:t>ivar</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При </a:t>
            </a:r>
            <a:r>
              <a:rPr lang="ru-RU" sz="1800" dirty="0" err="1"/>
              <a:t>використанні</a:t>
            </a:r>
            <a:r>
              <a:rPr lang="ru-RU" sz="1800" dirty="0"/>
              <a:t> </a:t>
            </a:r>
            <a:r>
              <a:rPr lang="ru-RU" sz="1800" b="1" dirty="0" err="1">
                <a:highlight>
                  <a:srgbClr val="00FF00"/>
                </a:highlight>
              </a:rPr>
              <a:t>посилань</a:t>
            </a:r>
            <a:r>
              <a:rPr lang="ru-RU" sz="1800" dirty="0"/>
              <a:t> треба </a:t>
            </a:r>
            <a:r>
              <a:rPr lang="ru-RU" sz="1800" dirty="0" err="1"/>
              <a:t>пам'ятати</a:t>
            </a:r>
            <a:r>
              <a:rPr lang="ru-RU" sz="1800" dirty="0"/>
              <a:t> </a:t>
            </a:r>
            <a:r>
              <a:rPr lang="ru-RU" sz="1800" dirty="0" err="1"/>
              <a:t>одне</a:t>
            </a:r>
            <a:r>
              <a:rPr lang="ru-RU" sz="1800" dirty="0"/>
              <a:t> правило: </a:t>
            </a:r>
            <a:r>
              <a:rPr lang="ru-RU" sz="1800" b="1" dirty="0" err="1">
                <a:highlight>
                  <a:srgbClr val="00FF00"/>
                </a:highlight>
              </a:rPr>
              <a:t>якщо</a:t>
            </a:r>
            <a:r>
              <a:rPr lang="ru-RU" sz="1800" b="1" dirty="0">
                <a:highlight>
                  <a:srgbClr val="00FF00"/>
                </a:highlight>
              </a:rPr>
              <a:t> один раз </a:t>
            </a:r>
            <a:r>
              <a:rPr lang="ru-RU" sz="1800" b="1" dirty="0" err="1">
                <a:highlight>
                  <a:srgbClr val="00FF00"/>
                </a:highlight>
              </a:rPr>
              <a:t>ініціалізувати</a:t>
            </a:r>
            <a:r>
              <a:rPr lang="ru-RU" sz="1800" b="1" dirty="0">
                <a:highlight>
                  <a:srgbClr val="00FF00"/>
                </a:highlight>
              </a:rPr>
              <a:t> </a:t>
            </a:r>
            <a:r>
              <a:rPr lang="ru-RU" sz="1800" b="1" dirty="0" err="1">
                <a:highlight>
                  <a:srgbClr val="00FF00"/>
                </a:highlight>
              </a:rPr>
              <a:t>посилання</a:t>
            </a:r>
            <a:r>
              <a:rPr lang="ru-RU" sz="1800" b="1" dirty="0">
                <a:highlight>
                  <a:srgbClr val="00FF00"/>
                </a:highlight>
              </a:rPr>
              <a:t>, </a:t>
            </a:r>
            <a:r>
              <a:rPr lang="ru-RU" sz="1800" b="1" dirty="0" err="1">
                <a:highlight>
                  <a:srgbClr val="00FF00"/>
                </a:highlight>
              </a:rPr>
              <a:t>йому</a:t>
            </a:r>
            <a:r>
              <a:rPr lang="ru-RU" sz="1800" b="1" dirty="0">
                <a:highlight>
                  <a:srgbClr val="00FF00"/>
                </a:highlight>
              </a:rPr>
              <a:t> не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привласнити</a:t>
            </a:r>
            <a:r>
              <a:rPr lang="ru-RU" sz="1800" b="1" dirty="0">
                <a:highlight>
                  <a:srgbClr val="00FF00"/>
                </a:highlight>
              </a:rPr>
              <a:t> </a:t>
            </a:r>
            <a:r>
              <a:rPr lang="ru-RU" sz="1800" b="1" dirty="0" err="1">
                <a:highlight>
                  <a:srgbClr val="00FF00"/>
                </a:highlight>
              </a:rPr>
              <a:t>інше</a:t>
            </a:r>
            <a:r>
              <a:rPr lang="ru-RU" sz="1800" b="1" dirty="0">
                <a:highlight>
                  <a:srgbClr val="00FF00"/>
                </a:highlight>
              </a:rPr>
              <a:t> </a:t>
            </a:r>
            <a:r>
              <a:rPr lang="ru-RU" sz="1800" b="1" dirty="0" err="1">
                <a:highlight>
                  <a:srgbClr val="00FF00"/>
                </a:highlight>
              </a:rPr>
              <a:t>значення</a:t>
            </a:r>
            <a:r>
              <a:rPr lang="ru-RU" sz="1800" dirty="0"/>
              <a:t>! </a:t>
            </a:r>
            <a:r>
              <a:rPr lang="ru-RU" sz="1800" dirty="0" err="1"/>
              <a:t>Усі</a:t>
            </a:r>
            <a:r>
              <a:rPr lang="ru-RU" sz="1800" dirty="0"/>
              <a:t> </a:t>
            </a:r>
            <a:r>
              <a:rPr lang="ru-RU" sz="1800" dirty="0" err="1"/>
              <a:t>ці</a:t>
            </a:r>
            <a:r>
              <a:rPr lang="ru-RU" sz="1800" dirty="0"/>
              <a:t> </a:t>
            </a:r>
            <a:r>
              <a:rPr lang="ru-RU" sz="1800" dirty="0" err="1"/>
              <a:t>конструкції</a:t>
            </a:r>
            <a:r>
              <a:rPr lang="ru-RU" sz="1800" dirty="0"/>
              <a:t>: </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a) int iv = 3; b) </a:t>
            </a:r>
            <a:r>
              <a:rPr lang="en-US" sz="1800" dirty="0" err="1">
                <a:solidFill>
                  <a:schemeClr val="accent5">
                    <a:lumMod val="75000"/>
                  </a:schemeClr>
                </a:solidFill>
                <a:latin typeface="Consolas" panose="020B0609020204030204" pitchFamily="49" charset="0"/>
              </a:rPr>
              <a:t>iref</a:t>
            </a:r>
            <a:r>
              <a:rPr lang="en-US" sz="1800" dirty="0">
                <a:solidFill>
                  <a:schemeClr val="accent5">
                    <a:lumMod val="75000"/>
                  </a:schemeClr>
                </a:solidFill>
                <a:latin typeface="Consolas" panose="020B0609020204030204" pitchFamily="49" charset="0"/>
              </a:rPr>
              <a:t>++; c) </a:t>
            </a:r>
            <a:r>
              <a:rPr lang="en-US" sz="1800" dirty="0" err="1">
                <a:solidFill>
                  <a:schemeClr val="accent5">
                    <a:lumMod val="75000"/>
                  </a:schemeClr>
                </a:solidFill>
                <a:latin typeface="Consolas" panose="020B0609020204030204" pitchFamily="49" charset="0"/>
              </a:rPr>
              <a:t>iref</a:t>
            </a:r>
            <a:r>
              <a:rPr lang="en-US" sz="1800" dirty="0">
                <a:solidFill>
                  <a:schemeClr val="accent5">
                    <a:lumMod val="75000"/>
                  </a:schemeClr>
                </a:solidFill>
                <a:latin typeface="Consolas" panose="020B0609020204030204" pitchFamily="49" charset="0"/>
              </a:rPr>
              <a:t> = 4321; </a:t>
            </a:r>
            <a:r>
              <a:rPr lang="en-US" sz="1800" dirty="0" err="1">
                <a:solidFill>
                  <a:schemeClr val="accent5">
                    <a:lumMod val="75000"/>
                  </a:schemeClr>
                </a:solidFill>
                <a:latin typeface="Consolas" panose="020B0609020204030204" pitchFamily="49" charset="0"/>
              </a:rPr>
              <a:t>iref</a:t>
            </a:r>
            <a:r>
              <a:rPr lang="en-US" sz="1800" dirty="0">
                <a:solidFill>
                  <a:schemeClr val="accent5">
                    <a:lumMod val="75000"/>
                  </a:schemeClr>
                </a:solidFill>
                <a:latin typeface="Consolas" panose="020B0609020204030204" pitchFamily="49" charset="0"/>
              </a:rPr>
              <a:t> = iv;</a:t>
            </a:r>
          </a:p>
          <a:p>
            <a:pPr marL="540000" indent="360000">
              <a:lnSpc>
                <a:spcPct val="150000"/>
              </a:lnSpc>
              <a:spcBef>
                <a:spcPts val="0"/>
              </a:spcBef>
              <a:buNone/>
            </a:pPr>
            <a:r>
              <a:rPr lang="ru-RU" sz="1800" dirty="0" err="1"/>
              <a:t>призведуть</a:t>
            </a:r>
            <a:r>
              <a:rPr lang="ru-RU" sz="1800" dirty="0"/>
              <a:t> до </a:t>
            </a:r>
            <a:r>
              <a:rPr lang="ru-RU" sz="1800" dirty="0" err="1"/>
              <a:t>зміни</a:t>
            </a:r>
            <a:r>
              <a:rPr lang="ru-RU" sz="1800" dirty="0"/>
              <a:t> </a:t>
            </a:r>
            <a:r>
              <a:rPr lang="ru-RU" sz="1800" dirty="0" err="1"/>
              <a:t>змінної</a:t>
            </a:r>
            <a:r>
              <a:rPr lang="ru-RU" sz="1800" dirty="0"/>
              <a:t> </a:t>
            </a:r>
            <a:r>
              <a:rPr lang="ru-RU" sz="1800" dirty="0" err="1">
                <a:solidFill>
                  <a:schemeClr val="accent5">
                    <a:lumMod val="75000"/>
                  </a:schemeClr>
                </a:solidFill>
                <a:latin typeface="Consolas" panose="020B0609020204030204" pitchFamily="49" charset="0"/>
              </a:rPr>
              <a:t>ivar</a:t>
            </a:r>
            <a:endParaRPr lang="ru-RU"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D47E5E7F-E537-4341-9CF5-C84F013E2D5D}"/>
              </a:ext>
            </a:extLst>
          </p:cNvPr>
          <p:cNvPicPr>
            <a:picLocks noChangeAspect="1"/>
          </p:cNvPicPr>
          <p:nvPr/>
        </p:nvPicPr>
        <p:blipFill>
          <a:blip r:embed="rId2"/>
          <a:stretch>
            <a:fillRect/>
          </a:stretch>
        </p:blipFill>
        <p:spPr>
          <a:xfrm>
            <a:off x="2898764" y="1407301"/>
            <a:ext cx="6394471" cy="2180851"/>
          </a:xfrm>
          <a:prstGeom prst="rect">
            <a:avLst/>
          </a:prstGeom>
        </p:spPr>
      </p:pic>
    </p:spTree>
    <p:extLst>
      <p:ext uri="{BB962C8B-B14F-4D97-AF65-F5344CB8AC3E}">
        <p14:creationId xmlns:p14="http://schemas.microsoft.com/office/powerpoint/2010/main" val="3132987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Загальні відомості про посилання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1. На відміну від покажчиків, які можуть бути оголошені не </a:t>
            </a:r>
            <a:r>
              <a:rPr lang="uk-UA" sz="1800" dirty="0" err="1"/>
              <a:t>ініціалізованими</a:t>
            </a:r>
            <a:r>
              <a:rPr lang="uk-UA" sz="1800" dirty="0"/>
              <a:t> або встановленими в нуль (</a:t>
            </a:r>
            <a:r>
              <a:rPr lang="uk-UA" sz="1800" dirty="0">
                <a:solidFill>
                  <a:schemeClr val="accent5">
                    <a:lumMod val="75000"/>
                  </a:schemeClr>
                </a:solidFill>
                <a:latin typeface="Consolas" panose="020B0609020204030204" pitchFamily="49" charset="0"/>
              </a:rPr>
              <a:t>0</a:t>
            </a:r>
            <a:r>
              <a:rPr lang="uk-UA" sz="1800" dirty="0"/>
              <a:t>, </a:t>
            </a:r>
            <a:r>
              <a:rPr lang="en-US" sz="1800" dirty="0">
                <a:solidFill>
                  <a:schemeClr val="accent5">
                    <a:lumMod val="75000"/>
                  </a:schemeClr>
                </a:solidFill>
                <a:latin typeface="Consolas" panose="020B0609020204030204" pitchFamily="49" charset="0"/>
              </a:rPr>
              <a:t>NULL</a:t>
            </a:r>
            <a:r>
              <a:rPr lang="en-US" sz="1800" dirty="0"/>
              <a:t>, </a:t>
            </a:r>
            <a:r>
              <a:rPr lang="en-US" sz="1800" dirty="0" err="1">
                <a:solidFill>
                  <a:schemeClr val="accent5">
                    <a:lumMod val="75000"/>
                  </a:schemeClr>
                </a:solidFill>
                <a:latin typeface="Consolas" panose="020B0609020204030204" pitchFamily="49" charset="0"/>
              </a:rPr>
              <a:t>nullptr</a:t>
            </a:r>
            <a:r>
              <a:rPr lang="en-US" sz="1800" dirty="0"/>
              <a:t>), </a:t>
            </a:r>
            <a:r>
              <a:rPr lang="uk-UA" sz="1800" b="1" dirty="0">
                <a:highlight>
                  <a:srgbClr val="00FF00"/>
                </a:highlight>
              </a:rPr>
              <a:t>посилання завжди посилаються на об'єкт</a:t>
            </a:r>
            <a:r>
              <a:rPr lang="uk-UA" sz="1800" dirty="0"/>
              <a:t>. Для </a:t>
            </a:r>
            <a:r>
              <a:rPr lang="uk-UA" sz="1800" b="1" dirty="0">
                <a:highlight>
                  <a:srgbClr val="00FF00"/>
                </a:highlight>
              </a:rPr>
              <a:t>посилань ОБОВ'ЯЗКОВА ініціалізація при створенні і не існує аналога нульового покажчика</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2. </a:t>
            </a:r>
            <a:r>
              <a:rPr lang="uk-UA" sz="1800" b="1" dirty="0">
                <a:highlight>
                  <a:srgbClr val="00FFFF"/>
                </a:highlight>
              </a:rPr>
              <a:t>Не існує операторів, що безпосередньо виконує дії над посиланнями</a:t>
            </a:r>
            <a:r>
              <a:rPr lang="uk-UA" sz="1800" dirty="0"/>
              <a:t>! Це відбувається, тому що </a:t>
            </a:r>
            <a:r>
              <a:rPr lang="uk-UA" sz="1800" b="1" dirty="0">
                <a:highlight>
                  <a:srgbClr val="FFFF00"/>
                </a:highlight>
              </a:rPr>
              <a:t>посилання — друге ім'я деякого об'єкту</a:t>
            </a:r>
            <a:r>
              <a:rPr lang="uk-UA" sz="1800" dirty="0"/>
              <a:t>. </a:t>
            </a:r>
            <a:r>
              <a:rPr lang="uk-UA" sz="1800" b="1" dirty="0">
                <a:highlight>
                  <a:srgbClr val="00FF00"/>
                </a:highlight>
              </a:rPr>
              <a:t>І всі операції над посиланням — це операції над цим об'єктом</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3. </a:t>
            </a:r>
            <a:r>
              <a:rPr lang="uk-UA" sz="1800" b="1" dirty="0">
                <a:highlight>
                  <a:srgbClr val="00FF00"/>
                </a:highlight>
              </a:rPr>
              <a:t>Стандарт С++ не визначає, як компілятор має реалізувати механізм посилань</a:t>
            </a:r>
            <a:r>
              <a:rPr lang="uk-UA" sz="1800" dirty="0"/>
              <a:t>. Дехто замінює звернення до посилання зверненням до дійсної змінної. Інші замінюють посилання на покажчик, через який відбувається звернення до змінної. Аби не вступати в безглузді суперечки, ми будемо вважати, що </a:t>
            </a:r>
            <a:r>
              <a:rPr lang="uk-UA" sz="1800" b="1" dirty="0">
                <a:highlight>
                  <a:srgbClr val="00FF00"/>
                </a:highlight>
              </a:rPr>
              <a:t>посилання — це псевдонім для змінної</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40146098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Посилальні</a:t>
            </a:r>
            <a:r>
              <a:rPr lang="ru-RU" b="1" dirty="0"/>
              <a:t> </a:t>
            </a:r>
            <a:r>
              <a:rPr lang="ru-RU" b="1" dirty="0" err="1"/>
              <a:t>параметри</a:t>
            </a:r>
            <a:r>
              <a:rPr lang="ru-RU" b="1" dirty="0"/>
              <a:t>. Передача </a:t>
            </a:r>
            <a:r>
              <a:rPr lang="ru-RU" b="1" dirty="0" err="1"/>
              <a:t>аргументів</a:t>
            </a:r>
            <a:r>
              <a:rPr lang="ru-RU" b="1" dirty="0"/>
              <a:t> за </a:t>
            </a:r>
            <a:r>
              <a:rPr lang="ru-RU" b="1" dirty="0" err="1"/>
              <a:t>посиланням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Посилальні змінні в чистому вигляді використовуються досить рідко: </a:t>
            </a:r>
            <a:r>
              <a:rPr lang="uk-UA" sz="1800" b="1" dirty="0">
                <a:highlight>
                  <a:srgbClr val="00FFFF"/>
                </a:highlight>
              </a:rPr>
              <a:t>набагато зручніше використовувати саму змінну, ніж посилання на неї</a:t>
            </a:r>
            <a:r>
              <a:rPr lang="uk-UA" sz="1800" dirty="0"/>
              <a:t>. </a:t>
            </a:r>
            <a:r>
              <a:rPr lang="uk-UA" sz="1800" b="1" dirty="0">
                <a:highlight>
                  <a:srgbClr val="00FF00"/>
                </a:highlight>
              </a:rPr>
              <a:t>Як параметри функції посилання мають більш широке застосування</a:t>
            </a:r>
            <a:r>
              <a:rPr lang="uk-UA" sz="1800" dirty="0"/>
              <a:t>. Посилання особливо корисні у функціях, які </a:t>
            </a:r>
            <a:r>
              <a:rPr lang="uk-UA" sz="1800" b="1" dirty="0">
                <a:highlight>
                  <a:srgbClr val="FFFF00"/>
                </a:highlight>
              </a:rPr>
              <a:t>повертають декілька об'єктів (значень)</a:t>
            </a:r>
            <a:r>
              <a:rPr lang="uk-UA" sz="1800" dirty="0"/>
              <a:t>. Одне значення ми вже вміємо повертати за допомогою </a:t>
            </a:r>
            <a:r>
              <a:rPr lang="en-US" sz="1800" dirty="0">
                <a:solidFill>
                  <a:schemeClr val="accent5">
                    <a:lumMod val="75000"/>
                  </a:schemeClr>
                </a:solidFill>
                <a:latin typeface="Consolas" panose="020B0609020204030204" pitchFamily="49" charset="0"/>
              </a:rPr>
              <a:t>return</a:t>
            </a:r>
            <a:r>
              <a:rPr lang="en-US" sz="1800" dirty="0"/>
              <a:t>. </a:t>
            </a:r>
          </a:p>
          <a:p>
            <a:pPr marL="540000" indent="360000">
              <a:lnSpc>
                <a:spcPct val="150000"/>
              </a:lnSpc>
              <a:spcBef>
                <a:spcPts val="0"/>
              </a:spcBef>
              <a:buNone/>
            </a:pPr>
            <a:r>
              <a:rPr lang="uk-UA" sz="1800" b="1" dirty="0"/>
              <a:t>А що ж робити, якщо нам потрібно змінити всередині функції два і більше значень? </a:t>
            </a:r>
            <a:endParaRPr lang="en-US" sz="1800" b="1" dirty="0"/>
          </a:p>
          <a:p>
            <a:pPr marL="540000" indent="360000">
              <a:lnSpc>
                <a:spcPct val="150000"/>
              </a:lnSpc>
              <a:spcBef>
                <a:spcPts val="0"/>
              </a:spcBef>
              <a:buNone/>
            </a:pPr>
            <a:r>
              <a:rPr lang="uk-UA" sz="1800" dirty="0"/>
              <a:t>Для вирішення цього завдання ми вже використовували </a:t>
            </a:r>
            <a:r>
              <a:rPr lang="uk-UA" sz="1800" b="1" dirty="0">
                <a:highlight>
                  <a:srgbClr val="00FFFF"/>
                </a:highlight>
              </a:rPr>
              <a:t>механізм передачі змінної через покажчик</a:t>
            </a:r>
            <a:r>
              <a:rPr lang="uk-UA" sz="1800" dirty="0"/>
              <a:t>. Також це завдання можна вирішити, </a:t>
            </a:r>
            <a:r>
              <a:rPr lang="uk-UA" sz="1800" b="1" dirty="0">
                <a:highlight>
                  <a:srgbClr val="00FF00"/>
                </a:highlight>
              </a:rPr>
              <a:t>використовуючи механізм посилань</a:t>
            </a:r>
            <a:r>
              <a:rPr lang="uk-UA" sz="1800" dirty="0"/>
              <a:t>. Проілюструємо вищесказане:</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56276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 та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a:t>
            </a:r>
            <a:r>
              <a:rPr lang="uk-UA" sz="1800" dirty="0">
                <a:solidFill>
                  <a:schemeClr val="accent5">
                    <a:lumMod val="75000"/>
                  </a:schemeClr>
                </a:solidFill>
                <a:latin typeface="Consolas" panose="020B0609020204030204" pitchFamily="49" charset="0"/>
              </a:rPr>
              <a:t>ра</a:t>
            </a:r>
            <a:r>
              <a:rPr lang="uk-UA" sz="1800" dirty="0"/>
              <a:t> </a:t>
            </a:r>
            <a:r>
              <a:rPr lang="uk-UA" sz="1800" b="1" dirty="0">
                <a:highlight>
                  <a:srgbClr val="00FFFF"/>
                </a:highlight>
              </a:rPr>
              <a:t>вказує на деякий певний елемент масиву </a:t>
            </a:r>
            <a:r>
              <a:rPr lang="en-US" sz="1800" dirty="0">
                <a:solidFill>
                  <a:schemeClr val="accent5">
                    <a:lumMod val="75000"/>
                  </a:schemeClr>
                </a:solidFill>
                <a:latin typeface="Consolas" panose="020B0609020204030204" pitchFamily="49" charset="0"/>
              </a:rPr>
              <a:t>a</a:t>
            </a:r>
            <a:r>
              <a:rPr lang="en-US" sz="1800" dirty="0"/>
              <a:t>, </a:t>
            </a:r>
            <a:r>
              <a:rPr lang="uk-UA" sz="1800" dirty="0"/>
              <a:t>то вираз </a:t>
            </a:r>
            <a:r>
              <a:rPr lang="en-US" sz="1800" dirty="0">
                <a:solidFill>
                  <a:schemeClr val="accent5">
                    <a:lumMod val="75000"/>
                  </a:schemeClr>
                </a:solidFill>
                <a:latin typeface="Consolas" panose="020B0609020204030204" pitchFamily="49" charset="0"/>
              </a:rPr>
              <a:t>pa+1</a:t>
            </a:r>
            <a:r>
              <a:rPr lang="en-US" sz="1800" dirty="0"/>
              <a:t> </a:t>
            </a:r>
            <a:r>
              <a:rPr lang="uk-UA" sz="1800" b="1" dirty="0">
                <a:highlight>
                  <a:srgbClr val="00FF00"/>
                </a:highlight>
              </a:rPr>
              <a:t>вказує на наступний елемент</a:t>
            </a:r>
            <a:r>
              <a:rPr lang="uk-UA" sz="1800" dirty="0"/>
              <a:t>. Вираз </a:t>
            </a:r>
            <a:r>
              <a:rPr lang="en-US" sz="1800" dirty="0">
                <a:solidFill>
                  <a:schemeClr val="accent5">
                    <a:lumMod val="75000"/>
                  </a:schemeClr>
                </a:solidFill>
                <a:latin typeface="Consolas" panose="020B0609020204030204" pitchFamily="49" charset="0"/>
              </a:rPr>
              <a:t>pa-1</a:t>
            </a:r>
            <a:r>
              <a:rPr lang="en-US" sz="1800" dirty="0"/>
              <a:t> </a:t>
            </a:r>
            <a:r>
              <a:rPr lang="uk-UA" sz="1800" b="1" dirty="0">
                <a:highlight>
                  <a:srgbClr val="00FF00"/>
                </a:highlight>
              </a:rPr>
              <a:t>вказує на попередній елемент</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Вираз виду </a:t>
            </a:r>
            <a:r>
              <a:rPr lang="en-US" sz="1800" dirty="0">
                <a:solidFill>
                  <a:schemeClr val="accent5">
                    <a:lumMod val="75000"/>
                  </a:schemeClr>
                </a:solidFill>
                <a:latin typeface="Consolas" panose="020B0609020204030204" pitchFamily="49" charset="0"/>
              </a:rPr>
              <a:t>pa-</a:t>
            </a:r>
            <a:r>
              <a:rPr lang="en-US" sz="1800" dirty="0" err="1">
                <a:solidFill>
                  <a:schemeClr val="accent5">
                    <a:lumMod val="75000"/>
                  </a:schemeClr>
                </a:solidFill>
                <a:latin typeface="Consolas" panose="020B0609020204030204" pitchFamily="49" charset="0"/>
              </a:rPr>
              <a:t>i</a:t>
            </a:r>
            <a:r>
              <a:rPr lang="en-US" sz="1800" dirty="0"/>
              <a:t> </a:t>
            </a:r>
            <a:r>
              <a:rPr lang="uk-UA" sz="1800" b="1" dirty="0">
                <a:highlight>
                  <a:srgbClr val="00FF00"/>
                </a:highlight>
              </a:rPr>
              <a:t>вказує на елемент</a:t>
            </a:r>
            <a:r>
              <a:rPr lang="uk-UA" sz="1800" dirty="0"/>
              <a:t>, що </a:t>
            </a:r>
            <a:r>
              <a:rPr lang="uk-UA" sz="1800" b="1" dirty="0">
                <a:highlight>
                  <a:srgbClr val="00FFFF"/>
                </a:highlight>
              </a:rPr>
              <a:t>стоїть на </a:t>
            </a:r>
            <a:r>
              <a:rPr lang="en-US" sz="1800" b="1" dirty="0" err="1">
                <a:solidFill>
                  <a:schemeClr val="accent5">
                    <a:lumMod val="75000"/>
                  </a:schemeClr>
                </a:solidFill>
                <a:highlight>
                  <a:srgbClr val="00FFFF"/>
                </a:highlight>
                <a:latin typeface="Consolas" panose="020B0609020204030204" pitchFamily="49" charset="0"/>
              </a:rPr>
              <a:t>i</a:t>
            </a:r>
            <a:r>
              <a:rPr lang="en-US" sz="1800" b="1" dirty="0">
                <a:highlight>
                  <a:srgbClr val="00FFFF"/>
                </a:highlight>
              </a:rPr>
              <a:t> </a:t>
            </a:r>
            <a:r>
              <a:rPr lang="uk-UA" sz="1800" b="1" dirty="0">
                <a:highlight>
                  <a:srgbClr val="00FFFF"/>
                </a:highlight>
              </a:rPr>
              <a:t>позицій до елемента</a:t>
            </a:r>
            <a:r>
              <a:rPr lang="uk-UA" sz="1800" dirty="0"/>
              <a:t>, чия адреса знаходиться в </a:t>
            </a:r>
            <a:r>
              <a:rPr lang="en-US" sz="1800" dirty="0">
                <a:solidFill>
                  <a:schemeClr val="accent5">
                    <a:lumMod val="75000"/>
                  </a:schemeClr>
                </a:solidFill>
                <a:latin typeface="Consolas" panose="020B0609020204030204" pitchFamily="49" charset="0"/>
              </a:rPr>
              <a:t>pa</a:t>
            </a:r>
            <a:r>
              <a:rPr lang="en-US" sz="1800" dirty="0"/>
              <a:t>. </a:t>
            </a:r>
          </a:p>
          <a:p>
            <a:pPr marL="540000" indent="360000">
              <a:lnSpc>
                <a:spcPct val="150000"/>
              </a:lnSpc>
              <a:spcBef>
                <a:spcPts val="0"/>
              </a:spcBef>
              <a:buNone/>
            </a:pPr>
            <a:r>
              <a:rPr lang="uk-UA" sz="1800" dirty="0"/>
              <a:t>Вираз </a:t>
            </a:r>
            <a:r>
              <a:rPr lang="en-US" sz="1800" dirty="0" err="1">
                <a:solidFill>
                  <a:schemeClr val="accent5">
                    <a:lumMod val="75000"/>
                  </a:schemeClr>
                </a:solidFill>
                <a:latin typeface="Consolas" panose="020B0609020204030204" pitchFamily="49" charset="0"/>
              </a:rPr>
              <a:t>pa+i</a:t>
            </a:r>
            <a:r>
              <a:rPr lang="en-US" sz="1800" dirty="0">
                <a:solidFill>
                  <a:schemeClr val="accent5">
                    <a:lumMod val="75000"/>
                  </a:schemeClr>
                </a:solidFill>
                <a:latin typeface="Consolas" panose="020B0609020204030204" pitchFamily="49" charset="0"/>
              </a:rPr>
              <a:t> </a:t>
            </a:r>
            <a:r>
              <a:rPr lang="uk-UA" sz="1800" b="1" dirty="0">
                <a:highlight>
                  <a:srgbClr val="00FF00"/>
                </a:highlight>
              </a:rPr>
              <a:t>вказує на елемент</a:t>
            </a:r>
            <a:r>
              <a:rPr lang="uk-UA" sz="1800" dirty="0"/>
              <a:t>, що </a:t>
            </a:r>
            <a:r>
              <a:rPr lang="uk-UA" sz="1800" b="1" dirty="0">
                <a:highlight>
                  <a:srgbClr val="00FFFF"/>
                </a:highlight>
              </a:rPr>
              <a:t>стоїть на </a:t>
            </a:r>
            <a:r>
              <a:rPr lang="en-US" sz="1800" b="1" dirty="0" err="1">
                <a:solidFill>
                  <a:schemeClr val="accent5">
                    <a:lumMod val="75000"/>
                  </a:schemeClr>
                </a:solidFill>
                <a:highlight>
                  <a:srgbClr val="00FFFF"/>
                </a:highlight>
                <a:latin typeface="Consolas" panose="020B0609020204030204" pitchFamily="49" charset="0"/>
              </a:rPr>
              <a:t>i</a:t>
            </a:r>
            <a:r>
              <a:rPr lang="en-US" sz="1800" b="1" dirty="0">
                <a:highlight>
                  <a:srgbClr val="00FFFF"/>
                </a:highlight>
              </a:rPr>
              <a:t> </a:t>
            </a:r>
            <a:r>
              <a:rPr lang="uk-UA" sz="1800" b="1" dirty="0">
                <a:highlight>
                  <a:srgbClr val="00FFFF"/>
                </a:highlight>
              </a:rPr>
              <a:t>позицій після</a:t>
            </a:r>
            <a:r>
              <a:rPr lang="en-US" sz="1800" b="1" dirty="0">
                <a:highlight>
                  <a:srgbClr val="00FFFF"/>
                </a:highlight>
              </a:rPr>
              <a:t> </a:t>
            </a:r>
            <a:r>
              <a:rPr lang="ru-RU" sz="1800" b="1" dirty="0" err="1">
                <a:highlight>
                  <a:srgbClr val="00FFFF"/>
                </a:highlight>
              </a:rPr>
              <a:t>елемента</a:t>
            </a:r>
            <a:r>
              <a:rPr lang="uk-UA"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Отже, якщо </a:t>
            </a:r>
            <a:r>
              <a:rPr lang="en-US" sz="1800" dirty="0">
                <a:solidFill>
                  <a:schemeClr val="accent5">
                    <a:lumMod val="75000"/>
                  </a:schemeClr>
                </a:solidFill>
                <a:latin typeface="Consolas" panose="020B0609020204030204" pitchFamily="49" charset="0"/>
              </a:rPr>
              <a:t>pa</a:t>
            </a:r>
            <a:r>
              <a:rPr lang="en-US" sz="1800" dirty="0"/>
              <a:t> </a:t>
            </a:r>
            <a:r>
              <a:rPr lang="uk-UA" sz="1800" dirty="0"/>
              <a:t>вказує на </a:t>
            </a:r>
            <a:r>
              <a:rPr lang="en-US" sz="1800" dirty="0">
                <a:solidFill>
                  <a:schemeClr val="accent5">
                    <a:lumMod val="75000"/>
                  </a:schemeClr>
                </a:solidFill>
                <a:latin typeface="Consolas" panose="020B0609020204030204" pitchFamily="49" charset="0"/>
              </a:rPr>
              <a:t>a[0]</a:t>
            </a:r>
            <a:r>
              <a:rPr lang="en-US" sz="1800" dirty="0"/>
              <a:t>, </a:t>
            </a:r>
            <a:r>
              <a:rPr lang="uk-UA" sz="1800" dirty="0"/>
              <a:t>то:</a:t>
            </a:r>
            <a:r>
              <a:rPr lang="en-US" sz="1800" dirty="0"/>
              <a:t> </a:t>
            </a:r>
            <a:r>
              <a:rPr lang="en-US" b="1" dirty="0">
                <a:solidFill>
                  <a:schemeClr val="accent5">
                    <a:lumMod val="75000"/>
                  </a:schemeClr>
                </a:solidFill>
                <a:latin typeface="Consolas" panose="020B0609020204030204" pitchFamily="49" charset="0"/>
              </a:rPr>
              <a:t>*(pa+1)</a:t>
            </a:r>
          </a:p>
          <a:p>
            <a:pPr marL="540000" indent="360000">
              <a:lnSpc>
                <a:spcPct val="150000"/>
              </a:lnSpc>
              <a:spcBef>
                <a:spcPts val="0"/>
              </a:spcBef>
              <a:buNone/>
            </a:pPr>
            <a:r>
              <a:rPr lang="uk-UA" sz="1800" dirty="0"/>
              <a:t>посилається на вміст </a:t>
            </a:r>
            <a:r>
              <a:rPr lang="en-US" b="1" dirty="0">
                <a:solidFill>
                  <a:schemeClr val="accent5">
                    <a:lumMod val="75000"/>
                  </a:schemeClr>
                </a:solidFill>
                <a:latin typeface="Consolas" panose="020B0609020204030204" pitchFamily="49" charset="0"/>
              </a:rPr>
              <a:t>a[1]</a:t>
            </a:r>
            <a:r>
              <a:rPr lang="en-US" sz="1800" dirty="0"/>
              <a:t>, </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pa + </a:t>
            </a:r>
            <a:r>
              <a:rPr lang="en-US" sz="1800" dirty="0" err="1">
                <a:solidFill>
                  <a:schemeClr val="accent5">
                    <a:lumMod val="75000"/>
                  </a:schemeClr>
                </a:solidFill>
                <a:latin typeface="Consolas" panose="020B0609020204030204" pitchFamily="49" charset="0"/>
              </a:rPr>
              <a:t>i</a:t>
            </a:r>
            <a:r>
              <a:rPr lang="en-US" sz="1800" dirty="0"/>
              <a:t> — </a:t>
            </a:r>
            <a:r>
              <a:rPr lang="uk-UA" sz="1800" dirty="0"/>
              <a:t>адреса </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a:t>
            </a:r>
            <a:r>
              <a:rPr lang="en-US" sz="1800" dirty="0"/>
              <a:t>, </a:t>
            </a:r>
          </a:p>
          <a:p>
            <a:pPr marL="540000" indent="360000">
              <a:lnSpc>
                <a:spcPct val="150000"/>
              </a:lnSpc>
              <a:spcBef>
                <a:spcPts val="0"/>
              </a:spcBef>
              <a:buNone/>
            </a:pPr>
            <a:r>
              <a:rPr lang="uk-UA" sz="1800" dirty="0"/>
              <a:t>а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pa + </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a:t>
            </a:r>
            <a:r>
              <a:rPr lang="en-US" sz="1800" dirty="0"/>
              <a:t>— </a:t>
            </a:r>
            <a:r>
              <a:rPr lang="uk-UA" sz="1800" dirty="0"/>
              <a:t>вміст </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a:t>
            </a:r>
            <a:r>
              <a:rPr lang="en-US" sz="1800" dirty="0"/>
              <a:t>.</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94382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Посилальні</a:t>
            </a:r>
            <a:r>
              <a:rPr lang="ru-RU" b="1" dirty="0"/>
              <a:t> </a:t>
            </a:r>
            <a:r>
              <a:rPr lang="ru-RU" b="1" dirty="0" err="1"/>
              <a:t>параметри</a:t>
            </a:r>
            <a:r>
              <a:rPr lang="ru-RU" b="1" dirty="0"/>
              <a:t>. Передача </a:t>
            </a:r>
            <a:r>
              <a:rPr lang="ru-RU" b="1" dirty="0" err="1"/>
              <a:t>аргументів</a:t>
            </a:r>
            <a:r>
              <a:rPr lang="ru-RU" b="1" dirty="0"/>
              <a:t> за </a:t>
            </a:r>
            <a:r>
              <a:rPr lang="ru-RU" b="1" dirty="0" err="1"/>
              <a:t>посиланням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8089997"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функції </a:t>
            </a:r>
            <a:r>
              <a:rPr lang="en-US" sz="1800" dirty="0" err="1">
                <a:solidFill>
                  <a:schemeClr val="accent5">
                    <a:lumMod val="75000"/>
                  </a:schemeClr>
                </a:solidFill>
                <a:latin typeface="Consolas" panose="020B0609020204030204" pitchFamily="49" charset="0"/>
              </a:rPr>
              <a:t>interchangePtr</a:t>
            </a:r>
            <a:r>
              <a:rPr lang="en-US" sz="1800" dirty="0">
                <a:solidFill>
                  <a:schemeClr val="accent5">
                    <a:lumMod val="75000"/>
                  </a:schemeClr>
                </a:solidFill>
                <a:latin typeface="Consolas" panose="020B0609020204030204" pitchFamily="49" charset="0"/>
              </a:rPr>
              <a:t>() </a:t>
            </a:r>
            <a:r>
              <a:rPr lang="uk-UA" sz="1800" dirty="0"/>
              <a:t>параметри описані як </a:t>
            </a:r>
            <a:r>
              <a:rPr lang="uk-UA" sz="1800" b="1" dirty="0"/>
              <a:t>покажчики</a:t>
            </a:r>
            <a:r>
              <a:rPr lang="uk-UA" sz="1800" dirty="0"/>
              <a:t>. Тому в тілі цієї функції виконується їхнє </a:t>
            </a:r>
            <a:r>
              <a:rPr lang="uk-UA" sz="1800" dirty="0" err="1"/>
              <a:t>розіменування</a:t>
            </a:r>
            <a:r>
              <a:rPr lang="uk-UA" sz="1800" dirty="0"/>
              <a:t>, а при зверненні до цієї функції як до фактичних змінних використовуються адреси (</a:t>
            </a:r>
            <a:r>
              <a:rPr lang="uk-UA" sz="1800" dirty="0">
                <a:solidFill>
                  <a:schemeClr val="accent5">
                    <a:lumMod val="75000"/>
                  </a:schemeClr>
                </a:solidFill>
                <a:latin typeface="Consolas" panose="020B0609020204030204" pitchFamily="49" charset="0"/>
              </a:rPr>
              <a:t>&amp;</a:t>
            </a:r>
            <a:r>
              <a:rPr lang="en-US" sz="1800" dirty="0" err="1">
                <a:solidFill>
                  <a:schemeClr val="accent5">
                    <a:lumMod val="75000"/>
                  </a:schemeClr>
                </a:solidFill>
                <a:latin typeface="Consolas" panose="020B0609020204030204" pitchFamily="49" charset="0"/>
              </a:rPr>
              <a:t>x,&amp;y</a:t>
            </a:r>
            <a:r>
              <a:rPr lang="en-US" sz="1800" dirty="0"/>
              <a:t>) </a:t>
            </a:r>
            <a:r>
              <a:rPr lang="uk-UA" sz="1800" dirty="0"/>
              <a:t>тих змінних, значення яких потрібно поміняти місцями.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функції </a:t>
            </a:r>
            <a:r>
              <a:rPr lang="en-US" sz="1800" dirty="0" err="1">
                <a:solidFill>
                  <a:schemeClr val="accent5">
                    <a:lumMod val="75000"/>
                  </a:schemeClr>
                </a:solidFill>
                <a:latin typeface="Consolas" panose="020B0609020204030204" pitchFamily="49" charset="0"/>
              </a:rPr>
              <a:t>interchangeRef</a:t>
            </a:r>
            <a:r>
              <a:rPr lang="en-US" sz="1800" dirty="0">
                <a:solidFill>
                  <a:schemeClr val="accent5">
                    <a:lumMod val="75000"/>
                  </a:schemeClr>
                </a:solidFill>
                <a:latin typeface="Consolas" panose="020B0609020204030204" pitchFamily="49" charset="0"/>
              </a:rPr>
              <a:t>() </a:t>
            </a:r>
            <a:r>
              <a:rPr lang="uk-UA" sz="1800" dirty="0"/>
              <a:t>параметрами є </a:t>
            </a:r>
            <a:r>
              <a:rPr lang="uk-UA" sz="1800" b="1" dirty="0"/>
              <a:t>посилання</a:t>
            </a:r>
            <a:r>
              <a:rPr lang="uk-UA" sz="1800" dirty="0"/>
              <a:t>. Посилання забезпечують доступ з тіла функції до фактичних параметрів, у якості яких використовуються звичайні змінні, визначені в програмі. Зверніть увагу, наскільки зручніше у функції використовувати посилання замість покажчиків.</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09F67756-A462-483B-A68E-CCA4CF41D776}"/>
              </a:ext>
            </a:extLst>
          </p:cNvPr>
          <p:cNvPicPr>
            <a:picLocks noChangeAspect="1"/>
          </p:cNvPicPr>
          <p:nvPr/>
        </p:nvPicPr>
        <p:blipFill>
          <a:blip r:embed="rId2"/>
          <a:stretch>
            <a:fillRect/>
          </a:stretch>
        </p:blipFill>
        <p:spPr>
          <a:xfrm>
            <a:off x="8089997" y="-1"/>
            <a:ext cx="4102002" cy="6858000"/>
          </a:xfrm>
          <a:prstGeom prst="rect">
            <a:avLst/>
          </a:prstGeom>
        </p:spPr>
      </p:pic>
    </p:spTree>
    <p:extLst>
      <p:ext uri="{BB962C8B-B14F-4D97-AF65-F5344CB8AC3E}">
        <p14:creationId xmlns:p14="http://schemas.microsoft.com/office/powerpoint/2010/main" val="2789747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Посилальні</a:t>
            </a:r>
            <a:r>
              <a:rPr lang="ru-RU" b="1" dirty="0"/>
              <a:t> </a:t>
            </a:r>
            <a:r>
              <a:rPr lang="ru-RU" b="1" dirty="0" err="1"/>
              <a:t>параметри</a:t>
            </a:r>
            <a:r>
              <a:rPr lang="ru-RU" b="1" dirty="0"/>
              <a:t>. Передача </a:t>
            </a:r>
            <a:r>
              <a:rPr lang="ru-RU" b="1" dirty="0" err="1"/>
              <a:t>аргументів</a:t>
            </a:r>
            <a:r>
              <a:rPr lang="ru-RU" b="1" dirty="0"/>
              <a:t> за </a:t>
            </a:r>
            <a:r>
              <a:rPr lang="ru-RU" b="1" dirty="0" err="1"/>
              <a:t>посиланням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Усередині</a:t>
            </a:r>
            <a:r>
              <a:rPr lang="ru-RU" sz="1800" dirty="0"/>
              <a:t> </a:t>
            </a:r>
            <a:r>
              <a:rPr lang="ru-RU" sz="1800" dirty="0" err="1"/>
              <a:t>цієї</a:t>
            </a:r>
            <a:r>
              <a:rPr lang="ru-RU" sz="1800" dirty="0"/>
              <a:t> </a:t>
            </a:r>
            <a:r>
              <a:rPr lang="ru-RU" sz="1800" dirty="0" err="1"/>
              <a:t>функції</a:t>
            </a:r>
            <a:r>
              <a:rPr lang="ru-RU" sz="1800" dirty="0"/>
              <a:t> </a:t>
            </a:r>
            <a:r>
              <a:rPr lang="ru-RU" sz="1800" dirty="0" err="1"/>
              <a:t>здійснюється</a:t>
            </a:r>
            <a:r>
              <a:rPr lang="ru-RU" sz="1800" dirty="0"/>
              <a:t> доступ до </a:t>
            </a:r>
            <a:r>
              <a:rPr lang="ru-RU" sz="1800" dirty="0" err="1"/>
              <a:t>переданого</a:t>
            </a:r>
            <a:r>
              <a:rPr lang="ru-RU" sz="1800" dirty="0"/>
              <a:t> аргументу, адреса </a:t>
            </a:r>
            <a:r>
              <a:rPr lang="ru-RU" sz="1800" dirty="0" err="1"/>
              <a:t>якого</a:t>
            </a:r>
            <a:r>
              <a:rPr lang="ru-RU" sz="1800" dirty="0"/>
              <a:t> </a:t>
            </a:r>
            <a:r>
              <a:rPr lang="ru-RU" sz="1800" dirty="0" err="1"/>
              <a:t>зберігається</a:t>
            </a:r>
            <a:r>
              <a:rPr lang="ru-RU" sz="1800" dirty="0"/>
              <a:t> в </a:t>
            </a:r>
            <a:r>
              <a:rPr lang="ru-RU" sz="1800" dirty="0" err="1"/>
              <a:t>покажчику</a:t>
            </a:r>
            <a:r>
              <a:rPr lang="ru-RU" sz="1800" dirty="0"/>
              <a:t> </a:t>
            </a:r>
            <a:r>
              <a:rPr lang="ru-RU" sz="1800" dirty="0" err="1">
                <a:solidFill>
                  <a:schemeClr val="accent5">
                    <a:lumMod val="75000"/>
                  </a:schemeClr>
                </a:solidFill>
                <a:latin typeface="Consolas" panose="020B0609020204030204" pitchFamily="49" charset="0"/>
              </a:rPr>
              <a:t>ip</a:t>
            </a:r>
            <a:r>
              <a:rPr lang="ru-RU" sz="1800" dirty="0"/>
              <a:t>, за </a:t>
            </a:r>
            <a:r>
              <a:rPr lang="ru-RU" sz="1800" dirty="0" err="1"/>
              <a:t>допомогою</a:t>
            </a:r>
            <a:r>
              <a:rPr lang="ru-RU" sz="1800" dirty="0"/>
              <a:t> такого оператора: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Усередині функції вираз </a:t>
            </a:r>
            <a:r>
              <a:rPr lang="uk-UA"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ip</a:t>
            </a:r>
            <a:r>
              <a:rPr lang="en-US" sz="1800" dirty="0">
                <a:solidFill>
                  <a:schemeClr val="accent5">
                    <a:lumMod val="75000"/>
                  </a:schemeClr>
                </a:solidFill>
                <a:latin typeface="Consolas" panose="020B0609020204030204" pitchFamily="49" charset="0"/>
              </a:rPr>
              <a:t> = 12; </a:t>
            </a:r>
            <a:r>
              <a:rPr lang="uk-UA" sz="1800" dirty="0"/>
              <a:t>привласнює </a:t>
            </a:r>
            <a:r>
              <a:rPr lang="uk-UA" sz="1800" dirty="0">
                <a:solidFill>
                  <a:schemeClr val="accent5">
                    <a:lumMod val="75000"/>
                  </a:schemeClr>
                </a:solidFill>
                <a:latin typeface="Consolas" panose="020B0609020204030204" pitchFamily="49" charset="0"/>
              </a:rPr>
              <a:t>12</a:t>
            </a:r>
            <a:r>
              <a:rPr lang="uk-UA" sz="1800" dirty="0"/>
              <a:t> змінній </a:t>
            </a:r>
            <a:r>
              <a:rPr lang="en-US" sz="1800" dirty="0" err="1">
                <a:solidFill>
                  <a:schemeClr val="accent5">
                    <a:lumMod val="75000"/>
                  </a:schemeClr>
                </a:solidFill>
                <a:latin typeface="Consolas" panose="020B0609020204030204" pitchFamily="49" charset="0"/>
              </a:rPr>
              <a:t>ivar</a:t>
            </a:r>
            <a:r>
              <a:rPr lang="en-US" sz="1800" dirty="0"/>
              <a:t>, </a:t>
            </a:r>
            <a:r>
              <a:rPr lang="uk-UA" sz="1800" dirty="0"/>
              <a:t>адреса якої була передана у функцію </a:t>
            </a:r>
            <a:r>
              <a:rPr lang="en-US" sz="1800" dirty="0">
                <a:solidFill>
                  <a:schemeClr val="accent5">
                    <a:lumMod val="75000"/>
                  </a:schemeClr>
                </a:solidFill>
                <a:latin typeface="Consolas" panose="020B0609020204030204" pitchFamily="49" charset="0"/>
              </a:rPr>
              <a:t>f()</a:t>
            </a:r>
            <a:r>
              <a:rPr lang="en-US" sz="1800" dirty="0"/>
              <a:t>. </a:t>
            </a:r>
            <a:endParaRPr lang="uk-UA"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7" name="Рисунок 6">
            <a:extLst>
              <a:ext uri="{FF2B5EF4-FFF2-40B4-BE49-F238E27FC236}">
                <a16:creationId xmlns:a16="http://schemas.microsoft.com/office/drawing/2014/main" id="{3886BEC2-66AF-4936-8ED4-090AF1170CD4}"/>
              </a:ext>
            </a:extLst>
          </p:cNvPr>
          <p:cNvPicPr>
            <a:picLocks noChangeAspect="1"/>
          </p:cNvPicPr>
          <p:nvPr/>
        </p:nvPicPr>
        <p:blipFill>
          <a:blip r:embed="rId2"/>
          <a:stretch>
            <a:fillRect/>
          </a:stretch>
        </p:blipFill>
        <p:spPr>
          <a:xfrm>
            <a:off x="658792" y="1191133"/>
            <a:ext cx="3820609" cy="1604656"/>
          </a:xfrm>
          <a:prstGeom prst="rect">
            <a:avLst/>
          </a:prstGeom>
        </p:spPr>
      </p:pic>
      <p:pic>
        <p:nvPicPr>
          <p:cNvPr id="9" name="Рисунок 8">
            <a:extLst>
              <a:ext uri="{FF2B5EF4-FFF2-40B4-BE49-F238E27FC236}">
                <a16:creationId xmlns:a16="http://schemas.microsoft.com/office/drawing/2014/main" id="{83ED267A-582E-4F54-A8A6-D8D96F4A4258}"/>
              </a:ext>
            </a:extLst>
          </p:cNvPr>
          <p:cNvPicPr>
            <a:picLocks noChangeAspect="1"/>
          </p:cNvPicPr>
          <p:nvPr/>
        </p:nvPicPr>
        <p:blipFill>
          <a:blip r:embed="rId3"/>
          <a:stretch>
            <a:fillRect/>
          </a:stretch>
        </p:blipFill>
        <p:spPr>
          <a:xfrm>
            <a:off x="658792" y="3857845"/>
            <a:ext cx="4341471" cy="838353"/>
          </a:xfrm>
          <a:prstGeom prst="rect">
            <a:avLst/>
          </a:prstGeom>
        </p:spPr>
      </p:pic>
    </p:spTree>
    <p:extLst>
      <p:ext uri="{BB962C8B-B14F-4D97-AF65-F5344CB8AC3E}">
        <p14:creationId xmlns:p14="http://schemas.microsoft.com/office/powerpoint/2010/main" val="9654235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Посилальні</a:t>
            </a:r>
            <a:r>
              <a:rPr lang="ru-RU" b="1" dirty="0"/>
              <a:t> </a:t>
            </a:r>
            <a:r>
              <a:rPr lang="ru-RU" b="1" dirty="0" err="1"/>
              <a:t>параметри</a:t>
            </a:r>
            <a:r>
              <a:rPr lang="ru-RU" b="1" dirty="0"/>
              <a:t>. Передача </a:t>
            </a:r>
            <a:r>
              <a:rPr lang="ru-RU" b="1" dirty="0" err="1"/>
              <a:t>аргументів</a:t>
            </a:r>
            <a:r>
              <a:rPr lang="ru-RU" b="1" dirty="0"/>
              <a:t> за </a:t>
            </a:r>
            <a:r>
              <a:rPr lang="ru-RU" b="1" dirty="0" err="1"/>
              <a:t>посиланням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розглянемо аналогічну функцію, що використовує </a:t>
            </a:r>
            <a:r>
              <a:rPr lang="uk-UA" sz="1800" b="1" dirty="0">
                <a:highlight>
                  <a:srgbClr val="00FF00"/>
                </a:highlight>
              </a:rPr>
              <a:t>посилальні параметри</a:t>
            </a:r>
            <a:endParaRPr lang="en-US" sz="1800" b="1" dirty="0">
              <a:highlight>
                <a:srgbClr val="00FF00"/>
              </a:highlight>
            </a:endParaRP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a:t>
            </a:r>
            <a:r>
              <a:rPr lang="ru-RU" sz="1800" dirty="0" err="1"/>
              <a:t>окажчик</a:t>
            </a:r>
            <a:r>
              <a:rPr lang="ru-RU" sz="1800" dirty="0"/>
              <a:t> </a:t>
            </a:r>
            <a:r>
              <a:rPr lang="ru-RU" sz="1800" dirty="0" err="1">
                <a:solidFill>
                  <a:schemeClr val="accent5">
                    <a:lumMod val="75000"/>
                  </a:schemeClr>
                </a:solidFill>
                <a:latin typeface="Consolas" panose="020B0609020204030204" pitchFamily="49" charset="0"/>
              </a:rPr>
              <a:t>ip</a:t>
            </a:r>
            <a:r>
              <a:rPr lang="ru-RU" sz="1800" dirty="0"/>
              <a:t> </a:t>
            </a:r>
            <a:r>
              <a:rPr lang="ru-RU" sz="1800" dirty="0" err="1"/>
              <a:t>замінений</a:t>
            </a:r>
            <a:r>
              <a:rPr lang="ru-RU" sz="1800" dirty="0"/>
              <a:t> </a:t>
            </a:r>
            <a:r>
              <a:rPr lang="ru-RU" sz="1800" dirty="0" err="1"/>
              <a:t>посиланням</a:t>
            </a:r>
            <a:r>
              <a:rPr lang="ru-RU" sz="1800" dirty="0"/>
              <a:t> </a:t>
            </a:r>
            <a:r>
              <a:rPr lang="ru-RU" sz="1800" dirty="0" err="1">
                <a:solidFill>
                  <a:schemeClr val="accent5">
                    <a:lumMod val="75000"/>
                  </a:schemeClr>
                </a:solidFill>
                <a:latin typeface="Consolas" panose="020B0609020204030204" pitchFamily="49" charset="0"/>
              </a:rPr>
              <a:t>ir</a:t>
            </a:r>
            <a:r>
              <a:rPr lang="ru-RU" sz="1800" dirty="0"/>
              <a:t>, </a:t>
            </a:r>
            <a:r>
              <a:rPr lang="ru-RU" sz="1800" dirty="0" err="1"/>
              <a:t>якому</a:t>
            </a:r>
            <a:r>
              <a:rPr lang="ru-RU" sz="1800" dirty="0"/>
              <a:t> </a:t>
            </a:r>
            <a:r>
              <a:rPr lang="ru-RU" sz="1800" dirty="0" err="1"/>
              <a:t>присвоюється</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12</a:t>
            </a:r>
            <a:r>
              <a:rPr lang="ru-RU" sz="1800" dirty="0"/>
              <a:t>. </a:t>
            </a:r>
            <a:r>
              <a:rPr lang="ru-RU" sz="1800" dirty="0" err="1"/>
              <a:t>Вираз</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привласнює значення посилальному об'єкту: передає </a:t>
            </a:r>
            <a:r>
              <a:rPr lang="en-US" sz="1800" dirty="0" err="1">
                <a:solidFill>
                  <a:schemeClr val="accent5">
                    <a:lumMod val="75000"/>
                  </a:schemeClr>
                </a:solidFill>
                <a:latin typeface="Consolas" panose="020B0609020204030204" pitchFamily="49" charset="0"/>
              </a:rPr>
              <a:t>ivar</a:t>
            </a:r>
            <a:r>
              <a:rPr lang="en-US" sz="1800" dirty="0"/>
              <a:t> </a:t>
            </a:r>
            <a:r>
              <a:rPr lang="uk-UA" sz="1800" dirty="0"/>
              <a:t>за посиланням функції </a:t>
            </a:r>
            <a:r>
              <a:rPr lang="en-US" sz="1800" dirty="0">
                <a:solidFill>
                  <a:schemeClr val="accent5">
                    <a:lumMod val="75000"/>
                  </a:schemeClr>
                </a:solidFill>
                <a:latin typeface="Consolas" panose="020B0609020204030204" pitchFamily="49" charset="0"/>
              </a:rPr>
              <a:t>f()</a:t>
            </a:r>
            <a:r>
              <a:rPr lang="en-US" sz="1800" dirty="0"/>
              <a:t>. </a:t>
            </a:r>
            <a:r>
              <a:rPr lang="uk-UA" sz="1800" dirty="0"/>
              <a:t>Оскільки </a:t>
            </a:r>
            <a:r>
              <a:rPr lang="en-US" sz="1800" dirty="0" err="1">
                <a:solidFill>
                  <a:schemeClr val="accent5">
                    <a:lumMod val="75000"/>
                  </a:schemeClr>
                </a:solidFill>
                <a:latin typeface="Consolas" panose="020B0609020204030204" pitchFamily="49" charset="0"/>
              </a:rPr>
              <a:t>ir</a:t>
            </a:r>
            <a:r>
              <a:rPr lang="en-US" sz="1800" dirty="0"/>
              <a:t> </a:t>
            </a:r>
            <a:r>
              <a:rPr lang="uk-UA" sz="1800" dirty="0"/>
              <a:t>посилається на </a:t>
            </a:r>
            <a:r>
              <a:rPr lang="en-US" sz="1800" dirty="0" err="1">
                <a:solidFill>
                  <a:schemeClr val="accent5">
                    <a:lumMod val="75000"/>
                  </a:schemeClr>
                </a:solidFill>
                <a:latin typeface="Consolas" panose="020B0609020204030204" pitchFamily="49" charset="0"/>
              </a:rPr>
              <a:t>ivar</a:t>
            </a:r>
            <a:r>
              <a:rPr lang="en-US" sz="1800" dirty="0"/>
              <a:t>, </a:t>
            </a:r>
            <a:r>
              <a:rPr lang="uk-UA" sz="1800" dirty="0"/>
              <a:t>то </a:t>
            </a:r>
            <a:r>
              <a:rPr lang="en-US" sz="1800" dirty="0" err="1">
                <a:solidFill>
                  <a:schemeClr val="accent5">
                    <a:lumMod val="75000"/>
                  </a:schemeClr>
                </a:solidFill>
                <a:latin typeface="Consolas" panose="020B0609020204030204" pitchFamily="49" charset="0"/>
              </a:rPr>
              <a:t>ivar</a:t>
            </a:r>
            <a:r>
              <a:rPr lang="en-US" sz="1800" dirty="0"/>
              <a:t> </a:t>
            </a:r>
            <a:r>
              <a:rPr lang="uk-UA" sz="1800" dirty="0"/>
              <a:t>присвоюється значення </a:t>
            </a:r>
            <a:r>
              <a:rPr lang="uk-UA" sz="1800" dirty="0">
                <a:solidFill>
                  <a:schemeClr val="accent5">
                    <a:lumMod val="75000"/>
                  </a:schemeClr>
                </a:solidFill>
                <a:latin typeface="Consolas" panose="020B0609020204030204" pitchFamily="49" charset="0"/>
              </a:rPr>
              <a:t>12</a:t>
            </a:r>
            <a:r>
              <a:rPr lang="uk-UA" sz="1800" dirty="0"/>
              <a:t>. Використання посилальних параметрів дає змогу суттєво підвищити читабельність програми і зменшити її складність.</a:t>
            </a:r>
          </a:p>
        </p:txBody>
      </p:sp>
      <p:pic>
        <p:nvPicPr>
          <p:cNvPr id="5" name="Рисунок 4">
            <a:extLst>
              <a:ext uri="{FF2B5EF4-FFF2-40B4-BE49-F238E27FC236}">
                <a16:creationId xmlns:a16="http://schemas.microsoft.com/office/drawing/2014/main" id="{9EFEC5F2-FB02-4089-A6F3-9AF2CE66604E}"/>
              </a:ext>
            </a:extLst>
          </p:cNvPr>
          <p:cNvPicPr>
            <a:picLocks noChangeAspect="1"/>
          </p:cNvPicPr>
          <p:nvPr/>
        </p:nvPicPr>
        <p:blipFill>
          <a:blip r:embed="rId2"/>
          <a:stretch>
            <a:fillRect/>
          </a:stretch>
        </p:blipFill>
        <p:spPr>
          <a:xfrm>
            <a:off x="994458" y="1400537"/>
            <a:ext cx="3158924" cy="1326748"/>
          </a:xfrm>
          <a:prstGeom prst="rect">
            <a:avLst/>
          </a:prstGeom>
        </p:spPr>
      </p:pic>
      <p:pic>
        <p:nvPicPr>
          <p:cNvPr id="7" name="Рисунок 6">
            <a:extLst>
              <a:ext uri="{FF2B5EF4-FFF2-40B4-BE49-F238E27FC236}">
                <a16:creationId xmlns:a16="http://schemas.microsoft.com/office/drawing/2014/main" id="{08CCB43C-BC7E-4034-B417-C0DB334FE1E6}"/>
              </a:ext>
            </a:extLst>
          </p:cNvPr>
          <p:cNvPicPr>
            <a:picLocks noChangeAspect="1"/>
          </p:cNvPicPr>
          <p:nvPr/>
        </p:nvPicPr>
        <p:blipFill>
          <a:blip r:embed="rId3"/>
          <a:stretch>
            <a:fillRect/>
          </a:stretch>
        </p:blipFill>
        <p:spPr>
          <a:xfrm>
            <a:off x="994458" y="3429000"/>
            <a:ext cx="5800080" cy="980954"/>
          </a:xfrm>
          <a:prstGeom prst="rect">
            <a:avLst/>
          </a:prstGeom>
        </p:spPr>
      </p:pic>
    </p:spTree>
    <p:extLst>
      <p:ext uri="{BB962C8B-B14F-4D97-AF65-F5344CB8AC3E}">
        <p14:creationId xmlns:p14="http://schemas.microsoft.com/office/powerpoint/2010/main" val="21158629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a:bodyPr>
          <a:lstStyle/>
          <a:p>
            <a:pPr marL="720000"/>
            <a:r>
              <a:rPr lang="uk-UA" b="1" dirty="0"/>
              <a:t>Посилання як результати функцій</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ми розглянемо використання </a:t>
            </a:r>
            <a:r>
              <a:rPr lang="uk-UA" sz="1800" b="1" dirty="0">
                <a:highlight>
                  <a:srgbClr val="00FF00"/>
                </a:highlight>
              </a:rPr>
              <a:t>посилань як результатів функцій</a:t>
            </a:r>
            <a:r>
              <a:rPr lang="uk-UA" sz="1800" dirty="0"/>
              <a:t>. </a:t>
            </a:r>
            <a:endParaRPr lang="en-US" sz="1800" dirty="0"/>
          </a:p>
          <a:p>
            <a:pPr marL="540000" indent="360000">
              <a:lnSpc>
                <a:spcPct val="150000"/>
              </a:lnSpc>
              <a:spcBef>
                <a:spcPts val="0"/>
              </a:spcBef>
              <a:buNone/>
            </a:pPr>
            <a:r>
              <a:rPr lang="uk-UA" sz="1800" dirty="0"/>
              <a:t>Функції можуть повертати посилання на об'єкти за умови, що ці об'єкти існують, коли функція неактивна. Так, </a:t>
            </a:r>
            <a:r>
              <a:rPr lang="uk-UA" sz="1800" b="1" dirty="0">
                <a:highlight>
                  <a:srgbClr val="00FFFF"/>
                </a:highlight>
              </a:rPr>
              <a:t>функції не можуть повертати посилання на свої локальні змінні</a:t>
            </a:r>
            <a:r>
              <a:rPr lang="uk-UA" sz="1800" dirty="0"/>
              <a:t>. Наприклад, для функції, оголошеної як:</a:t>
            </a:r>
            <a:r>
              <a:rPr lang="en-US" sz="1800" dirty="0"/>
              <a:t> </a:t>
            </a:r>
            <a:r>
              <a:rPr lang="en-US" sz="1800" dirty="0">
                <a:solidFill>
                  <a:schemeClr val="accent5">
                    <a:lumMod val="75000"/>
                  </a:schemeClr>
                </a:solidFill>
                <a:latin typeface="Consolas" panose="020B0609020204030204" pitchFamily="49" charset="0"/>
              </a:rPr>
              <a:t>double &amp;rf(int p);</a:t>
            </a:r>
          </a:p>
          <a:p>
            <a:pPr marL="540000" indent="360000">
              <a:lnSpc>
                <a:spcPct val="150000"/>
              </a:lnSpc>
              <a:spcBef>
                <a:spcPts val="0"/>
              </a:spcBef>
              <a:buNone/>
            </a:pPr>
            <a:r>
              <a:rPr lang="ru-RU" sz="1800" dirty="0" err="1"/>
              <a:t>необхідний</a:t>
            </a:r>
            <a:r>
              <a:rPr lang="ru-RU" sz="1800" dirty="0"/>
              <a:t> аргумент </a:t>
            </a:r>
            <a:r>
              <a:rPr lang="ru-RU" sz="1800" dirty="0" err="1"/>
              <a:t>цілого</a:t>
            </a:r>
            <a:r>
              <a:rPr lang="ru-RU" sz="1800" dirty="0"/>
              <a:t> типу, і вона </a:t>
            </a:r>
            <a:r>
              <a:rPr lang="ru-RU" sz="1800" dirty="0" err="1"/>
              <a:t>повертає</a:t>
            </a:r>
            <a:r>
              <a:rPr lang="ru-RU" sz="1800" dirty="0"/>
              <a:t> </a:t>
            </a:r>
            <a:r>
              <a:rPr lang="ru-RU" sz="1800" dirty="0" err="1"/>
              <a:t>посилання</a:t>
            </a:r>
            <a:r>
              <a:rPr lang="ru-RU" sz="1800" dirty="0"/>
              <a:t> на </a:t>
            </a:r>
            <a:r>
              <a:rPr lang="ru-RU" sz="1800" dirty="0" err="1"/>
              <a:t>об'єкт</a:t>
            </a:r>
            <a:r>
              <a:rPr lang="ru-RU" sz="1800" dirty="0"/>
              <a:t> </a:t>
            </a:r>
            <a:r>
              <a:rPr lang="ru-RU" sz="1800" dirty="0" err="1">
                <a:solidFill>
                  <a:schemeClr val="accent5">
                    <a:lumMod val="75000"/>
                  </a:schemeClr>
                </a:solidFill>
                <a:latin typeface="Consolas" panose="020B0609020204030204" pitchFamily="49" charset="0"/>
              </a:rPr>
              <a:t>double</a:t>
            </a:r>
            <a:r>
              <a:rPr lang="ru-RU" sz="1800" dirty="0"/>
              <a:t>, </a:t>
            </a:r>
            <a:r>
              <a:rPr lang="ru-RU" sz="1800" dirty="0" err="1"/>
              <a:t>імовірно</a:t>
            </a:r>
            <a:r>
              <a:rPr lang="ru-RU" sz="1800" dirty="0"/>
              <a:t> </a:t>
            </a:r>
            <a:r>
              <a:rPr lang="ru-RU" sz="1800" dirty="0" err="1"/>
              <a:t>оголошений</a:t>
            </a:r>
            <a:r>
              <a:rPr lang="ru-RU" sz="1800" dirty="0"/>
              <a:t> </a:t>
            </a:r>
            <a:r>
              <a:rPr lang="ru-RU" sz="1800" dirty="0" err="1"/>
              <a:t>десь</a:t>
            </a:r>
            <a:r>
              <a:rPr lang="ru-RU" sz="1800" dirty="0"/>
              <a:t> в </a:t>
            </a:r>
            <a:r>
              <a:rPr lang="ru-RU" sz="1800" dirty="0" err="1"/>
              <a:t>іншому</a:t>
            </a:r>
            <a:r>
              <a:rPr lang="ru-RU" sz="1800" dirty="0"/>
              <a:t> </a:t>
            </a:r>
            <a:r>
              <a:rPr lang="ru-RU" sz="1800" dirty="0" err="1"/>
              <a:t>місці</a:t>
            </a:r>
            <a:r>
              <a:rPr lang="ru-RU" sz="1800" dirty="0"/>
              <a:t> (</a:t>
            </a:r>
            <a:r>
              <a:rPr lang="ru-RU" sz="1800" dirty="0" err="1"/>
              <a:t>наприклад</a:t>
            </a:r>
            <a:r>
              <a:rPr lang="ru-RU" sz="1800" dirty="0"/>
              <a:t>, на глобальному </a:t>
            </a:r>
            <a:r>
              <a:rPr lang="ru-RU" sz="1800" dirty="0" err="1"/>
              <a:t>рівні</a:t>
            </a:r>
            <a:r>
              <a:rPr lang="ru-RU" sz="1800" dirty="0"/>
              <a:t>).</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282664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456712" cy="6000307"/>
          </a:xfrm>
        </p:spPr>
        <p:txBody>
          <a:bodyPr>
            <a:normAutofit/>
          </a:bodyPr>
          <a:lstStyle/>
          <a:p>
            <a:pPr marL="540000" indent="360000">
              <a:lnSpc>
                <a:spcPct val="150000"/>
              </a:lnSpc>
              <a:spcBef>
                <a:spcPts val="0"/>
              </a:spcBef>
              <a:buNone/>
            </a:pPr>
            <a:r>
              <a:rPr lang="uk-UA" sz="1800" dirty="0"/>
              <a:t>Тут оголошується глобальний двовимірний масив </a:t>
            </a:r>
            <a:r>
              <a:rPr lang="en-US" sz="1800" dirty="0">
                <a:solidFill>
                  <a:schemeClr val="accent5">
                    <a:lumMod val="75000"/>
                  </a:schemeClr>
                </a:solidFill>
                <a:latin typeface="Consolas" panose="020B0609020204030204" pitchFamily="49" charset="0"/>
              </a:rPr>
              <a:t>a</a:t>
            </a:r>
            <a:r>
              <a:rPr lang="en-US" sz="1800" dirty="0"/>
              <a:t>, </a:t>
            </a:r>
            <a:r>
              <a:rPr lang="uk-UA" sz="1800" dirty="0"/>
              <a:t>що складається з цілих чисел. На початку функції </a:t>
            </a:r>
            <a:r>
              <a:rPr lang="en-US" sz="1800" dirty="0">
                <a:solidFill>
                  <a:schemeClr val="accent5">
                    <a:lumMod val="75000"/>
                  </a:schemeClr>
                </a:solidFill>
                <a:latin typeface="Consolas" panose="020B0609020204030204" pitchFamily="49" charset="0"/>
              </a:rPr>
              <a:t>main() </a:t>
            </a:r>
            <a:r>
              <a:rPr lang="uk-UA" sz="1800" dirty="0"/>
              <a:t>міститься прототип функції </a:t>
            </a:r>
            <a:r>
              <a:rPr lang="en-US" sz="1800" dirty="0">
                <a:solidFill>
                  <a:schemeClr val="accent5">
                    <a:lumMod val="75000"/>
                  </a:schemeClr>
                </a:solidFill>
                <a:latin typeface="Consolas" panose="020B0609020204030204" pitchFamily="49" charset="0"/>
              </a:rPr>
              <a:t>rf()</a:t>
            </a:r>
            <a:r>
              <a:rPr lang="en-US" sz="1800" dirty="0"/>
              <a:t>, </a:t>
            </a:r>
            <a:r>
              <a:rPr lang="uk-UA" sz="1800" dirty="0"/>
              <a:t>яка повертає посилання на ціле значення другого стовпця масиву </a:t>
            </a:r>
            <a:r>
              <a:rPr lang="en-US" sz="1800" dirty="0">
                <a:solidFill>
                  <a:schemeClr val="accent5">
                    <a:lumMod val="75000"/>
                  </a:schemeClr>
                </a:solidFill>
                <a:latin typeface="Consolas" panose="020B0609020204030204" pitchFamily="49" charset="0"/>
              </a:rPr>
              <a:t>a</a:t>
            </a:r>
            <a:r>
              <a:rPr lang="en-US" sz="1800" dirty="0"/>
              <a:t>. </a:t>
            </a:r>
            <a:r>
              <a:rPr lang="uk-UA" sz="1800" dirty="0"/>
              <a:t>Воно однозначно ідентифікується параметром-індексом </a:t>
            </a:r>
            <a:r>
              <a:rPr lang="en-US" sz="1800" dirty="0">
                <a:solidFill>
                  <a:schemeClr val="accent5">
                    <a:lumMod val="75000"/>
                  </a:schemeClr>
                </a:solidFill>
                <a:latin typeface="Consolas" panose="020B0609020204030204" pitchFamily="49" charset="0"/>
              </a:rPr>
              <a:t>index</a:t>
            </a:r>
            <a:r>
              <a:rPr lang="en-US" sz="1800" dirty="0"/>
              <a:t>. </a:t>
            </a:r>
            <a:r>
              <a:rPr lang="uk-UA" sz="1800" dirty="0"/>
              <a:t>Тому що функція </a:t>
            </a:r>
            <a:r>
              <a:rPr lang="en-US" sz="1800" dirty="0">
                <a:solidFill>
                  <a:schemeClr val="accent5">
                    <a:lumMod val="75000"/>
                  </a:schemeClr>
                </a:solidFill>
                <a:latin typeface="Consolas" panose="020B0609020204030204" pitchFamily="49" charset="0"/>
              </a:rPr>
              <a:t>rf() </a:t>
            </a:r>
            <a:r>
              <a:rPr lang="uk-UA" sz="1800" dirty="0"/>
              <a:t>повертає посилання на ціле значення, то ім'я функції може опинитися зліва від оператора присвоєння, що продемонстровано в рядку:</a:t>
            </a:r>
            <a:r>
              <a:rPr lang="en-US" sz="1800" dirty="0"/>
              <a:t> </a:t>
            </a:r>
            <a:r>
              <a:rPr lang="en-US" sz="1800" dirty="0">
                <a:solidFill>
                  <a:schemeClr val="accent5">
                    <a:lumMod val="75000"/>
                  </a:schemeClr>
                </a:solidFill>
                <a:latin typeface="Consolas" panose="020B0609020204030204" pitchFamily="49" charset="0"/>
              </a:rPr>
              <a:t>rf(</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 b;</a:t>
            </a:r>
            <a:endParaRPr lang="uk-UA"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C1A0EC0B-BDED-4E6C-B8AA-67498E51016F}"/>
              </a:ext>
            </a:extLst>
          </p:cNvPr>
          <p:cNvPicPr>
            <a:picLocks noChangeAspect="1"/>
          </p:cNvPicPr>
          <p:nvPr/>
        </p:nvPicPr>
        <p:blipFill>
          <a:blip r:embed="rId2"/>
          <a:stretch>
            <a:fillRect/>
          </a:stretch>
        </p:blipFill>
        <p:spPr>
          <a:xfrm>
            <a:off x="7456713" y="0"/>
            <a:ext cx="4735286" cy="6858000"/>
          </a:xfrm>
          <a:prstGeom prst="rect">
            <a:avLst/>
          </a:prstGeom>
        </p:spPr>
      </p:pic>
    </p:spTree>
    <p:extLst>
      <p:ext uri="{BB962C8B-B14F-4D97-AF65-F5344CB8AC3E}">
        <p14:creationId xmlns:p14="http://schemas.microsoft.com/office/powerpoint/2010/main" val="29238106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Знаходження</a:t>
            </a:r>
            <a:r>
              <a:rPr lang="ru-RU" b="1" dirty="0"/>
              <a:t> максимального </a:t>
            </a:r>
            <a:r>
              <a:rPr lang="ru-RU" b="1" dirty="0" err="1"/>
              <a:t>елемента</a:t>
            </a:r>
            <a:r>
              <a:rPr lang="ru-RU" b="1" dirty="0"/>
              <a:t> </a:t>
            </a:r>
            <a:br>
              <a:rPr lang="ru-RU" b="1" dirty="0"/>
            </a:br>
            <a:r>
              <a:rPr lang="ru-RU" b="1" dirty="0"/>
              <a:t>в </a:t>
            </a:r>
            <a:r>
              <a:rPr lang="ru-RU" b="1" dirty="0" err="1"/>
              <a:t>масиві</a:t>
            </a:r>
            <a:r>
              <a:rPr lang="ru-RU" b="1" dirty="0"/>
              <a:t> і </a:t>
            </a:r>
            <a:r>
              <a:rPr lang="ru-RU" b="1" dirty="0" err="1"/>
              <a:t>заміна</a:t>
            </a:r>
            <a:r>
              <a:rPr lang="ru-RU" b="1" dirty="0"/>
              <a:t> </a:t>
            </a:r>
            <a:r>
              <a:rPr lang="ru-RU" b="1" dirty="0" err="1"/>
              <a:t>його</a:t>
            </a:r>
            <a:r>
              <a:rPr lang="ru-RU" b="1" dirty="0"/>
              <a:t> на нуль</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t>_</a:t>
            </a:r>
            <a:endParaRPr lang="uk-UA" sz="1800" dirty="0"/>
          </a:p>
        </p:txBody>
      </p:sp>
      <p:pic>
        <p:nvPicPr>
          <p:cNvPr id="5" name="Рисунок 4">
            <a:extLst>
              <a:ext uri="{FF2B5EF4-FFF2-40B4-BE49-F238E27FC236}">
                <a16:creationId xmlns:a16="http://schemas.microsoft.com/office/drawing/2014/main" id="{F3A78D2D-AFB5-45D9-91DF-520C602B8C93}"/>
              </a:ext>
            </a:extLst>
          </p:cNvPr>
          <p:cNvPicPr>
            <a:picLocks noChangeAspect="1"/>
          </p:cNvPicPr>
          <p:nvPr/>
        </p:nvPicPr>
        <p:blipFill>
          <a:blip r:embed="rId2"/>
          <a:stretch>
            <a:fillRect/>
          </a:stretch>
        </p:blipFill>
        <p:spPr>
          <a:xfrm>
            <a:off x="1797287" y="0"/>
            <a:ext cx="5495409" cy="6858000"/>
          </a:xfrm>
          <a:prstGeom prst="rect">
            <a:avLst/>
          </a:prstGeom>
        </p:spPr>
      </p:pic>
      <p:pic>
        <p:nvPicPr>
          <p:cNvPr id="7" name="Рисунок 6">
            <a:extLst>
              <a:ext uri="{FF2B5EF4-FFF2-40B4-BE49-F238E27FC236}">
                <a16:creationId xmlns:a16="http://schemas.microsoft.com/office/drawing/2014/main" id="{879A354A-5F36-4444-9AE1-ACCD969F3125}"/>
              </a:ext>
            </a:extLst>
          </p:cNvPr>
          <p:cNvPicPr>
            <a:picLocks noChangeAspect="1"/>
          </p:cNvPicPr>
          <p:nvPr/>
        </p:nvPicPr>
        <p:blipFill>
          <a:blip r:embed="rId3"/>
          <a:stretch>
            <a:fillRect/>
          </a:stretch>
        </p:blipFill>
        <p:spPr>
          <a:xfrm>
            <a:off x="6096000" y="6000307"/>
            <a:ext cx="5829991" cy="857692"/>
          </a:xfrm>
          <a:prstGeom prst="rect">
            <a:avLst/>
          </a:prstGeom>
        </p:spPr>
      </p:pic>
    </p:spTree>
    <p:extLst>
      <p:ext uri="{BB962C8B-B14F-4D97-AF65-F5344CB8AC3E}">
        <p14:creationId xmlns:p14="http://schemas.microsoft.com/office/powerpoint/2010/main" val="2138657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Оператори</a:t>
            </a:r>
            <a:r>
              <a:rPr lang="ru-RU" sz="3600" b="1" dirty="0"/>
              <a:t> </a:t>
            </a:r>
            <a:r>
              <a:rPr lang="ru-RU" sz="3600" b="1" dirty="0" err="1"/>
              <a:t>виділення</a:t>
            </a:r>
            <a:r>
              <a:rPr lang="ru-RU" sz="3600" b="1" dirty="0"/>
              <a:t> </a:t>
            </a:r>
            <a:r>
              <a:rPr lang="ru-RU" sz="3600" b="1" dirty="0" err="1"/>
              <a:t>пам'яті</a:t>
            </a:r>
            <a:r>
              <a:rPr lang="ru-RU" sz="3600" b="1" dirty="0"/>
              <a:t> </a:t>
            </a:r>
            <a:r>
              <a:rPr lang="ru-RU" sz="3600" b="1" dirty="0" err="1"/>
              <a:t>new</a:t>
            </a:r>
            <a:r>
              <a:rPr lang="ru-RU" sz="3600" b="1" dirty="0"/>
              <a:t> та </a:t>
            </a:r>
            <a:r>
              <a:rPr lang="ru-RU" sz="3600" b="1" dirty="0" err="1"/>
              <a:t>delete</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За допомогою </a:t>
            </a:r>
            <a:r>
              <a:rPr lang="en-US" sz="1800" dirty="0">
                <a:solidFill>
                  <a:schemeClr val="accent5">
                    <a:lumMod val="75000"/>
                  </a:schemeClr>
                </a:solidFill>
                <a:latin typeface="Consolas" panose="020B0609020204030204" pitchFamily="49" charset="0"/>
              </a:rPr>
              <a:t>new</a:t>
            </a:r>
            <a:r>
              <a:rPr lang="en-US" sz="1800" dirty="0"/>
              <a:t> </a:t>
            </a:r>
            <a:r>
              <a:rPr lang="uk-UA" sz="1800" dirty="0"/>
              <a:t>ми можемо собі дозволити </a:t>
            </a:r>
            <a:r>
              <a:rPr lang="uk-UA" sz="1800" b="1" dirty="0">
                <a:highlight>
                  <a:srgbClr val="00FF00"/>
                </a:highlight>
              </a:rPr>
              <a:t>виділяти пам'ять динамічно — тобто на етапі виконання програми</a:t>
            </a:r>
            <a:r>
              <a:rPr lang="uk-UA" sz="1800" dirty="0"/>
              <a:t>. Це означає, що в нас є можливість запитати користувача, скільки йому потрібно елементів у масиві і виділити пам'ять тільки під необхідну кількість. </a:t>
            </a:r>
            <a:endParaRPr lang="en-US" sz="1800" dirty="0"/>
          </a:p>
          <a:p>
            <a:pPr marL="540000" indent="360000">
              <a:lnSpc>
                <a:spcPct val="150000"/>
              </a:lnSpc>
              <a:spcBef>
                <a:spcPts val="0"/>
              </a:spcBef>
              <a:buNone/>
            </a:pPr>
            <a:r>
              <a:rPr lang="uk-UA" sz="1800" dirty="0"/>
              <a:t>У </a:t>
            </a:r>
            <a:r>
              <a:rPr lang="en-US" sz="1800" dirty="0">
                <a:solidFill>
                  <a:schemeClr val="accent5">
                    <a:lumMod val="75000"/>
                  </a:schemeClr>
                </a:solidFill>
                <a:latin typeface="Consolas" panose="020B0609020204030204" pitchFamily="49" charset="0"/>
              </a:rPr>
              <a:t>new</a:t>
            </a:r>
            <a:r>
              <a:rPr lang="en-US" sz="1800" dirty="0"/>
              <a:t> </a:t>
            </a:r>
            <a:r>
              <a:rPr lang="uk-UA" sz="1800" dirty="0"/>
              <a:t>є дві форми використання. Перша — це </a:t>
            </a:r>
            <a:r>
              <a:rPr lang="uk-UA" sz="1800" b="1" dirty="0">
                <a:highlight>
                  <a:srgbClr val="00FF00"/>
                </a:highlight>
              </a:rPr>
              <a:t>динамічне виділення пам'яті під один об'єкт деякого типу</a:t>
            </a:r>
            <a:r>
              <a:rPr lang="uk-UA" sz="1800" dirty="0"/>
              <a:t>. Синтаксис:</a:t>
            </a:r>
            <a:r>
              <a:rPr lang="en-US" sz="1800" dirty="0"/>
              <a:t> </a:t>
            </a:r>
          </a:p>
          <a:p>
            <a:pPr marL="540000" indent="360000">
              <a:lnSpc>
                <a:spcPct val="150000"/>
              </a:lnSpc>
              <a:spcBef>
                <a:spcPts val="0"/>
              </a:spcBef>
              <a:buNone/>
            </a:pPr>
            <a:r>
              <a:rPr lang="uk-UA" sz="1800" dirty="0" err="1">
                <a:solidFill>
                  <a:schemeClr val="accent5">
                    <a:lumMod val="75000"/>
                  </a:schemeClr>
                </a:solidFill>
                <a:latin typeface="Consolas" panose="020B0609020204030204" pitchFamily="49" charset="0"/>
              </a:rPr>
              <a:t>покажчик_на_тип</a:t>
            </a:r>
            <a:r>
              <a:rPr lang="uk-UA" sz="1800" dirty="0">
                <a:solidFill>
                  <a:schemeClr val="accent5">
                    <a:lumMod val="75000"/>
                  </a:schemeClr>
                </a:solidFill>
                <a:latin typeface="Consolas" panose="020B0609020204030204" pitchFamily="49" charset="0"/>
              </a:rPr>
              <a:t> = </a:t>
            </a:r>
            <a:r>
              <a:rPr lang="en-US" sz="1800" dirty="0">
                <a:solidFill>
                  <a:schemeClr val="accent5">
                    <a:lumMod val="75000"/>
                  </a:schemeClr>
                </a:solidFill>
                <a:latin typeface="Consolas" panose="020B0609020204030204" pitchFamily="49" charset="0"/>
              </a:rPr>
              <a:t>new </a:t>
            </a:r>
            <a:r>
              <a:rPr lang="uk-UA" sz="1800" dirty="0" err="1">
                <a:solidFill>
                  <a:schemeClr val="accent5">
                    <a:lumMod val="75000"/>
                  </a:schemeClr>
                </a:solidFill>
                <a:latin typeface="Consolas" panose="020B0609020204030204" pitchFamily="49" charset="0"/>
              </a:rPr>
              <a:t>ім'я_тіпу</a:t>
            </a:r>
            <a:r>
              <a:rPr lang="uk-UA" sz="1800" dirty="0">
                <a:solidFill>
                  <a:schemeClr val="accent5">
                    <a:lumMod val="75000"/>
                  </a:schemeClr>
                </a:solidFill>
                <a:latin typeface="Consolas" panose="020B0609020204030204" pitchFamily="49" charset="0"/>
              </a:rPr>
              <a:t> (</a:t>
            </a:r>
            <a:r>
              <a:rPr lang="uk-UA" sz="1800" dirty="0" err="1">
                <a:solidFill>
                  <a:schemeClr val="accent5">
                    <a:lumMod val="75000"/>
                  </a:schemeClr>
                </a:solidFill>
                <a:latin typeface="Consolas" panose="020B0609020204030204" pitchFamily="49" charset="0"/>
              </a:rPr>
              <a:t>ініціалізатор</a:t>
            </a:r>
            <a:r>
              <a:rPr lang="uk-UA" sz="1800" dirty="0">
                <a:solidFill>
                  <a:schemeClr val="accent5">
                    <a:lumMod val="75000"/>
                  </a:schemeClr>
                </a:solidFill>
                <a:latin typeface="Consolas" panose="020B0609020204030204" pitchFamily="49" charset="0"/>
              </a:rPr>
              <a:t>)</a:t>
            </a:r>
            <a:endParaRPr lang="en-US"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uk-UA" sz="1800" b="1" dirty="0" err="1">
                <a:highlight>
                  <a:srgbClr val="00FF00"/>
                </a:highlight>
              </a:rPr>
              <a:t>Ініціалізатор</a:t>
            </a:r>
            <a:r>
              <a:rPr lang="uk-UA" sz="1800" dirty="0"/>
              <a:t> — це необов'язковий </a:t>
            </a:r>
            <a:r>
              <a:rPr lang="uk-UA" sz="1800" dirty="0" err="1"/>
              <a:t>ініціалізуючий</a:t>
            </a:r>
            <a:r>
              <a:rPr lang="uk-UA" sz="1800" dirty="0"/>
              <a:t> вираз, який може використовуватися для всіх типів, окрім масивів</a:t>
            </a:r>
            <a:r>
              <a:rPr lang="en-US" sz="1800" dirty="0"/>
              <a:t>.</a:t>
            </a:r>
          </a:p>
          <a:p>
            <a:pPr marL="540000" indent="360000">
              <a:lnSpc>
                <a:spcPct val="150000"/>
              </a:lnSpc>
              <a:spcBef>
                <a:spcPts val="0"/>
              </a:spcBef>
              <a:buNone/>
            </a:pPr>
            <a:r>
              <a:rPr lang="uk-UA" sz="1800" dirty="0"/>
              <a:t>При виконанні оператора </a:t>
            </a:r>
            <a:r>
              <a:rPr lang="en-US" sz="1800" dirty="0">
                <a:solidFill>
                  <a:schemeClr val="accent5">
                    <a:lumMod val="75000"/>
                  </a:schemeClr>
                </a:solidFill>
                <a:latin typeface="Consolas" panose="020B0609020204030204" pitchFamily="49" charset="0"/>
              </a:rPr>
              <a:t>int* </a:t>
            </a:r>
            <a:r>
              <a:rPr lang="en-US" sz="1800" dirty="0" err="1">
                <a:solidFill>
                  <a:schemeClr val="accent5">
                    <a:lumMod val="75000"/>
                  </a:schemeClr>
                </a:solidFill>
                <a:latin typeface="Consolas" panose="020B0609020204030204" pitchFamily="49" charset="0"/>
              </a:rPr>
              <a:t>ip</a:t>
            </a:r>
            <a:r>
              <a:rPr lang="en-US" sz="1800" dirty="0">
                <a:solidFill>
                  <a:schemeClr val="accent5">
                    <a:lumMod val="75000"/>
                  </a:schemeClr>
                </a:solidFill>
                <a:latin typeface="Consolas" panose="020B0609020204030204" pitchFamily="49" charset="0"/>
              </a:rPr>
              <a:t> = new int; </a:t>
            </a:r>
          </a:p>
          <a:p>
            <a:pPr marL="540000" indent="360000">
              <a:lnSpc>
                <a:spcPct val="150000"/>
              </a:lnSpc>
              <a:spcBef>
                <a:spcPts val="0"/>
              </a:spcBef>
              <a:buNone/>
            </a:pPr>
            <a:r>
              <a:rPr lang="uk-UA" sz="1800" dirty="0"/>
              <a:t>створюються </a:t>
            </a:r>
            <a:r>
              <a:rPr lang="uk-UA" sz="1800" dirty="0">
                <a:solidFill>
                  <a:schemeClr val="accent5">
                    <a:lumMod val="75000"/>
                  </a:schemeClr>
                </a:solidFill>
                <a:latin typeface="Consolas" panose="020B0609020204030204" pitchFamily="49" charset="0"/>
              </a:rPr>
              <a:t>2</a:t>
            </a:r>
            <a:r>
              <a:rPr lang="uk-UA" sz="1800" dirty="0"/>
              <a:t> об'єкти: динамічний безіменний об'єкт цілого типу (фактично безіменна змінна цілого типу) і покажчик на нього з ім'ям </a:t>
            </a:r>
            <a:r>
              <a:rPr lang="en-US" sz="1800" dirty="0" err="1">
                <a:solidFill>
                  <a:schemeClr val="accent5">
                    <a:lumMod val="75000"/>
                  </a:schemeClr>
                </a:solidFill>
                <a:latin typeface="Consolas" panose="020B0609020204030204" pitchFamily="49" charset="0"/>
              </a:rPr>
              <a:t>ip</a:t>
            </a:r>
            <a:r>
              <a:rPr lang="en-US" sz="1800" dirty="0"/>
              <a:t>, </a:t>
            </a:r>
            <a:r>
              <a:rPr lang="uk-UA" sz="1800" dirty="0"/>
              <a:t>значенням якого є адреса цього об'єкта. </a:t>
            </a:r>
          </a:p>
          <a:p>
            <a:pPr marL="540000" indent="360000">
              <a:lnSpc>
                <a:spcPct val="150000"/>
              </a:lnSpc>
              <a:spcBef>
                <a:spcPts val="0"/>
              </a:spcBef>
              <a:buNone/>
            </a:pPr>
            <a:r>
              <a:rPr lang="ru-RU" sz="1800" dirty="0" err="1"/>
              <a:t>Можна</a:t>
            </a:r>
            <a:r>
              <a:rPr lang="ru-RU" sz="1800" dirty="0"/>
              <a:t> </a:t>
            </a:r>
            <a:r>
              <a:rPr lang="ru-RU" sz="1800" dirty="0" err="1"/>
              <a:t>створити</a:t>
            </a:r>
            <a:r>
              <a:rPr lang="ru-RU" sz="1800" dirty="0"/>
              <a:t> й </a:t>
            </a:r>
            <a:r>
              <a:rPr lang="ru-RU" sz="1800" dirty="0" err="1"/>
              <a:t>інший</a:t>
            </a:r>
            <a:r>
              <a:rPr lang="ru-RU" sz="1800" dirty="0"/>
              <a:t> </a:t>
            </a:r>
            <a:r>
              <a:rPr lang="ru-RU" sz="1800" dirty="0" err="1"/>
              <a:t>покажчик</a:t>
            </a:r>
            <a:r>
              <a:rPr lang="ru-RU" sz="1800" dirty="0"/>
              <a:t> на той </a:t>
            </a:r>
            <a:r>
              <a:rPr lang="ru-RU" sz="1800" dirty="0" err="1"/>
              <a:t>самий</a:t>
            </a:r>
            <a:r>
              <a:rPr lang="ru-RU" sz="1800" dirty="0"/>
              <a:t> </a:t>
            </a:r>
            <a:r>
              <a:rPr lang="ru-RU" sz="1800" dirty="0" err="1"/>
              <a:t>динамічний</a:t>
            </a:r>
            <a:r>
              <a:rPr lang="ru-RU" sz="1800" dirty="0"/>
              <a:t> </a:t>
            </a:r>
            <a:r>
              <a:rPr lang="ru-RU" sz="1800" dirty="0" err="1"/>
              <a:t>об'єкт</a:t>
            </a:r>
            <a:r>
              <a:rPr lang="ru-RU" sz="1800" dirty="0"/>
              <a:t>:</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int* other=</a:t>
            </a:r>
            <a:r>
              <a:rPr lang="en-US" sz="1800" dirty="0" err="1">
                <a:solidFill>
                  <a:schemeClr val="accent5">
                    <a:lumMod val="75000"/>
                  </a:schemeClr>
                </a:solidFill>
                <a:latin typeface="Consolas" panose="020B0609020204030204" pitchFamily="49" charset="0"/>
              </a:rPr>
              <a:t>ip</a:t>
            </a:r>
            <a:r>
              <a:rPr lang="en-US"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pic>
        <p:nvPicPr>
          <p:cNvPr id="7" name="Рисунок 6">
            <a:extLst>
              <a:ext uri="{FF2B5EF4-FFF2-40B4-BE49-F238E27FC236}">
                <a16:creationId xmlns:a16="http://schemas.microsoft.com/office/drawing/2014/main" id="{D0A1B2C4-BF20-4B4F-AF17-1C7B11367AA4}"/>
              </a:ext>
            </a:extLst>
          </p:cNvPr>
          <p:cNvPicPr>
            <a:picLocks noChangeAspect="1"/>
          </p:cNvPicPr>
          <p:nvPr/>
        </p:nvPicPr>
        <p:blipFill>
          <a:blip r:embed="rId2"/>
          <a:stretch>
            <a:fillRect/>
          </a:stretch>
        </p:blipFill>
        <p:spPr>
          <a:xfrm>
            <a:off x="8350044" y="5486208"/>
            <a:ext cx="3524742" cy="1371791"/>
          </a:xfrm>
          <a:prstGeom prst="rect">
            <a:avLst/>
          </a:prstGeom>
        </p:spPr>
      </p:pic>
    </p:spTree>
    <p:extLst>
      <p:ext uri="{BB962C8B-B14F-4D97-AF65-F5344CB8AC3E}">
        <p14:creationId xmlns:p14="http://schemas.microsoft.com/office/powerpoint/2010/main" val="41440999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Оператори</a:t>
            </a:r>
            <a:r>
              <a:rPr lang="ru-RU" sz="3600" b="1" dirty="0"/>
              <a:t> </a:t>
            </a:r>
            <a:r>
              <a:rPr lang="ru-RU" sz="3600" b="1" dirty="0" err="1"/>
              <a:t>виділення</a:t>
            </a:r>
            <a:r>
              <a:rPr lang="ru-RU" sz="3600" b="1" dirty="0"/>
              <a:t> </a:t>
            </a:r>
            <a:r>
              <a:rPr lang="ru-RU" sz="3600" b="1" dirty="0" err="1"/>
              <a:t>пам'яті</a:t>
            </a:r>
            <a:r>
              <a:rPr lang="ru-RU" sz="3600" b="1" dirty="0"/>
              <a:t> </a:t>
            </a:r>
            <a:r>
              <a:rPr lang="ru-RU" sz="3600" b="1" dirty="0" err="1"/>
              <a:t>new</a:t>
            </a:r>
            <a:r>
              <a:rPr lang="ru-RU" sz="3600" b="1" dirty="0"/>
              <a:t> та </a:t>
            </a:r>
            <a:r>
              <a:rPr lang="ru-RU" sz="3600" b="1" dirty="0" err="1"/>
              <a:t>delete</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Через </a:t>
            </a:r>
            <a:r>
              <a:rPr lang="ru-RU" sz="1800" dirty="0" err="1"/>
              <a:t>покажчик</a:t>
            </a:r>
            <a:r>
              <a:rPr lang="ru-RU" sz="1800" dirty="0"/>
              <a:t> </a:t>
            </a:r>
            <a:r>
              <a:rPr lang="ru-RU" sz="1800" dirty="0" err="1">
                <a:solidFill>
                  <a:schemeClr val="accent5">
                    <a:lumMod val="75000"/>
                  </a:schemeClr>
                </a:solidFill>
                <a:latin typeface="Consolas" panose="020B0609020204030204" pitchFamily="49" charset="0"/>
              </a:rPr>
              <a:t>ip</a:t>
            </a:r>
            <a:r>
              <a:rPr lang="ru-RU" sz="1800" dirty="0"/>
              <a:t> </a:t>
            </a:r>
            <a:r>
              <a:rPr lang="ru-RU" sz="1800" dirty="0" err="1"/>
              <a:t>можна</a:t>
            </a:r>
            <a:r>
              <a:rPr lang="ru-RU" sz="1800" dirty="0"/>
              <a:t> </a:t>
            </a:r>
            <a:r>
              <a:rPr lang="ru-RU" sz="1800" dirty="0" err="1"/>
              <a:t>модифікувати</a:t>
            </a:r>
            <a:r>
              <a:rPr lang="ru-RU" sz="1800" dirty="0"/>
              <a:t> </a:t>
            </a:r>
            <a:r>
              <a:rPr lang="ru-RU" sz="1800" dirty="0" err="1"/>
              <a:t>значення</a:t>
            </a:r>
            <a:r>
              <a:rPr lang="ru-RU" sz="1800" dirty="0"/>
              <a:t> у </a:t>
            </a:r>
            <a:r>
              <a:rPr lang="ru-RU" sz="1800" dirty="0" err="1"/>
              <a:t>виділеному</a:t>
            </a:r>
            <a:r>
              <a:rPr lang="ru-RU" sz="1800" dirty="0"/>
              <a:t> </a:t>
            </a:r>
            <a:r>
              <a:rPr lang="ru-RU" sz="1800" dirty="0" err="1"/>
              <a:t>осередку</a:t>
            </a:r>
            <a:r>
              <a:rPr lang="ru-RU" sz="1800" dirty="0"/>
              <a:t>.</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ip</a:t>
            </a:r>
            <a:r>
              <a:rPr lang="en-US" sz="1800" dirty="0">
                <a:solidFill>
                  <a:schemeClr val="accent5">
                    <a:lumMod val="75000"/>
                  </a:schemeClr>
                </a:solidFill>
                <a:latin typeface="Consolas" panose="020B0609020204030204" pitchFamily="49" charset="0"/>
              </a:rPr>
              <a:t> = 78;</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cout</a:t>
            </a:r>
            <a:r>
              <a:rPr lang="en-US" sz="1800" dirty="0">
                <a:solidFill>
                  <a:schemeClr val="accent5">
                    <a:lumMod val="75000"/>
                  </a:schemeClr>
                </a:solidFill>
                <a:latin typeface="Consolas" panose="020B0609020204030204" pitchFamily="49" charset="0"/>
              </a:rPr>
              <a:t> &lt;&lt; *</a:t>
            </a:r>
            <a:r>
              <a:rPr lang="en-US" sz="1800" dirty="0" err="1">
                <a:solidFill>
                  <a:schemeClr val="accent5">
                    <a:lumMod val="75000"/>
                  </a:schemeClr>
                </a:solidFill>
                <a:latin typeface="Consolas" panose="020B0609020204030204" pitchFamily="49" charset="0"/>
              </a:rPr>
              <a:t>ip</a:t>
            </a:r>
            <a:r>
              <a:rPr lang="en-US"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r>
              <a:rPr lang="ru-RU" sz="1800" dirty="0" err="1"/>
              <a:t>Якщо</a:t>
            </a:r>
            <a:r>
              <a:rPr lang="ru-RU" sz="1800" dirty="0"/>
              <a:t> </a:t>
            </a:r>
            <a:r>
              <a:rPr lang="ru-RU" sz="1800" dirty="0" err="1"/>
              <a:t>покажчику</a:t>
            </a:r>
            <a:r>
              <a:rPr lang="ru-RU" sz="1800" dirty="0"/>
              <a:t> </a:t>
            </a:r>
            <a:r>
              <a:rPr lang="ru-RU" sz="1800" dirty="0" err="1">
                <a:solidFill>
                  <a:schemeClr val="accent5">
                    <a:lumMod val="75000"/>
                  </a:schemeClr>
                </a:solidFill>
                <a:latin typeface="Consolas" panose="020B0609020204030204" pitchFamily="49" charset="0"/>
              </a:rPr>
              <a:t>ip</a:t>
            </a:r>
            <a:r>
              <a:rPr lang="ru-RU" sz="1800" dirty="0"/>
              <a:t> </a:t>
            </a:r>
            <a:r>
              <a:rPr lang="ru-RU" sz="1800" dirty="0" err="1"/>
              <a:t>привласнити</a:t>
            </a:r>
            <a:r>
              <a:rPr lang="ru-RU" sz="1800" dirty="0"/>
              <a:t> </a:t>
            </a:r>
            <a:r>
              <a:rPr lang="ru-RU" sz="1800" dirty="0" err="1"/>
              <a:t>інше</a:t>
            </a:r>
            <a:r>
              <a:rPr lang="ru-RU" sz="1800" dirty="0"/>
              <a:t> </a:t>
            </a:r>
            <a:r>
              <a:rPr lang="ru-RU" sz="1800" dirty="0" err="1"/>
              <a:t>значення</a:t>
            </a:r>
            <a:r>
              <a:rPr lang="ru-RU" sz="1800" dirty="0"/>
              <a:t>, то </a:t>
            </a:r>
            <a:r>
              <a:rPr lang="ru-RU" sz="1800" dirty="0" err="1"/>
              <a:t>можна</a:t>
            </a:r>
            <a:r>
              <a:rPr lang="ru-RU" sz="1800" dirty="0"/>
              <a:t> </a:t>
            </a:r>
            <a:r>
              <a:rPr lang="ru-RU" sz="1800" dirty="0" err="1"/>
              <a:t>втратити</a:t>
            </a:r>
            <a:r>
              <a:rPr lang="ru-RU" sz="1800" dirty="0"/>
              <a:t> доступ до </a:t>
            </a:r>
            <a:r>
              <a:rPr lang="ru-RU" sz="1800" dirty="0" err="1"/>
              <a:t>динамічного</a:t>
            </a:r>
            <a:r>
              <a:rPr lang="ru-RU" sz="1800" dirty="0"/>
              <a:t> </a:t>
            </a:r>
            <a:r>
              <a:rPr lang="ru-RU" sz="1800" dirty="0" err="1"/>
              <a:t>об'єкта</a:t>
            </a:r>
            <a:r>
              <a:rPr lang="ru-RU" sz="1800" dirty="0"/>
              <a:t>:</a:t>
            </a:r>
            <a:endParaRPr lang="uk-UA" sz="1800" dirty="0"/>
          </a:p>
        </p:txBody>
      </p:sp>
      <p:pic>
        <p:nvPicPr>
          <p:cNvPr id="5" name="Рисунок 4">
            <a:extLst>
              <a:ext uri="{FF2B5EF4-FFF2-40B4-BE49-F238E27FC236}">
                <a16:creationId xmlns:a16="http://schemas.microsoft.com/office/drawing/2014/main" id="{29FA97BC-CCF0-4C17-BF37-F9D8A981EAA6}"/>
              </a:ext>
            </a:extLst>
          </p:cNvPr>
          <p:cNvPicPr>
            <a:picLocks noChangeAspect="1"/>
          </p:cNvPicPr>
          <p:nvPr/>
        </p:nvPicPr>
        <p:blipFill>
          <a:blip r:embed="rId2"/>
          <a:stretch>
            <a:fillRect/>
          </a:stretch>
        </p:blipFill>
        <p:spPr>
          <a:xfrm>
            <a:off x="3039801" y="2641728"/>
            <a:ext cx="6112397" cy="2139339"/>
          </a:xfrm>
          <a:prstGeom prst="rect">
            <a:avLst/>
          </a:prstGeom>
        </p:spPr>
      </p:pic>
      <p:pic>
        <p:nvPicPr>
          <p:cNvPr id="7" name="Рисунок 6">
            <a:extLst>
              <a:ext uri="{FF2B5EF4-FFF2-40B4-BE49-F238E27FC236}">
                <a16:creationId xmlns:a16="http://schemas.microsoft.com/office/drawing/2014/main" id="{17A80F20-CD55-42D9-A0B2-424F103079CA}"/>
              </a:ext>
            </a:extLst>
          </p:cNvPr>
          <p:cNvPicPr>
            <a:picLocks noChangeAspect="1"/>
          </p:cNvPicPr>
          <p:nvPr/>
        </p:nvPicPr>
        <p:blipFill>
          <a:blip r:embed="rId3"/>
          <a:stretch>
            <a:fillRect/>
          </a:stretch>
        </p:blipFill>
        <p:spPr>
          <a:xfrm>
            <a:off x="3505214" y="4993884"/>
            <a:ext cx="5181571" cy="1500604"/>
          </a:xfrm>
          <a:prstGeom prst="rect">
            <a:avLst/>
          </a:prstGeom>
        </p:spPr>
      </p:pic>
    </p:spTree>
    <p:extLst>
      <p:ext uri="{BB962C8B-B14F-4D97-AF65-F5344CB8AC3E}">
        <p14:creationId xmlns:p14="http://schemas.microsoft.com/office/powerpoint/2010/main" val="213095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Оператори</a:t>
            </a:r>
            <a:r>
              <a:rPr lang="ru-RU" sz="3600" b="1" dirty="0"/>
              <a:t> </a:t>
            </a:r>
            <a:r>
              <a:rPr lang="ru-RU" sz="3600" b="1" dirty="0" err="1"/>
              <a:t>виділення</a:t>
            </a:r>
            <a:r>
              <a:rPr lang="ru-RU" sz="3600" b="1" dirty="0"/>
              <a:t> </a:t>
            </a:r>
            <a:r>
              <a:rPr lang="ru-RU" sz="3600" b="1" dirty="0" err="1"/>
              <a:t>пам'яті</a:t>
            </a:r>
            <a:r>
              <a:rPr lang="ru-RU" sz="3600" b="1" dirty="0"/>
              <a:t> </a:t>
            </a:r>
            <a:r>
              <a:rPr lang="ru-RU" sz="3600" b="1" dirty="0" err="1"/>
              <a:t>new</a:t>
            </a:r>
            <a:r>
              <a:rPr lang="ru-RU" sz="3600" b="1" dirty="0"/>
              <a:t> та </a:t>
            </a:r>
            <a:r>
              <a:rPr lang="ru-RU" sz="3600" b="1" dirty="0" err="1"/>
              <a:t>delete</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Унаслідок, динамічний об'єкт як і раніше буде існувати, але звернутися до нього вже не можна. Такі об'єкти називаються сміттям</a:t>
            </a:r>
            <a:r>
              <a:rPr lang="uk-UA" sz="1800" dirty="0"/>
              <a:t>. Ця пам'ять буде зайнята до кінця роботи програми, і це типовий приклад </a:t>
            </a:r>
            <a:r>
              <a:rPr lang="uk-UA" sz="1800" b="1" dirty="0">
                <a:highlight>
                  <a:srgbClr val="00FF00"/>
                </a:highlight>
              </a:rPr>
              <a:t>витоку пам'яті</a:t>
            </a:r>
            <a:r>
              <a:rPr lang="uk-UA" sz="1800" dirty="0"/>
              <a:t>.</a:t>
            </a:r>
            <a:endParaRPr lang="en-US" sz="1800" dirty="0"/>
          </a:p>
          <a:p>
            <a:pPr marL="540000" indent="360000">
              <a:lnSpc>
                <a:spcPct val="150000"/>
              </a:lnSpc>
              <a:spcBef>
                <a:spcPts val="0"/>
              </a:spcBef>
              <a:buNone/>
            </a:pPr>
            <a:r>
              <a:rPr lang="uk-UA" sz="1800" b="1" dirty="0">
                <a:highlight>
                  <a:srgbClr val="00FFFF"/>
                </a:highlight>
              </a:rPr>
              <a:t>При виділенні пам'яті об'єкт можна </a:t>
            </a:r>
            <a:r>
              <a:rPr lang="uk-UA" sz="1800" b="1" dirty="0" err="1">
                <a:highlight>
                  <a:srgbClr val="00FFFF"/>
                </a:highlight>
              </a:rPr>
              <a:t>ініціалізувати</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83913ACF-CD03-44B3-BFC0-CB2DEA3C0595}"/>
              </a:ext>
            </a:extLst>
          </p:cNvPr>
          <p:cNvPicPr>
            <a:picLocks noChangeAspect="1"/>
          </p:cNvPicPr>
          <p:nvPr/>
        </p:nvPicPr>
        <p:blipFill>
          <a:blip r:embed="rId2"/>
          <a:stretch>
            <a:fillRect/>
          </a:stretch>
        </p:blipFill>
        <p:spPr>
          <a:xfrm>
            <a:off x="3803730" y="2626705"/>
            <a:ext cx="4584539" cy="1604589"/>
          </a:xfrm>
          <a:prstGeom prst="rect">
            <a:avLst/>
          </a:prstGeom>
        </p:spPr>
      </p:pic>
    </p:spTree>
    <p:extLst>
      <p:ext uri="{BB962C8B-B14F-4D97-AF65-F5344CB8AC3E}">
        <p14:creationId xmlns:p14="http://schemas.microsoft.com/office/powerpoint/2010/main" val="33499745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Оператори</a:t>
            </a:r>
            <a:r>
              <a:rPr lang="ru-RU" sz="3600" b="1" dirty="0"/>
              <a:t> </a:t>
            </a:r>
            <a:r>
              <a:rPr lang="ru-RU" sz="3600" b="1" dirty="0" err="1"/>
              <a:t>виділення</a:t>
            </a:r>
            <a:r>
              <a:rPr lang="ru-RU" sz="3600" b="1" dirty="0"/>
              <a:t> </a:t>
            </a:r>
            <a:r>
              <a:rPr lang="ru-RU" sz="3600" b="1" dirty="0" err="1"/>
              <a:t>пам'яті</a:t>
            </a:r>
            <a:r>
              <a:rPr lang="ru-RU" sz="3600" b="1" dirty="0"/>
              <a:t> </a:t>
            </a:r>
            <a:r>
              <a:rPr lang="ru-RU" sz="3600" b="1" dirty="0" err="1"/>
              <a:t>new</a:t>
            </a:r>
            <a:r>
              <a:rPr lang="ru-RU" sz="3600" b="1" dirty="0"/>
              <a:t> та </a:t>
            </a:r>
            <a:r>
              <a:rPr lang="ru-RU" sz="3600" b="1" dirty="0" err="1"/>
              <a:t>delete</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586459" cy="6000307"/>
          </a:xfrm>
        </p:spPr>
        <p:txBody>
          <a:bodyPr>
            <a:normAutofit/>
          </a:bodyPr>
          <a:lstStyle/>
          <a:p>
            <a:pPr marL="540000" indent="360000">
              <a:lnSpc>
                <a:spcPct val="150000"/>
              </a:lnSpc>
              <a:spcBef>
                <a:spcPts val="0"/>
              </a:spcBef>
              <a:buNone/>
            </a:pPr>
            <a:r>
              <a:rPr lang="ru-RU" sz="1800" b="1" dirty="0">
                <a:highlight>
                  <a:srgbClr val="00FF00"/>
                </a:highlight>
              </a:rPr>
              <a:t>Друга форма </a:t>
            </a:r>
            <a:r>
              <a:rPr lang="ru-RU" sz="1800" dirty="0" err="1">
                <a:solidFill>
                  <a:schemeClr val="accent5">
                    <a:lumMod val="75000"/>
                  </a:schemeClr>
                </a:solidFill>
                <a:latin typeface="Consolas" panose="020B0609020204030204" pitchFamily="49" charset="0"/>
              </a:rPr>
              <a:t>new</a:t>
            </a:r>
            <a:r>
              <a:rPr lang="ru-RU" sz="1800" dirty="0"/>
              <a:t> </a:t>
            </a:r>
            <a:r>
              <a:rPr lang="ru-RU" sz="1800" dirty="0" err="1"/>
              <a:t>використовується</a:t>
            </a:r>
            <a:r>
              <a:rPr lang="ru-RU" sz="1800" dirty="0"/>
              <a:t> для </a:t>
            </a:r>
            <a:r>
              <a:rPr lang="ru-RU" sz="1800" dirty="0" err="1"/>
              <a:t>динамічного</a:t>
            </a:r>
            <a:r>
              <a:rPr lang="ru-RU" sz="1800" dirty="0"/>
              <a:t> </a:t>
            </a:r>
            <a:r>
              <a:rPr lang="ru-RU" sz="1800" dirty="0" err="1"/>
              <a:t>виділення</a:t>
            </a:r>
            <a:r>
              <a:rPr lang="ru-RU" sz="1800" dirty="0"/>
              <a:t> </a:t>
            </a:r>
            <a:r>
              <a:rPr lang="ru-RU" sz="1800" dirty="0" err="1"/>
              <a:t>пам'яті</a:t>
            </a:r>
            <a:r>
              <a:rPr lang="ru-RU" sz="1800" dirty="0"/>
              <a:t> </a:t>
            </a:r>
            <a:r>
              <a:rPr lang="ru-RU" sz="1800" dirty="0" err="1"/>
              <a:t>під</a:t>
            </a:r>
            <a:r>
              <a:rPr lang="ru-RU" sz="1800" dirty="0"/>
              <a:t> </a:t>
            </a:r>
            <a:r>
              <a:rPr lang="ru-RU" sz="1800" dirty="0" err="1"/>
              <a:t>масив</a:t>
            </a:r>
            <a:r>
              <a:rPr lang="ru-RU" sz="1800" dirty="0"/>
              <a:t>:</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double *mas = new double[50];</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Далі з цією динамічно виділеною пам'яттю можна працювати як зі звичайним масивом:</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a:t>
            </a:r>
            <a:r>
              <a:rPr lang="ru-RU" sz="1800" dirty="0" err="1"/>
              <a:t>разі</a:t>
            </a:r>
            <a:r>
              <a:rPr lang="ru-RU" sz="1800" dirty="0"/>
              <a:t> </a:t>
            </a:r>
            <a:r>
              <a:rPr lang="ru-RU" sz="1800" dirty="0" err="1"/>
              <a:t>успішного</a:t>
            </a:r>
            <a:r>
              <a:rPr lang="ru-RU" sz="1800" dirty="0"/>
              <a:t> </a:t>
            </a:r>
            <a:r>
              <a:rPr lang="ru-RU" sz="1800" dirty="0" err="1"/>
              <a:t>завершення</a:t>
            </a:r>
            <a:r>
              <a:rPr lang="ru-RU" sz="1800" dirty="0"/>
              <a:t> </a:t>
            </a:r>
            <a:r>
              <a:rPr lang="ru-RU" sz="1800" dirty="0" err="1"/>
              <a:t>операція</a:t>
            </a:r>
            <a:r>
              <a:rPr lang="ru-RU" sz="1800" dirty="0"/>
              <a:t> </a:t>
            </a:r>
            <a:r>
              <a:rPr lang="ru-RU" sz="1800" dirty="0" err="1"/>
              <a:t>new</a:t>
            </a:r>
            <a:r>
              <a:rPr lang="ru-RU" sz="1800" dirty="0"/>
              <a:t> </a:t>
            </a:r>
            <a:r>
              <a:rPr lang="ru-RU" sz="1800" dirty="0" err="1"/>
              <a:t>повертає</a:t>
            </a:r>
            <a:r>
              <a:rPr lang="ru-RU" sz="1800" dirty="0"/>
              <a:t> адресу початку </a:t>
            </a:r>
            <a:r>
              <a:rPr lang="ru-RU" sz="1800" dirty="0" err="1"/>
              <a:t>виділеної</a:t>
            </a:r>
            <a:r>
              <a:rPr lang="ru-RU" sz="1800" dirty="0"/>
              <a:t> </a:t>
            </a:r>
            <a:r>
              <a:rPr lang="ru-RU" sz="1800" dirty="0" err="1"/>
              <a:t>ділянки</a:t>
            </a:r>
            <a:r>
              <a:rPr lang="ru-RU" sz="1800" dirty="0"/>
              <a:t>.</a:t>
            </a:r>
            <a:endParaRPr lang="en-US" sz="1800" dirty="0"/>
          </a:p>
        </p:txBody>
      </p:sp>
      <p:pic>
        <p:nvPicPr>
          <p:cNvPr id="5" name="Рисунок 4">
            <a:extLst>
              <a:ext uri="{FF2B5EF4-FFF2-40B4-BE49-F238E27FC236}">
                <a16:creationId xmlns:a16="http://schemas.microsoft.com/office/drawing/2014/main" id="{4FC84CB3-A769-49DB-BDB7-77FD57682859}"/>
              </a:ext>
            </a:extLst>
          </p:cNvPr>
          <p:cNvPicPr>
            <a:picLocks noChangeAspect="1"/>
          </p:cNvPicPr>
          <p:nvPr/>
        </p:nvPicPr>
        <p:blipFill>
          <a:blip r:embed="rId2"/>
          <a:stretch>
            <a:fillRect/>
          </a:stretch>
        </p:blipFill>
        <p:spPr>
          <a:xfrm>
            <a:off x="627287" y="2226095"/>
            <a:ext cx="6592220" cy="600159"/>
          </a:xfrm>
          <a:prstGeom prst="rect">
            <a:avLst/>
          </a:prstGeom>
        </p:spPr>
      </p:pic>
      <p:pic>
        <p:nvPicPr>
          <p:cNvPr id="7" name="Рисунок 6">
            <a:extLst>
              <a:ext uri="{FF2B5EF4-FFF2-40B4-BE49-F238E27FC236}">
                <a16:creationId xmlns:a16="http://schemas.microsoft.com/office/drawing/2014/main" id="{ABA4870A-AC9E-41CA-85A2-753285A56410}"/>
              </a:ext>
            </a:extLst>
          </p:cNvPr>
          <p:cNvPicPr>
            <a:picLocks noChangeAspect="1"/>
          </p:cNvPicPr>
          <p:nvPr/>
        </p:nvPicPr>
        <p:blipFill>
          <a:blip r:embed="rId3"/>
          <a:stretch>
            <a:fillRect/>
          </a:stretch>
        </p:blipFill>
        <p:spPr>
          <a:xfrm>
            <a:off x="7846793" y="641500"/>
            <a:ext cx="4345206" cy="6216499"/>
          </a:xfrm>
          <a:prstGeom prst="rect">
            <a:avLst/>
          </a:prstGeom>
        </p:spPr>
      </p:pic>
    </p:spTree>
    <p:extLst>
      <p:ext uri="{BB962C8B-B14F-4D97-AF65-F5344CB8AC3E}">
        <p14:creationId xmlns:p14="http://schemas.microsoft.com/office/powerpoint/2010/main" val="2908143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 та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Ці зауваження справедливі незалежно від типу змінних у масиві </a:t>
            </a:r>
            <a:r>
              <a:rPr lang="en-US" sz="1800" dirty="0">
                <a:solidFill>
                  <a:schemeClr val="accent5">
                    <a:lumMod val="75000"/>
                  </a:schemeClr>
                </a:solidFill>
                <a:latin typeface="Consolas" panose="020B0609020204030204" pitchFamily="49" charset="0"/>
              </a:rPr>
              <a:t>a</a:t>
            </a:r>
            <a:r>
              <a:rPr lang="en-US" sz="1800" dirty="0"/>
              <a:t>. </a:t>
            </a:r>
            <a:r>
              <a:rPr lang="uk-UA" sz="1800" dirty="0"/>
              <a:t>Суть визначення «</a:t>
            </a:r>
            <a:r>
              <a:rPr lang="uk-UA" sz="1800" b="1" dirty="0">
                <a:highlight>
                  <a:srgbClr val="00FF00"/>
                </a:highlight>
              </a:rPr>
              <a:t>додавання 1 до покажчика</a:t>
            </a:r>
            <a:r>
              <a:rPr lang="uk-UA" sz="1800" dirty="0"/>
              <a:t>», а також його поширення на всю арифметику покажчиків, полягає в тому, що </a:t>
            </a:r>
            <a:r>
              <a:rPr lang="uk-UA" sz="1800" b="1" dirty="0">
                <a:highlight>
                  <a:srgbClr val="00FF00"/>
                </a:highlight>
              </a:rPr>
              <a:t>приріст масштабується розміром пам'яті, займаної об'єктом, на який вказує покажчик</a:t>
            </a:r>
            <a:r>
              <a:rPr lang="uk-UA" sz="1800" dirty="0"/>
              <a:t>. У такий спосіб, </a:t>
            </a:r>
            <a:r>
              <a:rPr lang="en-US" sz="1800" dirty="0"/>
              <a:t>   </a:t>
            </a:r>
            <a:r>
              <a:rPr lang="en-US" sz="1800" dirty="0" err="1">
                <a:solidFill>
                  <a:schemeClr val="accent5">
                    <a:lumMod val="75000"/>
                  </a:schemeClr>
                </a:solidFill>
                <a:latin typeface="Consolas" panose="020B0609020204030204" pitchFamily="49" charset="0"/>
              </a:rPr>
              <a:t>i</a:t>
            </a:r>
            <a:r>
              <a:rPr lang="en-US" sz="1800" dirty="0"/>
              <a:t> </a:t>
            </a:r>
            <a:r>
              <a:rPr lang="uk-UA" sz="1800" dirty="0"/>
              <a:t>у </a:t>
            </a:r>
            <a:r>
              <a:rPr lang="en-US" sz="1800" dirty="0">
                <a:solidFill>
                  <a:schemeClr val="accent5">
                    <a:lumMod val="75000"/>
                  </a:schemeClr>
                </a:solidFill>
                <a:latin typeface="Consolas" panose="020B0609020204030204" pitchFamily="49" charset="0"/>
              </a:rPr>
              <a:t>pa + </a:t>
            </a:r>
            <a:r>
              <a:rPr lang="en-US" sz="1800" dirty="0" err="1">
                <a:solidFill>
                  <a:schemeClr val="accent5">
                    <a:lumMod val="75000"/>
                  </a:schemeClr>
                </a:solidFill>
                <a:latin typeface="Consolas" panose="020B0609020204030204" pitchFamily="49" charset="0"/>
              </a:rPr>
              <a:t>i</a:t>
            </a:r>
            <a:r>
              <a:rPr lang="en-US" sz="1800" dirty="0"/>
              <a:t> </a:t>
            </a:r>
            <a:r>
              <a:rPr lang="uk-UA" sz="1800" dirty="0"/>
              <a:t>перед додаванням </a:t>
            </a:r>
            <a:r>
              <a:rPr lang="uk-UA" sz="1800" b="1" dirty="0">
                <a:highlight>
                  <a:srgbClr val="00FFFF"/>
                </a:highlight>
              </a:rPr>
              <a:t>множиться на розмір об'єктів</a:t>
            </a:r>
            <a:r>
              <a:rPr lang="uk-UA" sz="1800" dirty="0"/>
              <a:t>, на які вказує </a:t>
            </a:r>
            <a:r>
              <a:rPr lang="en-US" sz="1800" dirty="0">
                <a:solidFill>
                  <a:schemeClr val="accent5">
                    <a:lumMod val="75000"/>
                  </a:schemeClr>
                </a:solidFill>
                <a:latin typeface="Consolas" panose="020B0609020204030204" pitchFamily="49" charset="0"/>
              </a:rPr>
              <a:t>pa</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Очевидно, </a:t>
            </a:r>
            <a:r>
              <a:rPr lang="uk-UA" sz="1800" b="1" dirty="0">
                <a:highlight>
                  <a:srgbClr val="FFFF00"/>
                </a:highlight>
              </a:rPr>
              <a:t>є дуже тісна відповідність між індексацією й арифметикою покажчиків</a:t>
            </a:r>
            <a:r>
              <a:rPr lang="uk-UA" sz="1800" dirty="0"/>
              <a:t>. Насправді, </a:t>
            </a:r>
            <a:r>
              <a:rPr lang="uk-UA" sz="1800" b="1" dirty="0">
                <a:highlight>
                  <a:srgbClr val="00FF00"/>
                </a:highlight>
              </a:rPr>
              <a:t>компілятор перетворює посилання на масив у покажчик на початок масиву</a:t>
            </a:r>
            <a:r>
              <a:rPr lang="uk-UA" sz="1800" dirty="0"/>
              <a:t>. Унаслідок цього </a:t>
            </a:r>
            <a:r>
              <a:rPr lang="uk-UA" sz="1800" b="1" dirty="0">
                <a:highlight>
                  <a:srgbClr val="00FF00"/>
                </a:highlight>
              </a:rPr>
              <a:t>ім'я масиву є вказівним виразом</a:t>
            </a:r>
            <a:r>
              <a:rPr lang="uk-UA" sz="1800" dirty="0"/>
              <a:t>. Звідси випливає декілька вельми корисних наслідків. Через те, що </a:t>
            </a:r>
            <a:r>
              <a:rPr lang="uk-UA" sz="1800" b="1" dirty="0">
                <a:highlight>
                  <a:srgbClr val="00FFFF"/>
                </a:highlight>
              </a:rPr>
              <a:t>ім'я масиву є синонімом місця розташування його нульового елемента</a:t>
            </a:r>
            <a:r>
              <a:rPr lang="uk-UA" sz="1800" dirty="0"/>
              <a:t> (фактично </a:t>
            </a:r>
            <a:r>
              <a:rPr lang="uk-UA" sz="1800" b="1" dirty="0">
                <a:highlight>
                  <a:srgbClr val="FF00FF"/>
                </a:highlight>
              </a:rPr>
              <a:t>ім'я масиву </a:t>
            </a:r>
            <a:r>
              <a:rPr lang="uk-UA" sz="1800" dirty="0"/>
              <a:t>— це </a:t>
            </a:r>
            <a:r>
              <a:rPr lang="uk-UA" sz="1800" b="1" dirty="0">
                <a:highlight>
                  <a:srgbClr val="FF00FF"/>
                </a:highlight>
              </a:rPr>
              <a:t>покажчик на його нульовий елемент</a:t>
            </a:r>
            <a:r>
              <a:rPr lang="uk-UA" sz="1800" dirty="0"/>
              <a:t>), то присвоєння:</a:t>
            </a:r>
            <a:r>
              <a:rPr lang="en-US" sz="1800" dirty="0"/>
              <a:t> </a:t>
            </a:r>
            <a:r>
              <a:rPr lang="en-US" sz="1800" dirty="0">
                <a:solidFill>
                  <a:schemeClr val="accent5">
                    <a:lumMod val="75000"/>
                  </a:schemeClr>
                </a:solidFill>
                <a:latin typeface="Consolas" panose="020B0609020204030204" pitchFamily="49" charset="0"/>
              </a:rPr>
              <a:t>pa = &amp;a[0]</a:t>
            </a:r>
          </a:p>
          <a:p>
            <a:pPr marL="540000" indent="360000">
              <a:lnSpc>
                <a:spcPct val="150000"/>
              </a:lnSpc>
              <a:spcBef>
                <a:spcPts val="0"/>
              </a:spcBef>
              <a:buNone/>
            </a:pPr>
            <a:r>
              <a:rPr lang="ru-RU" sz="1800" dirty="0" err="1"/>
              <a:t>можна</a:t>
            </a:r>
            <a:r>
              <a:rPr lang="ru-RU" sz="1800" dirty="0"/>
              <a:t> </a:t>
            </a:r>
            <a:r>
              <a:rPr lang="ru-RU" sz="1800" dirty="0" err="1"/>
              <a:t>записати</a:t>
            </a:r>
            <a:r>
              <a:rPr lang="ru-RU" sz="1800" dirty="0"/>
              <a:t> як </a:t>
            </a:r>
            <a:r>
              <a:rPr lang="ru-RU" sz="1800" dirty="0" err="1">
                <a:solidFill>
                  <a:schemeClr val="accent5">
                    <a:lumMod val="75000"/>
                  </a:schemeClr>
                </a:solidFill>
                <a:latin typeface="Consolas" panose="020B0609020204030204" pitchFamily="49" charset="0"/>
              </a:rPr>
              <a:t>pa</a:t>
            </a:r>
            <a:r>
              <a:rPr lang="ru-RU" sz="1800" dirty="0">
                <a:solidFill>
                  <a:schemeClr val="accent5">
                    <a:lumMod val="75000"/>
                  </a:schemeClr>
                </a:solidFill>
                <a:latin typeface="Consolas" panose="020B0609020204030204" pitchFamily="49" charset="0"/>
              </a:rPr>
              <a:t> = a</a:t>
            </a:r>
            <a:r>
              <a:rPr lang="ru-RU" sz="1800" dirty="0"/>
              <a:t>.</a:t>
            </a: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1359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Операція звільнення пам'яті </a:t>
            </a:r>
            <a:r>
              <a:rPr lang="en-US" b="1" dirty="0"/>
              <a:t>delete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Операція </a:t>
            </a:r>
            <a:r>
              <a:rPr lang="en-US" sz="1800" dirty="0">
                <a:solidFill>
                  <a:schemeClr val="accent5">
                    <a:lumMod val="75000"/>
                  </a:schemeClr>
                </a:solidFill>
                <a:latin typeface="Consolas" panose="020B0609020204030204" pitchFamily="49" charset="0"/>
              </a:rPr>
              <a:t>delete</a:t>
            </a:r>
            <a:r>
              <a:rPr lang="en-US" sz="1800" dirty="0"/>
              <a:t> </a:t>
            </a:r>
            <a:r>
              <a:rPr lang="uk-UA" sz="1800" dirty="0"/>
              <a:t>звільняє для подальшого використання в програмі ділянку пам'яті, раніше виділену операцією </a:t>
            </a:r>
            <a:r>
              <a:rPr lang="en-US" sz="1800" dirty="0">
                <a:solidFill>
                  <a:schemeClr val="accent5">
                    <a:lumMod val="75000"/>
                  </a:schemeClr>
                </a:solidFill>
                <a:latin typeface="Consolas" panose="020B0609020204030204" pitchFamily="49" charset="0"/>
              </a:rPr>
              <a:t>new</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Абсолютно </a:t>
            </a:r>
            <a:r>
              <a:rPr lang="ru-RU" sz="1800" dirty="0" err="1"/>
              <a:t>безпечно</a:t>
            </a:r>
            <a:r>
              <a:rPr lang="ru-RU" sz="1800" dirty="0"/>
              <a:t> </a:t>
            </a:r>
            <a:r>
              <a:rPr lang="ru-RU" sz="1800" dirty="0" err="1"/>
              <a:t>застосовувати</a:t>
            </a:r>
            <a:r>
              <a:rPr lang="ru-RU" sz="1800" dirty="0"/>
              <a:t> </a:t>
            </a:r>
            <a:r>
              <a:rPr lang="ru-RU" sz="1800" dirty="0" err="1"/>
              <a:t>операцію</a:t>
            </a:r>
            <a:r>
              <a:rPr lang="ru-RU" sz="1800" dirty="0"/>
              <a:t> до </a:t>
            </a:r>
            <a:r>
              <a:rPr lang="ru-RU" sz="1800" dirty="0" err="1"/>
              <a:t>нульового</a:t>
            </a:r>
            <a:r>
              <a:rPr lang="ru-RU" sz="1800" dirty="0"/>
              <a:t> </a:t>
            </a:r>
            <a:r>
              <a:rPr lang="ru-RU" sz="1800" dirty="0" err="1"/>
              <a:t>покажчика</a:t>
            </a:r>
            <a:r>
              <a:rPr lang="ru-RU" sz="1800" dirty="0"/>
              <a:t>. Результат повторного </a:t>
            </a:r>
            <a:r>
              <a:rPr lang="ru-RU" sz="1800" dirty="0" err="1"/>
              <a:t>застосування</a:t>
            </a:r>
            <a:r>
              <a:rPr lang="ru-RU" sz="1800" dirty="0"/>
              <a:t> </a:t>
            </a:r>
            <a:r>
              <a:rPr lang="ru-RU" sz="1800" dirty="0" err="1"/>
              <a:t>операції</a:t>
            </a:r>
            <a:r>
              <a:rPr lang="ru-RU" sz="1800" dirty="0"/>
              <a:t> </a:t>
            </a:r>
            <a:r>
              <a:rPr lang="ru-RU" sz="1800" dirty="0" err="1">
                <a:solidFill>
                  <a:schemeClr val="accent5">
                    <a:lumMod val="75000"/>
                  </a:schemeClr>
                </a:solidFill>
                <a:latin typeface="Consolas" panose="020B0609020204030204" pitchFamily="49" charset="0"/>
              </a:rPr>
              <a:t>delete</a:t>
            </a:r>
            <a:r>
              <a:rPr lang="ru-RU" sz="1800" dirty="0"/>
              <a:t> до одного і того ж </a:t>
            </a:r>
            <a:r>
              <a:rPr lang="ru-RU" sz="1800" dirty="0" err="1"/>
              <a:t>ненульового</a:t>
            </a:r>
            <a:r>
              <a:rPr lang="ru-RU" sz="1800" dirty="0"/>
              <a:t> </a:t>
            </a:r>
            <a:r>
              <a:rPr lang="ru-RU" sz="1800" dirty="0" err="1"/>
              <a:t>покажчика</a:t>
            </a:r>
            <a:r>
              <a:rPr lang="ru-RU" sz="1800" dirty="0"/>
              <a:t> не </a:t>
            </a:r>
            <a:r>
              <a:rPr lang="ru-RU" sz="1800" dirty="0" err="1"/>
              <a:t>визначений</a:t>
            </a:r>
            <a:r>
              <a:rPr lang="ru-RU" sz="1800" dirty="0"/>
              <a:t>. Тому, </a:t>
            </a:r>
            <a:r>
              <a:rPr lang="ru-RU" sz="1800" dirty="0" err="1"/>
              <a:t>якщо</a:t>
            </a:r>
            <a:r>
              <a:rPr lang="ru-RU" sz="1800" dirty="0"/>
              <a:t> вам </a:t>
            </a:r>
            <a:r>
              <a:rPr lang="ru-RU" sz="1800" dirty="0" err="1"/>
              <a:t>покажчик</a:t>
            </a:r>
            <a:r>
              <a:rPr lang="ru-RU" sz="1800" dirty="0"/>
              <a:t> не </a:t>
            </a:r>
            <a:r>
              <a:rPr lang="ru-RU" sz="1800" dirty="0" err="1"/>
              <a:t>потрібен</a:t>
            </a:r>
            <a:r>
              <a:rPr lang="ru-RU" sz="1800" dirty="0"/>
              <a:t> буде </a:t>
            </a:r>
            <a:r>
              <a:rPr lang="ru-RU" sz="1800" dirty="0" err="1"/>
              <a:t>надалі</a:t>
            </a:r>
            <a:r>
              <a:rPr lang="ru-RU" sz="1800" dirty="0"/>
              <a:t>, </a:t>
            </a:r>
            <a:r>
              <a:rPr lang="ru-RU" sz="1800" dirty="0" err="1"/>
              <a:t>краще</a:t>
            </a:r>
            <a:r>
              <a:rPr lang="ru-RU" sz="1800" dirty="0"/>
              <a:t> </a:t>
            </a:r>
            <a:r>
              <a:rPr lang="ru-RU" sz="1800" dirty="0" err="1"/>
              <a:t>його</a:t>
            </a:r>
            <a:r>
              <a:rPr lang="ru-RU" sz="1800" dirty="0"/>
              <a:t> </a:t>
            </a:r>
            <a:r>
              <a:rPr lang="ru-RU" sz="1800" dirty="0" err="1"/>
              <a:t>обнулити</a:t>
            </a:r>
            <a:r>
              <a:rPr lang="ru-RU" sz="1800" dirty="0"/>
              <a:t>, </a:t>
            </a:r>
            <a:r>
              <a:rPr lang="ru-RU" sz="1800" dirty="0" err="1"/>
              <a:t>щоб</a:t>
            </a:r>
            <a:r>
              <a:rPr lang="ru-RU" sz="1800" dirty="0"/>
              <a:t> </a:t>
            </a:r>
            <a:r>
              <a:rPr lang="ru-RU" sz="1800" dirty="0" err="1"/>
              <a:t>уникнути</a:t>
            </a:r>
            <a:r>
              <a:rPr lang="ru-RU" sz="1800" dirty="0"/>
              <a:t> </a:t>
            </a:r>
            <a:r>
              <a:rPr lang="ru-RU" sz="1800" dirty="0" err="1"/>
              <a:t>невизначеної</a:t>
            </a:r>
            <a:r>
              <a:rPr lang="ru-RU" sz="1800" dirty="0"/>
              <a:t> </a:t>
            </a:r>
            <a:r>
              <a:rPr lang="ru-RU" sz="1800" dirty="0" err="1"/>
              <a:t>поведінки</a:t>
            </a:r>
            <a:r>
              <a:rPr lang="ru-RU" sz="1800" dirty="0"/>
              <a:t>.</a:t>
            </a:r>
          </a:p>
          <a:p>
            <a:pPr marL="540000" indent="360000">
              <a:lnSpc>
                <a:spcPct val="150000"/>
              </a:lnSpc>
              <a:spcBef>
                <a:spcPts val="0"/>
              </a:spcBef>
              <a:buNone/>
            </a:pPr>
            <a:endParaRPr lang="uk-UA" sz="1800" dirty="0"/>
          </a:p>
        </p:txBody>
      </p:sp>
      <p:pic>
        <p:nvPicPr>
          <p:cNvPr id="7" name="Рисунок 6">
            <a:extLst>
              <a:ext uri="{FF2B5EF4-FFF2-40B4-BE49-F238E27FC236}">
                <a16:creationId xmlns:a16="http://schemas.microsoft.com/office/drawing/2014/main" id="{E94C6B9F-4725-4C98-B8E3-66C1086D7145}"/>
              </a:ext>
            </a:extLst>
          </p:cNvPr>
          <p:cNvPicPr>
            <a:picLocks noChangeAspect="1"/>
          </p:cNvPicPr>
          <p:nvPr/>
        </p:nvPicPr>
        <p:blipFill>
          <a:blip r:embed="rId2"/>
          <a:stretch>
            <a:fillRect/>
          </a:stretch>
        </p:blipFill>
        <p:spPr>
          <a:xfrm>
            <a:off x="4006125" y="1391142"/>
            <a:ext cx="4179750" cy="2762581"/>
          </a:xfrm>
          <a:prstGeom prst="rect">
            <a:avLst/>
          </a:prstGeom>
        </p:spPr>
      </p:pic>
    </p:spTree>
    <p:extLst>
      <p:ext uri="{BB962C8B-B14F-4D97-AF65-F5344CB8AC3E}">
        <p14:creationId xmlns:p14="http://schemas.microsoft.com/office/powerpoint/2010/main" val="24905928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E639C44-1174-4D17-8FDC-F9151A3DA8F2}"/>
              </a:ext>
            </a:extLst>
          </p:cNvPr>
          <p:cNvPicPr>
            <a:picLocks noChangeAspect="1"/>
          </p:cNvPicPr>
          <p:nvPr/>
        </p:nvPicPr>
        <p:blipFill>
          <a:blip r:embed="rId2"/>
          <a:stretch>
            <a:fillRect/>
          </a:stretch>
        </p:blipFill>
        <p:spPr>
          <a:xfrm>
            <a:off x="2465932" y="1402069"/>
            <a:ext cx="7260134" cy="4911554"/>
          </a:xfrm>
          <a:prstGeom prst="rect">
            <a:avLst/>
          </a:prstGeom>
        </p:spPr>
      </p:pic>
    </p:spTree>
    <p:extLst>
      <p:ext uri="{BB962C8B-B14F-4D97-AF65-F5344CB8AC3E}">
        <p14:creationId xmlns:p14="http://schemas.microsoft.com/office/powerpoint/2010/main" val="39188479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Підсумуємо: якщо ви виконали динамічне виділення </a:t>
            </a:r>
          </a:p>
          <a:p>
            <a:pPr marL="540000" indent="360000">
              <a:lnSpc>
                <a:spcPct val="150000"/>
              </a:lnSpc>
              <a:spcBef>
                <a:spcPts val="0"/>
              </a:spcBef>
              <a:buNone/>
            </a:pPr>
            <a:r>
              <a:rPr lang="uk-UA" sz="1800" b="1" dirty="0">
                <a:highlight>
                  <a:srgbClr val="00FF00"/>
                </a:highlight>
              </a:rPr>
              <a:t>пам'яті через </a:t>
            </a:r>
            <a:r>
              <a:rPr lang="en-US" sz="1800" b="1" dirty="0">
                <a:solidFill>
                  <a:schemeClr val="accent5">
                    <a:lumMod val="75000"/>
                  </a:schemeClr>
                </a:solidFill>
                <a:highlight>
                  <a:srgbClr val="00FF00"/>
                </a:highlight>
                <a:latin typeface="Consolas" panose="020B0609020204030204" pitchFamily="49" charset="0"/>
              </a:rPr>
              <a:t>new</a:t>
            </a:r>
            <a:r>
              <a:rPr lang="en-US" sz="1800" b="1" dirty="0">
                <a:highlight>
                  <a:srgbClr val="00FF00"/>
                </a:highlight>
              </a:rPr>
              <a:t>, </a:t>
            </a:r>
            <a:r>
              <a:rPr lang="uk-UA" sz="1800" b="1" dirty="0">
                <a:highlight>
                  <a:srgbClr val="00FF00"/>
                </a:highlight>
              </a:rPr>
              <a:t>не </a:t>
            </a:r>
            <a:r>
              <a:rPr lang="uk-UA" sz="1800" b="1" dirty="0" err="1">
                <a:highlight>
                  <a:srgbClr val="00FF00"/>
                </a:highlight>
              </a:rPr>
              <a:t>забудьте</a:t>
            </a:r>
            <a:r>
              <a:rPr lang="uk-UA" sz="1800" b="1" dirty="0">
                <a:highlight>
                  <a:srgbClr val="00FF00"/>
                </a:highlight>
              </a:rPr>
              <a:t> звільнити пам'ять </a:t>
            </a:r>
          </a:p>
          <a:p>
            <a:pPr marL="540000" indent="360000">
              <a:lnSpc>
                <a:spcPct val="150000"/>
              </a:lnSpc>
              <a:spcBef>
                <a:spcPts val="0"/>
              </a:spcBef>
              <a:buNone/>
            </a:pPr>
            <a:r>
              <a:rPr lang="uk-UA" sz="1800" b="1" dirty="0">
                <a:highlight>
                  <a:srgbClr val="00FF00"/>
                </a:highlight>
              </a:rPr>
              <a:t>через </a:t>
            </a:r>
            <a:r>
              <a:rPr lang="en-US" sz="1800" b="1" dirty="0">
                <a:solidFill>
                  <a:schemeClr val="accent5">
                    <a:lumMod val="75000"/>
                  </a:schemeClr>
                </a:solidFill>
                <a:highlight>
                  <a:srgbClr val="00FF00"/>
                </a:highlight>
                <a:latin typeface="Consolas" panose="020B0609020204030204" pitchFamily="49" charset="0"/>
              </a:rPr>
              <a:t>delete</a:t>
            </a:r>
            <a:r>
              <a:rPr lang="en-US" sz="1800" b="1" dirty="0">
                <a:highlight>
                  <a:srgbClr val="00FF00"/>
                </a:highlight>
              </a:rPr>
              <a:t>.</a:t>
            </a:r>
          </a:p>
        </p:txBody>
      </p:sp>
      <p:pic>
        <p:nvPicPr>
          <p:cNvPr id="5" name="Рисунок 4">
            <a:extLst>
              <a:ext uri="{FF2B5EF4-FFF2-40B4-BE49-F238E27FC236}">
                <a16:creationId xmlns:a16="http://schemas.microsoft.com/office/drawing/2014/main" id="{71504059-1AAA-4188-A04D-8E10CA83ABF6}"/>
              </a:ext>
            </a:extLst>
          </p:cNvPr>
          <p:cNvPicPr>
            <a:picLocks noChangeAspect="1"/>
          </p:cNvPicPr>
          <p:nvPr/>
        </p:nvPicPr>
        <p:blipFill>
          <a:blip r:embed="rId2"/>
          <a:stretch>
            <a:fillRect/>
          </a:stretch>
        </p:blipFill>
        <p:spPr>
          <a:xfrm>
            <a:off x="7476420" y="0"/>
            <a:ext cx="4715579" cy="6858000"/>
          </a:xfrm>
          <a:prstGeom prst="rect">
            <a:avLst/>
          </a:prstGeom>
        </p:spPr>
      </p:pic>
    </p:spTree>
    <p:extLst>
      <p:ext uri="{BB962C8B-B14F-4D97-AF65-F5344CB8AC3E}">
        <p14:creationId xmlns:p14="http://schemas.microsoft.com/office/powerpoint/2010/main" val="35678468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Динамічне виділення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Мова С++ підтримує три основних типи виділення (або “розподілу”) пам’яті:</a:t>
            </a:r>
          </a:p>
          <a:p>
            <a:pPr marL="825750" indent="-285750">
              <a:lnSpc>
                <a:spcPct val="150000"/>
              </a:lnSpc>
              <a:spcBef>
                <a:spcPts val="0"/>
              </a:spcBef>
            </a:pPr>
            <a:r>
              <a:rPr lang="uk-UA" sz="1800" b="1" dirty="0">
                <a:highlight>
                  <a:srgbClr val="00FF00"/>
                </a:highlight>
              </a:rPr>
              <a:t>Статичне виділення пам’яті</a:t>
            </a:r>
            <a:r>
              <a:rPr lang="uk-UA" sz="1800" dirty="0"/>
              <a:t> виконується для </a:t>
            </a:r>
            <a:r>
              <a:rPr lang="uk-UA" sz="1800" b="1" dirty="0"/>
              <a:t>статичних</a:t>
            </a:r>
            <a:r>
              <a:rPr lang="uk-UA" sz="1800" dirty="0"/>
              <a:t> і </a:t>
            </a:r>
            <a:r>
              <a:rPr lang="uk-UA" sz="1800" b="1" dirty="0"/>
              <a:t>глобальних змінних</a:t>
            </a:r>
            <a:r>
              <a:rPr lang="uk-UA" sz="1800" dirty="0"/>
              <a:t>. Пам’ять виділяється один раз (при запуску програми) і зберігається протягом роботи всієї програми.</a:t>
            </a:r>
          </a:p>
          <a:p>
            <a:pPr marL="825750" indent="-285750">
              <a:lnSpc>
                <a:spcPct val="150000"/>
              </a:lnSpc>
              <a:spcBef>
                <a:spcPts val="0"/>
              </a:spcBef>
            </a:pPr>
            <a:r>
              <a:rPr lang="uk-UA" sz="1800" b="1" dirty="0">
                <a:highlight>
                  <a:srgbClr val="00FF00"/>
                </a:highlight>
              </a:rPr>
              <a:t>Автоматичне виділення пам’яті</a:t>
            </a:r>
            <a:r>
              <a:rPr lang="uk-UA" sz="1800" dirty="0"/>
              <a:t> виконується для </a:t>
            </a:r>
            <a:r>
              <a:rPr lang="uk-UA" sz="1800" b="1" dirty="0"/>
              <a:t>параметрів функції</a:t>
            </a:r>
            <a:r>
              <a:rPr lang="uk-UA" sz="1800" dirty="0"/>
              <a:t> і </a:t>
            </a:r>
            <a:r>
              <a:rPr lang="uk-UA" sz="1800" b="1" dirty="0"/>
              <a:t>локальних змінних</a:t>
            </a:r>
            <a:r>
              <a:rPr lang="uk-UA" sz="1800" dirty="0"/>
              <a:t>. Пам’ять виділяється </a:t>
            </a:r>
            <a:r>
              <a:rPr lang="uk-UA" sz="1800" b="1" dirty="0"/>
              <a:t>при вході в блок</a:t>
            </a:r>
            <a:r>
              <a:rPr lang="uk-UA" sz="1800" dirty="0"/>
              <a:t>, в якому знаходяться ці змінні, і </a:t>
            </a:r>
            <a:r>
              <a:rPr lang="uk-UA" sz="1800" b="1" dirty="0"/>
              <a:t>видаляється при виході з нього</a:t>
            </a:r>
            <a:r>
              <a:rPr lang="uk-UA" sz="1800" dirty="0"/>
              <a:t>.</a:t>
            </a:r>
          </a:p>
          <a:p>
            <a:pPr marL="825750" indent="-285750">
              <a:lnSpc>
                <a:spcPct val="150000"/>
              </a:lnSpc>
              <a:spcBef>
                <a:spcPts val="0"/>
              </a:spcBef>
            </a:pPr>
            <a:r>
              <a:rPr lang="uk-UA" sz="1800" b="1" dirty="0">
                <a:highlight>
                  <a:srgbClr val="00FF00"/>
                </a:highlight>
              </a:rPr>
              <a:t>Динамічне виділення пам’яті</a:t>
            </a:r>
            <a:r>
              <a:rPr lang="uk-UA" sz="1800" dirty="0"/>
              <a:t>.</a:t>
            </a:r>
          </a:p>
        </p:txBody>
      </p:sp>
    </p:spTree>
    <p:extLst>
      <p:ext uri="{BB962C8B-B14F-4D97-AF65-F5344CB8AC3E}">
        <p14:creationId xmlns:p14="http://schemas.microsoft.com/office/powerpoint/2010/main" val="786474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Динамічне виділення змінних</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a:t>
            </a:r>
            <a:r>
              <a:rPr lang="uk-UA" sz="1800" b="1" dirty="0">
                <a:highlight>
                  <a:srgbClr val="00FFFF"/>
                </a:highlight>
              </a:rPr>
              <a:t>статичне</a:t>
            </a:r>
            <a:r>
              <a:rPr lang="uk-UA" sz="1800" dirty="0"/>
              <a:t>, так і </a:t>
            </a:r>
            <a:r>
              <a:rPr lang="uk-UA" sz="1800" b="1" dirty="0">
                <a:highlight>
                  <a:srgbClr val="00FFFF"/>
                </a:highlight>
              </a:rPr>
              <a:t>автоматичне</a:t>
            </a:r>
            <a:r>
              <a:rPr lang="uk-UA" sz="1800" dirty="0"/>
              <a:t> виділення пам’яті має дві загальні властивості:</a:t>
            </a:r>
          </a:p>
          <a:p>
            <a:pPr marL="825750" indent="-285750">
              <a:lnSpc>
                <a:spcPct val="150000"/>
              </a:lnSpc>
              <a:spcBef>
                <a:spcPts val="0"/>
              </a:spcBef>
            </a:pPr>
            <a:r>
              <a:rPr lang="uk-UA" sz="1800" b="1" dirty="0">
                <a:highlight>
                  <a:srgbClr val="00FFFF"/>
                </a:highlight>
              </a:rPr>
              <a:t>Розмір змінної/масиву повинен бути відомий під час компіляції</a:t>
            </a:r>
            <a:r>
              <a:rPr lang="uk-UA" sz="1800" dirty="0"/>
              <a:t>.</a:t>
            </a:r>
          </a:p>
          <a:p>
            <a:pPr marL="825750" indent="-285750">
              <a:lnSpc>
                <a:spcPct val="150000"/>
              </a:lnSpc>
              <a:spcBef>
                <a:spcPts val="0"/>
              </a:spcBef>
            </a:pPr>
            <a:r>
              <a:rPr lang="uk-UA" sz="1800" b="1" dirty="0">
                <a:highlight>
                  <a:srgbClr val="00FFFF"/>
                </a:highlight>
              </a:rPr>
              <a:t>Виділення і звільнення пам’яті відбувається автоматично</a:t>
            </a:r>
            <a:r>
              <a:rPr lang="uk-UA" sz="1800" dirty="0"/>
              <a:t> (коли змінна створюється/знищується).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більшості випадків з цим все ОК. Однак, коли справа доходить до роботи з </a:t>
            </a:r>
            <a:r>
              <a:rPr lang="uk-UA" sz="1800" b="1" dirty="0">
                <a:highlight>
                  <a:srgbClr val="FFFF00"/>
                </a:highlight>
              </a:rPr>
              <a:t>користувацьким вводом</a:t>
            </a:r>
            <a:r>
              <a:rPr lang="uk-UA" sz="1800" dirty="0"/>
              <a:t>, то ці обмеження можуть </a:t>
            </a:r>
            <a:r>
              <a:rPr lang="uk-UA" sz="1800" b="1" dirty="0">
                <a:highlight>
                  <a:srgbClr val="FFFF00"/>
                </a:highlight>
              </a:rPr>
              <a:t>призвести до проблем</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Наприклад, при використанні рядка для зберігання імені користувача, ми не знаємо наперед наскільки довгим воно буде, поки користувач його не введе. Або нам потрібно створити гру з непостійною кількістю монстрів (під час гри одні монстри вмирають, інші з’являються, намагаючись, таким чином, вбити гравця).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Якщо нам потрібно оголосити розмір всіх змінних під час компіляції, то найкраще, що ми можемо зробити — це спробувати вгадати їх максимальний розмір, сподіваючись, що цього буде достатньо:</a:t>
            </a:r>
          </a:p>
        </p:txBody>
      </p:sp>
    </p:spTree>
    <p:extLst>
      <p:ext uri="{BB962C8B-B14F-4D97-AF65-F5344CB8AC3E}">
        <p14:creationId xmlns:p14="http://schemas.microsoft.com/office/powerpoint/2010/main" val="7877204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_</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0000"/>
                </a:highlight>
              </a:rPr>
              <a:t>Це погане рішення, принаймні, з трьох причин</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t>По-перше</a:t>
            </a:r>
            <a:r>
              <a:rPr lang="uk-UA" sz="1800" dirty="0"/>
              <a:t>, втрачається пам’ять, якщо змінні фактично не використовуються або використовуються, але не всі. Наприклад, якщо ми виділимо 30 символів для кожного імені, але імена в середньому займатимуть по 15 символів, то споживання пам’яті буде в два рази більше, ніж нам насправді потрібно. Або розглянемо масив </a:t>
            </a:r>
            <a:r>
              <a:rPr lang="en-US" sz="1800" dirty="0"/>
              <a:t>rendering: </a:t>
            </a:r>
            <a:r>
              <a:rPr lang="uk-UA" sz="1800" dirty="0"/>
              <a:t>якщо він використовує тільки 20 000 полігонів, то пам’ять для інших 20 000 полігонів фактично витрачається даремно (тобто не використовується)!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t>По-друге</a:t>
            </a:r>
            <a:r>
              <a:rPr lang="uk-UA" sz="1800" dirty="0"/>
              <a:t>, пам’ять для більшості звичайних змінних (включаючи фіксовані масиви) виділяється зі спеціального резервуара пам’яті — стеку. Обсяг пам’яті стеку в програмі, як правило, невеликий: в </a:t>
            </a:r>
            <a:r>
              <a:rPr lang="en-US" sz="1800" dirty="0"/>
              <a:t>Visual Studio </a:t>
            </a:r>
            <a:r>
              <a:rPr lang="uk-UA" sz="1800" dirty="0"/>
              <a:t>він за замовчуванням становить 1 МБ. Якщо ви перевищите це значення, то відбудеться переповнення стеку, і операційна система автоматично завершить виконання вашої програми.</a:t>
            </a:r>
          </a:p>
        </p:txBody>
      </p:sp>
      <p:pic>
        <p:nvPicPr>
          <p:cNvPr id="5" name="Рисунок 4">
            <a:extLst>
              <a:ext uri="{FF2B5EF4-FFF2-40B4-BE49-F238E27FC236}">
                <a16:creationId xmlns:a16="http://schemas.microsoft.com/office/drawing/2014/main" id="{0CCD04AC-7282-456D-A8B4-43045C2B3124}"/>
              </a:ext>
            </a:extLst>
          </p:cNvPr>
          <p:cNvPicPr>
            <a:picLocks noChangeAspect="1"/>
          </p:cNvPicPr>
          <p:nvPr/>
        </p:nvPicPr>
        <p:blipFill>
          <a:blip r:embed="rId2"/>
          <a:stretch>
            <a:fillRect/>
          </a:stretch>
        </p:blipFill>
        <p:spPr>
          <a:xfrm>
            <a:off x="0" y="45922"/>
            <a:ext cx="12192000" cy="1623538"/>
          </a:xfrm>
          <a:prstGeom prst="rect">
            <a:avLst/>
          </a:prstGeom>
        </p:spPr>
      </p:pic>
    </p:spTree>
    <p:extLst>
      <p:ext uri="{BB962C8B-B14F-4D97-AF65-F5344CB8AC3E}">
        <p14:creationId xmlns:p14="http://schemas.microsoft.com/office/powerpoint/2010/main" val="8004795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Динамічне виділення змінних</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Visual Studio </a:t>
            </a:r>
            <a:r>
              <a:rPr lang="ru-RU" sz="1800" dirty="0" err="1"/>
              <a:t>це</a:t>
            </a:r>
            <a:r>
              <a:rPr lang="ru-RU" sz="1800" dirty="0"/>
              <a:t> </a:t>
            </a:r>
            <a:r>
              <a:rPr lang="ru-RU" sz="1800" dirty="0" err="1"/>
              <a:t>можна</a:t>
            </a:r>
            <a:r>
              <a:rPr lang="ru-RU" sz="1800" dirty="0"/>
              <a:t> </a:t>
            </a:r>
            <a:r>
              <a:rPr lang="ru-RU" sz="1800" dirty="0" err="1"/>
              <a:t>перевірити</a:t>
            </a:r>
            <a:r>
              <a:rPr lang="ru-RU" sz="1800" dirty="0"/>
              <a:t>, запустивши </a:t>
            </a:r>
            <a:r>
              <a:rPr lang="ru-RU" sz="1800" dirty="0" err="1"/>
              <a:t>наступний</a:t>
            </a:r>
            <a:r>
              <a:rPr lang="ru-RU" sz="1800" dirty="0"/>
              <a:t> фрагмент коду:</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Ліміт</a:t>
            </a:r>
            <a:r>
              <a:rPr lang="ru-RU" sz="1800" dirty="0"/>
              <a:t> в 1 МБ </a:t>
            </a:r>
            <a:r>
              <a:rPr lang="ru-RU" sz="1800" dirty="0" err="1"/>
              <a:t>пам’яті</a:t>
            </a:r>
            <a:r>
              <a:rPr lang="ru-RU" sz="1800" dirty="0"/>
              <a:t> </a:t>
            </a:r>
            <a:r>
              <a:rPr lang="ru-RU" sz="1800" dirty="0" err="1"/>
              <a:t>може</a:t>
            </a:r>
            <a:r>
              <a:rPr lang="ru-RU" sz="1800" dirty="0"/>
              <a:t> бути </a:t>
            </a:r>
            <a:r>
              <a:rPr lang="ru-RU" sz="1800" dirty="0" err="1"/>
              <a:t>проблематичним</a:t>
            </a:r>
            <a:r>
              <a:rPr lang="ru-RU" sz="1800" dirty="0"/>
              <a:t> для </a:t>
            </a:r>
            <a:r>
              <a:rPr lang="ru-RU" sz="1800" dirty="0" err="1"/>
              <a:t>багатьох</a:t>
            </a:r>
            <a:r>
              <a:rPr lang="ru-RU" sz="1800" dirty="0"/>
              <a:t> </a:t>
            </a:r>
            <a:r>
              <a:rPr lang="ru-RU" sz="1800" dirty="0" err="1"/>
              <a:t>програм</a:t>
            </a:r>
            <a:r>
              <a:rPr lang="ru-RU" sz="1800" dirty="0"/>
              <a:t>, особливо для тих, де </a:t>
            </a:r>
            <a:r>
              <a:rPr lang="ru-RU" sz="1800" dirty="0" err="1"/>
              <a:t>використовується</a:t>
            </a:r>
            <a:r>
              <a:rPr lang="ru-RU" sz="1800" dirty="0"/>
              <a:t> </a:t>
            </a:r>
            <a:r>
              <a:rPr lang="ru-RU" sz="1800" dirty="0" err="1"/>
              <a:t>графіка</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t>По-третє</a:t>
            </a:r>
            <a:r>
              <a:rPr lang="ru-RU" sz="1800" dirty="0"/>
              <a:t>, і </a:t>
            </a:r>
            <a:r>
              <a:rPr lang="ru-RU" sz="1800" dirty="0" err="1"/>
              <a:t>найголовніше</a:t>
            </a:r>
            <a:r>
              <a:rPr lang="ru-RU" sz="1800" dirty="0"/>
              <a:t>, </a:t>
            </a:r>
            <a:r>
              <a:rPr lang="ru-RU" sz="1800" dirty="0" err="1"/>
              <a:t>це</a:t>
            </a:r>
            <a:r>
              <a:rPr lang="ru-RU" sz="1800" dirty="0"/>
              <a:t> </a:t>
            </a:r>
            <a:r>
              <a:rPr lang="ru-RU" sz="1800" dirty="0" err="1"/>
              <a:t>може</a:t>
            </a:r>
            <a:r>
              <a:rPr lang="ru-RU" sz="1800" dirty="0"/>
              <a:t> </a:t>
            </a:r>
            <a:r>
              <a:rPr lang="ru-RU" sz="1800" dirty="0" err="1"/>
              <a:t>призвести</a:t>
            </a:r>
            <a:r>
              <a:rPr lang="ru-RU" sz="1800" dirty="0"/>
              <a:t> до </a:t>
            </a:r>
            <a:r>
              <a:rPr lang="ru-RU" sz="1800" dirty="0" err="1"/>
              <a:t>штучних</a:t>
            </a:r>
            <a:r>
              <a:rPr lang="ru-RU" sz="1800" dirty="0"/>
              <a:t> </a:t>
            </a:r>
            <a:r>
              <a:rPr lang="ru-RU" sz="1800" dirty="0" err="1"/>
              <a:t>обмежень</a:t>
            </a:r>
            <a:r>
              <a:rPr lang="ru-RU" sz="1800" dirty="0"/>
              <a:t> і/</a:t>
            </a:r>
            <a:r>
              <a:rPr lang="ru-RU" sz="1800" dirty="0" err="1"/>
              <a:t>або</a:t>
            </a:r>
            <a:r>
              <a:rPr lang="ru-RU" sz="1800" dirty="0"/>
              <a:t> </a:t>
            </a:r>
            <a:r>
              <a:rPr lang="ru-RU" sz="1800" dirty="0" err="1"/>
              <a:t>переповнення</a:t>
            </a:r>
            <a:r>
              <a:rPr lang="ru-RU" sz="1800" dirty="0"/>
              <a:t> </a:t>
            </a:r>
            <a:r>
              <a:rPr lang="ru-RU" sz="1800" dirty="0" err="1"/>
              <a:t>масиву</a:t>
            </a:r>
            <a:r>
              <a:rPr lang="ru-RU" sz="1800" dirty="0"/>
              <a:t>. </a:t>
            </a:r>
            <a:r>
              <a:rPr lang="ru-RU" sz="1800" dirty="0" err="1"/>
              <a:t>Що</a:t>
            </a:r>
            <a:r>
              <a:rPr lang="ru-RU" sz="1800" dirty="0"/>
              <a:t> </a:t>
            </a:r>
            <a:r>
              <a:rPr lang="ru-RU" sz="1800" dirty="0" err="1"/>
              <a:t>станеться</a:t>
            </a:r>
            <a:r>
              <a:rPr lang="ru-RU" sz="1800" dirty="0"/>
              <a:t>, </a:t>
            </a:r>
            <a:r>
              <a:rPr lang="ru-RU" sz="1800" dirty="0" err="1"/>
              <a:t>якщо</a:t>
            </a:r>
            <a:r>
              <a:rPr lang="ru-RU" sz="1800" dirty="0"/>
              <a:t> </a:t>
            </a:r>
            <a:r>
              <a:rPr lang="ru-RU" sz="1800" dirty="0" err="1"/>
              <a:t>користувач</a:t>
            </a:r>
            <a:r>
              <a:rPr lang="ru-RU" sz="1800" dirty="0"/>
              <a:t> </a:t>
            </a:r>
            <a:r>
              <a:rPr lang="ru-RU" sz="1800" dirty="0" err="1"/>
              <a:t>спробує</a:t>
            </a:r>
            <a:r>
              <a:rPr lang="ru-RU" sz="1800" dirty="0"/>
              <a:t> </a:t>
            </a:r>
            <a:r>
              <a:rPr lang="ru-RU" sz="1800" dirty="0" err="1"/>
              <a:t>прочитати</a:t>
            </a:r>
            <a:r>
              <a:rPr lang="ru-RU" sz="1800" dirty="0"/>
              <a:t> 500 </a:t>
            </a:r>
            <a:r>
              <a:rPr lang="ru-RU" sz="1800" dirty="0" err="1"/>
              <a:t>записів</a:t>
            </a:r>
            <a:r>
              <a:rPr lang="ru-RU" sz="1800" dirty="0"/>
              <a:t> з диску, але ми </a:t>
            </a:r>
            <a:r>
              <a:rPr lang="ru-RU" sz="1800" dirty="0" err="1"/>
              <a:t>виділили</a:t>
            </a:r>
            <a:r>
              <a:rPr lang="ru-RU" sz="1800" dirty="0"/>
              <a:t> </a:t>
            </a:r>
            <a:r>
              <a:rPr lang="ru-RU" sz="1800" dirty="0" err="1"/>
              <a:t>пам’ять</a:t>
            </a:r>
            <a:r>
              <a:rPr lang="ru-RU" sz="1800" dirty="0"/>
              <a:t> максимум для 400? Або ми </a:t>
            </a:r>
            <a:r>
              <a:rPr lang="ru-RU" sz="1800" dirty="0" err="1"/>
              <a:t>виведемо</a:t>
            </a:r>
            <a:r>
              <a:rPr lang="ru-RU" sz="1800" dirty="0"/>
              <a:t> </a:t>
            </a:r>
            <a:r>
              <a:rPr lang="ru-RU" sz="1800" dirty="0" err="1"/>
              <a:t>користувачеві</a:t>
            </a:r>
            <a:r>
              <a:rPr lang="ru-RU" sz="1800" dirty="0"/>
              <a:t> </a:t>
            </a:r>
            <a:r>
              <a:rPr lang="ru-RU" sz="1800" dirty="0" err="1"/>
              <a:t>помилку</a:t>
            </a:r>
            <a:r>
              <a:rPr lang="ru-RU" sz="1800" dirty="0"/>
              <a:t>, </a:t>
            </a:r>
            <a:r>
              <a:rPr lang="ru-RU" sz="1800" dirty="0" err="1"/>
              <a:t>що</a:t>
            </a:r>
            <a:r>
              <a:rPr lang="ru-RU" sz="1800" dirty="0"/>
              <a:t> максимальна </a:t>
            </a:r>
            <a:r>
              <a:rPr lang="ru-RU" sz="1800" dirty="0" err="1"/>
              <a:t>кількість</a:t>
            </a:r>
            <a:r>
              <a:rPr lang="ru-RU" sz="1800" dirty="0"/>
              <a:t> </a:t>
            </a:r>
            <a:r>
              <a:rPr lang="ru-RU" sz="1800" dirty="0" err="1"/>
              <a:t>записів</a:t>
            </a:r>
            <a:r>
              <a:rPr lang="ru-RU" sz="1800" dirty="0"/>
              <a:t> становить 400, </a:t>
            </a:r>
            <a:r>
              <a:rPr lang="ru-RU" sz="1800" dirty="0" err="1"/>
              <a:t>або</a:t>
            </a:r>
            <a:r>
              <a:rPr lang="ru-RU" sz="1800" dirty="0"/>
              <a:t> (в </a:t>
            </a:r>
            <a:r>
              <a:rPr lang="ru-RU" sz="1800" dirty="0" err="1"/>
              <a:t>гіршому</a:t>
            </a:r>
            <a:r>
              <a:rPr lang="ru-RU" sz="1800" dirty="0"/>
              <a:t> </a:t>
            </a:r>
            <a:r>
              <a:rPr lang="ru-RU" sz="1800" dirty="0" err="1"/>
              <a:t>випадку</a:t>
            </a:r>
            <a:r>
              <a:rPr lang="ru-RU" sz="1800" dirty="0"/>
              <a:t>) </a:t>
            </a:r>
            <a:r>
              <a:rPr lang="ru-RU" sz="1800" dirty="0" err="1"/>
              <a:t>виконається</a:t>
            </a:r>
            <a:r>
              <a:rPr lang="ru-RU" sz="1800" dirty="0"/>
              <a:t> </a:t>
            </a:r>
            <a:r>
              <a:rPr lang="ru-RU" sz="1800" dirty="0" err="1"/>
              <a:t>переповнення</a:t>
            </a:r>
            <a:r>
              <a:rPr lang="ru-RU" sz="1800" dirty="0"/>
              <a:t> </a:t>
            </a:r>
            <a:r>
              <a:rPr lang="ru-RU" sz="1800" dirty="0" err="1"/>
              <a:t>масиву</a:t>
            </a:r>
            <a:r>
              <a:rPr lang="ru-RU" sz="1800" dirty="0"/>
              <a:t> і </a:t>
            </a:r>
            <a:r>
              <a:rPr lang="ru-RU" sz="1800" dirty="0" err="1"/>
              <a:t>потім</a:t>
            </a:r>
            <a:r>
              <a:rPr lang="ru-RU" sz="1800" dirty="0"/>
              <a:t> </a:t>
            </a:r>
            <a:r>
              <a:rPr lang="ru-RU" sz="1800" dirty="0" err="1"/>
              <a:t>щось</a:t>
            </a:r>
            <a:r>
              <a:rPr lang="ru-RU" sz="1800" dirty="0"/>
              <a:t> </a:t>
            </a:r>
            <a:r>
              <a:rPr lang="ru-RU" sz="1800" dirty="0" err="1"/>
              <a:t>дуже</a:t>
            </a:r>
            <a:r>
              <a:rPr lang="ru-RU" sz="1800" dirty="0"/>
              <a:t> </a:t>
            </a:r>
            <a:r>
              <a:rPr lang="ru-RU" sz="1800" dirty="0" err="1"/>
              <a:t>нехороше</a:t>
            </a:r>
            <a:r>
              <a:rPr lang="ru-RU" sz="1800" dirty="0"/>
              <a:t>.</a:t>
            </a:r>
            <a:endParaRPr lang="uk-UA" sz="1800" dirty="0"/>
          </a:p>
        </p:txBody>
      </p:sp>
      <p:pic>
        <p:nvPicPr>
          <p:cNvPr id="5" name="Рисунок 4">
            <a:extLst>
              <a:ext uri="{FF2B5EF4-FFF2-40B4-BE49-F238E27FC236}">
                <a16:creationId xmlns:a16="http://schemas.microsoft.com/office/drawing/2014/main" id="{1B0DB653-DD3A-4250-B111-515E2102F80A}"/>
              </a:ext>
            </a:extLst>
          </p:cNvPr>
          <p:cNvPicPr>
            <a:picLocks noChangeAspect="1"/>
          </p:cNvPicPr>
          <p:nvPr/>
        </p:nvPicPr>
        <p:blipFill>
          <a:blip r:embed="rId2"/>
          <a:stretch>
            <a:fillRect/>
          </a:stretch>
        </p:blipFill>
        <p:spPr>
          <a:xfrm>
            <a:off x="2584133" y="1424909"/>
            <a:ext cx="7023734" cy="1447245"/>
          </a:xfrm>
          <a:prstGeom prst="rect">
            <a:avLst/>
          </a:prstGeom>
        </p:spPr>
      </p:pic>
    </p:spTree>
    <p:extLst>
      <p:ext uri="{BB962C8B-B14F-4D97-AF65-F5344CB8AC3E}">
        <p14:creationId xmlns:p14="http://schemas.microsoft.com/office/powerpoint/2010/main" val="4508054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Динамічне виділення змінних</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На щастя, ці проблеми легко вирішуються за допомогою динамічного виділення пам’яті</a:t>
            </a:r>
            <a:r>
              <a:rPr lang="uk-UA" sz="1800" dirty="0"/>
              <a:t>. </a:t>
            </a:r>
            <a:r>
              <a:rPr lang="uk-UA" sz="1800" b="1" dirty="0">
                <a:highlight>
                  <a:srgbClr val="00FF00"/>
                </a:highlight>
              </a:rPr>
              <a:t>Динамічне виділення пам’яті </a:t>
            </a:r>
            <a:r>
              <a:rPr lang="uk-UA" sz="1800" dirty="0"/>
              <a:t>— це спосіб запиту пам’яті з операційної системи запущеними програмами в міру необхідності. </a:t>
            </a:r>
            <a:r>
              <a:rPr lang="uk-UA" sz="1800" b="1" dirty="0">
                <a:highlight>
                  <a:srgbClr val="FFFF00"/>
                </a:highlight>
              </a:rPr>
              <a:t>Ця пам’ять не виділяється з обмеженої пам’яті стеку програми</a:t>
            </a:r>
            <a:r>
              <a:rPr lang="uk-UA" sz="1800" dirty="0"/>
              <a:t>, а виділяється з набагато більшого сховища, </a:t>
            </a:r>
            <a:r>
              <a:rPr lang="uk-UA" sz="1800" b="1" dirty="0">
                <a:highlight>
                  <a:srgbClr val="00FF00"/>
                </a:highlight>
              </a:rPr>
              <a:t>керованого операційною системою</a:t>
            </a:r>
            <a:r>
              <a:rPr lang="uk-UA" sz="1800" dirty="0"/>
              <a:t> — </a:t>
            </a:r>
            <a:r>
              <a:rPr lang="uk-UA" b="1" dirty="0">
                <a:highlight>
                  <a:srgbClr val="00FF00"/>
                </a:highlight>
              </a:rPr>
              <a:t>купи</a:t>
            </a:r>
            <a:r>
              <a:rPr lang="uk-UA" sz="1800" dirty="0"/>
              <a:t>. На сучасних комп’ютерах </a:t>
            </a:r>
            <a:r>
              <a:rPr lang="uk-UA" sz="1800" b="1" dirty="0">
                <a:highlight>
                  <a:srgbClr val="00FFFF"/>
                </a:highlight>
              </a:rPr>
              <a:t>розмір купи може становити гігабайти пам’яті</a:t>
            </a:r>
            <a:r>
              <a:rPr lang="uk-UA" sz="1800" dirty="0"/>
              <a:t>.</a:t>
            </a:r>
          </a:p>
          <a:p>
            <a:pPr marL="540000" indent="360000">
              <a:lnSpc>
                <a:spcPct val="150000"/>
              </a:lnSpc>
              <a:spcBef>
                <a:spcPts val="0"/>
              </a:spcBef>
              <a:buNone/>
            </a:pPr>
            <a:r>
              <a:rPr lang="uk-UA" sz="1800" dirty="0"/>
              <a:t>Для динамічного виділення пам’яті для змінної використовується оператор </a:t>
            </a:r>
            <a:r>
              <a:rPr lang="en-US" sz="1800" dirty="0">
                <a:solidFill>
                  <a:schemeClr val="accent5">
                    <a:lumMod val="75000"/>
                  </a:schemeClr>
                </a:solidFill>
                <a:latin typeface="Consolas" panose="020B0609020204030204" pitchFamily="49" charset="0"/>
              </a:rPr>
              <a:t>new</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ми робимо запит на виділення пам’яті з операційної системи для </a:t>
            </a:r>
            <a:r>
              <a:rPr lang="uk-UA" sz="1800" b="1" dirty="0" err="1">
                <a:highlight>
                  <a:srgbClr val="00FF00"/>
                </a:highlight>
              </a:rPr>
              <a:t>цілочисельної</a:t>
            </a:r>
            <a:r>
              <a:rPr lang="uk-UA" sz="1800" b="1" dirty="0">
                <a:highlight>
                  <a:srgbClr val="00FF00"/>
                </a:highlight>
              </a:rPr>
              <a:t> змінної</a:t>
            </a:r>
            <a:r>
              <a:rPr lang="uk-UA" sz="1800" dirty="0"/>
              <a:t>. </a:t>
            </a:r>
            <a:r>
              <a:rPr lang="uk-UA" sz="1800" b="1" dirty="0">
                <a:highlight>
                  <a:srgbClr val="00FFFF"/>
                </a:highlight>
              </a:rPr>
              <a:t>Оператор </a:t>
            </a:r>
            <a:r>
              <a:rPr lang="en-US" sz="1800" b="1" dirty="0">
                <a:highlight>
                  <a:srgbClr val="00FFFF"/>
                </a:highlight>
              </a:rPr>
              <a:t>new </a:t>
            </a:r>
            <a:r>
              <a:rPr lang="uk-UA" sz="1800" b="1" dirty="0">
                <a:highlight>
                  <a:srgbClr val="00FFFF"/>
                </a:highlight>
              </a:rPr>
              <a:t>повертає </a:t>
            </a:r>
            <a:r>
              <a:rPr lang="uk-UA" b="1" u="sng" dirty="0">
                <a:highlight>
                  <a:srgbClr val="00FFFF"/>
                </a:highlight>
              </a:rPr>
              <a:t>вказівник</a:t>
            </a:r>
            <a:r>
              <a:rPr lang="uk-UA" sz="1800" b="1" dirty="0">
                <a:highlight>
                  <a:srgbClr val="00FFFF"/>
                </a:highlight>
              </a:rPr>
              <a:t>, що містить </a:t>
            </a:r>
            <a:r>
              <a:rPr lang="uk-UA" b="1" u="sng" dirty="0">
                <a:highlight>
                  <a:srgbClr val="00FFFF"/>
                </a:highlight>
              </a:rPr>
              <a:t>адресу виділеної пам’яті</a:t>
            </a:r>
            <a:r>
              <a:rPr lang="uk-UA" sz="1800" dirty="0"/>
              <a:t>.</a:t>
            </a:r>
          </a:p>
        </p:txBody>
      </p:sp>
      <p:pic>
        <p:nvPicPr>
          <p:cNvPr id="5" name="Рисунок 4">
            <a:extLst>
              <a:ext uri="{FF2B5EF4-FFF2-40B4-BE49-F238E27FC236}">
                <a16:creationId xmlns:a16="http://schemas.microsoft.com/office/drawing/2014/main" id="{C6AC9E3D-A689-49DF-B743-091DBB58FAC3}"/>
              </a:ext>
            </a:extLst>
          </p:cNvPr>
          <p:cNvPicPr>
            <a:picLocks noChangeAspect="1"/>
          </p:cNvPicPr>
          <p:nvPr/>
        </p:nvPicPr>
        <p:blipFill>
          <a:blip r:embed="rId2"/>
          <a:stretch>
            <a:fillRect/>
          </a:stretch>
        </p:blipFill>
        <p:spPr>
          <a:xfrm>
            <a:off x="0" y="3570593"/>
            <a:ext cx="12192000" cy="795336"/>
          </a:xfrm>
          <a:prstGeom prst="rect">
            <a:avLst/>
          </a:prstGeom>
        </p:spPr>
      </p:pic>
    </p:spTree>
    <p:extLst>
      <p:ext uri="{BB962C8B-B14F-4D97-AF65-F5344CB8AC3E}">
        <p14:creationId xmlns:p14="http://schemas.microsoft.com/office/powerpoint/2010/main" val="2346570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Динамічне виділення змінних</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Для доступу до </a:t>
            </a:r>
            <a:r>
              <a:rPr lang="ru-RU" sz="1800" b="1" dirty="0" err="1">
                <a:highlight>
                  <a:srgbClr val="00FF00"/>
                </a:highlight>
              </a:rPr>
              <a:t>виділеної</a:t>
            </a:r>
            <a:r>
              <a:rPr lang="ru-RU" sz="1800" b="1" dirty="0">
                <a:highlight>
                  <a:srgbClr val="00FF00"/>
                </a:highlight>
              </a:rPr>
              <a:t> </a:t>
            </a:r>
            <a:r>
              <a:rPr lang="ru-RU" sz="1800" b="1" dirty="0" err="1">
                <a:highlight>
                  <a:srgbClr val="00FF00"/>
                </a:highlight>
              </a:rPr>
              <a:t>пам’яті</a:t>
            </a:r>
            <a:r>
              <a:rPr lang="ru-RU" sz="1800" b="1" dirty="0">
                <a:highlight>
                  <a:srgbClr val="00FF00"/>
                </a:highlight>
              </a:rPr>
              <a:t> </a:t>
            </a:r>
            <a:r>
              <a:rPr lang="ru-RU" sz="1800" b="1" dirty="0" err="1">
                <a:highlight>
                  <a:srgbClr val="00FF00"/>
                </a:highlight>
              </a:rPr>
              <a:t>створюємо</a:t>
            </a:r>
            <a:r>
              <a:rPr lang="ru-RU" sz="1800" b="1" dirty="0">
                <a:highlight>
                  <a:srgbClr val="00FF00"/>
                </a:highlight>
              </a:rPr>
              <a:t> </a:t>
            </a:r>
            <a:r>
              <a:rPr lang="ru-RU" sz="1800" b="1" dirty="0" err="1">
                <a:highlight>
                  <a:srgbClr val="00FF00"/>
                </a:highlight>
              </a:rPr>
              <a:t>вказівник</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Потім</a:t>
            </a:r>
            <a:r>
              <a:rPr lang="ru-RU" sz="1800" dirty="0"/>
              <a:t> ми </a:t>
            </a:r>
            <a:r>
              <a:rPr lang="ru-RU" sz="1800" dirty="0" err="1"/>
              <a:t>можемо</a:t>
            </a:r>
            <a:r>
              <a:rPr lang="ru-RU" sz="1800" dirty="0"/>
              <a:t> </a:t>
            </a:r>
            <a:r>
              <a:rPr lang="ru-RU" sz="1800" dirty="0" err="1"/>
              <a:t>розіменувати</a:t>
            </a:r>
            <a:r>
              <a:rPr lang="ru-RU" sz="1800" dirty="0"/>
              <a:t> </a:t>
            </a:r>
            <a:r>
              <a:rPr lang="ru-RU" sz="1800" dirty="0" err="1"/>
              <a:t>вказівник</a:t>
            </a:r>
            <a:r>
              <a:rPr lang="ru-RU" sz="1800" dirty="0"/>
              <a:t> для </a:t>
            </a:r>
            <a:r>
              <a:rPr lang="ru-RU" sz="1800" dirty="0" err="1"/>
              <a:t>отримання</a:t>
            </a:r>
            <a:r>
              <a:rPr lang="ru-RU" sz="1800" dirty="0"/>
              <a:t> </a:t>
            </a:r>
            <a:r>
              <a:rPr lang="ru-RU" sz="1800" dirty="0" err="1"/>
              <a:t>значення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Ось один з </a:t>
            </a:r>
            <a:r>
              <a:rPr lang="ru-RU" sz="1800" dirty="0" err="1"/>
              <a:t>випадків</a:t>
            </a:r>
            <a:r>
              <a:rPr lang="ru-RU" sz="1800" dirty="0"/>
              <a:t>, коли </a:t>
            </a:r>
            <a:r>
              <a:rPr lang="ru-RU" sz="1800" dirty="0" err="1"/>
              <a:t>вказівники</a:t>
            </a:r>
            <a:r>
              <a:rPr lang="ru-RU" sz="1800" dirty="0"/>
              <a:t> </a:t>
            </a:r>
            <a:r>
              <a:rPr lang="ru-RU" sz="1800" dirty="0" err="1"/>
              <a:t>корисні</a:t>
            </a:r>
            <a:r>
              <a:rPr lang="ru-RU" sz="1800" dirty="0"/>
              <a:t>. </a:t>
            </a:r>
            <a:r>
              <a:rPr lang="ru-RU" b="1" dirty="0">
                <a:highlight>
                  <a:srgbClr val="FFFF00"/>
                </a:highlight>
              </a:rPr>
              <a:t>Без </a:t>
            </a:r>
            <a:r>
              <a:rPr lang="ru-RU" b="1" dirty="0" err="1">
                <a:highlight>
                  <a:srgbClr val="FFFF00"/>
                </a:highlight>
              </a:rPr>
              <a:t>вказівника</a:t>
            </a:r>
            <a:r>
              <a:rPr lang="ru-RU" b="1" dirty="0">
                <a:highlight>
                  <a:srgbClr val="FFFF00"/>
                </a:highlight>
              </a:rPr>
              <a:t> з </a:t>
            </a:r>
            <a:r>
              <a:rPr lang="ru-RU" b="1" dirty="0" err="1">
                <a:highlight>
                  <a:srgbClr val="FFFF00"/>
                </a:highlight>
              </a:rPr>
              <a:t>адресою</a:t>
            </a:r>
            <a:r>
              <a:rPr lang="ru-RU" b="1" dirty="0">
                <a:highlight>
                  <a:srgbClr val="FFFF00"/>
                </a:highlight>
              </a:rPr>
              <a:t> на </a:t>
            </a:r>
            <a:r>
              <a:rPr lang="ru-RU" b="1" dirty="0" err="1">
                <a:highlight>
                  <a:srgbClr val="FFFF00"/>
                </a:highlight>
              </a:rPr>
              <a:t>тільки</a:t>
            </a:r>
            <a:r>
              <a:rPr lang="ru-RU" b="1" dirty="0">
                <a:highlight>
                  <a:srgbClr val="FFFF00"/>
                </a:highlight>
              </a:rPr>
              <a:t> </a:t>
            </a:r>
            <a:r>
              <a:rPr lang="ru-RU" b="1" dirty="0" err="1">
                <a:highlight>
                  <a:srgbClr val="FFFF00"/>
                </a:highlight>
              </a:rPr>
              <a:t>що</a:t>
            </a:r>
            <a:r>
              <a:rPr lang="ru-RU" b="1" dirty="0">
                <a:highlight>
                  <a:srgbClr val="FFFF00"/>
                </a:highlight>
              </a:rPr>
              <a:t> </a:t>
            </a:r>
            <a:r>
              <a:rPr lang="ru-RU" b="1" dirty="0" err="1">
                <a:highlight>
                  <a:srgbClr val="FFFF00"/>
                </a:highlight>
              </a:rPr>
              <a:t>виділену</a:t>
            </a:r>
            <a:r>
              <a:rPr lang="ru-RU" b="1" dirty="0">
                <a:highlight>
                  <a:srgbClr val="FFFF00"/>
                </a:highlight>
              </a:rPr>
              <a:t> </a:t>
            </a:r>
            <a:r>
              <a:rPr lang="ru-RU" b="1" dirty="0" err="1">
                <a:highlight>
                  <a:srgbClr val="FFFF00"/>
                </a:highlight>
              </a:rPr>
              <a:t>пам’ять</a:t>
            </a:r>
            <a:r>
              <a:rPr lang="ru-RU" b="1" dirty="0">
                <a:highlight>
                  <a:srgbClr val="FFFF00"/>
                </a:highlight>
              </a:rPr>
              <a:t> у нас не </a:t>
            </a:r>
            <a:r>
              <a:rPr lang="ru-RU" b="1" dirty="0" err="1">
                <a:highlight>
                  <a:srgbClr val="FFFF00"/>
                </a:highlight>
              </a:rPr>
              <a:t>було</a:t>
            </a:r>
            <a:r>
              <a:rPr lang="ru-RU" b="1" dirty="0">
                <a:highlight>
                  <a:srgbClr val="FFFF00"/>
                </a:highlight>
              </a:rPr>
              <a:t> б способу </a:t>
            </a:r>
            <a:r>
              <a:rPr lang="ru-RU" b="1" dirty="0" err="1">
                <a:highlight>
                  <a:srgbClr val="FFFF00"/>
                </a:highlight>
              </a:rPr>
              <a:t>отримати</a:t>
            </a:r>
            <a:r>
              <a:rPr lang="ru-RU" b="1" dirty="0">
                <a:highlight>
                  <a:srgbClr val="FFFF00"/>
                </a:highlight>
              </a:rPr>
              <a:t> доступ до </a:t>
            </a:r>
            <a:r>
              <a:rPr lang="ru-RU" b="1" dirty="0" err="1">
                <a:highlight>
                  <a:srgbClr val="FFFF00"/>
                </a:highlight>
              </a:rPr>
              <a:t>неї</a:t>
            </a:r>
            <a:r>
              <a:rPr lang="ru-RU" sz="1800" dirty="0"/>
              <a:t>.</a:t>
            </a:r>
            <a:endParaRPr lang="uk-UA" sz="1800" dirty="0"/>
          </a:p>
        </p:txBody>
      </p:sp>
      <p:pic>
        <p:nvPicPr>
          <p:cNvPr id="5" name="Рисунок 4">
            <a:extLst>
              <a:ext uri="{FF2B5EF4-FFF2-40B4-BE49-F238E27FC236}">
                <a16:creationId xmlns:a16="http://schemas.microsoft.com/office/drawing/2014/main" id="{833D5A6A-E5B2-43F0-8A16-851DCAB83FF9}"/>
              </a:ext>
            </a:extLst>
          </p:cNvPr>
          <p:cNvPicPr>
            <a:picLocks noChangeAspect="1"/>
          </p:cNvPicPr>
          <p:nvPr/>
        </p:nvPicPr>
        <p:blipFill>
          <a:blip r:embed="rId2"/>
          <a:stretch>
            <a:fillRect/>
          </a:stretch>
        </p:blipFill>
        <p:spPr>
          <a:xfrm>
            <a:off x="-1" y="1408181"/>
            <a:ext cx="12192000" cy="759176"/>
          </a:xfrm>
          <a:prstGeom prst="rect">
            <a:avLst/>
          </a:prstGeom>
        </p:spPr>
      </p:pic>
      <p:pic>
        <p:nvPicPr>
          <p:cNvPr id="7" name="Рисунок 6">
            <a:extLst>
              <a:ext uri="{FF2B5EF4-FFF2-40B4-BE49-F238E27FC236}">
                <a16:creationId xmlns:a16="http://schemas.microsoft.com/office/drawing/2014/main" id="{6CCDFD26-CA59-404F-BA84-9061AA1E3936}"/>
              </a:ext>
            </a:extLst>
          </p:cNvPr>
          <p:cNvPicPr>
            <a:picLocks noChangeAspect="1"/>
          </p:cNvPicPr>
          <p:nvPr/>
        </p:nvPicPr>
        <p:blipFill>
          <a:blip r:embed="rId3"/>
          <a:stretch>
            <a:fillRect/>
          </a:stretch>
        </p:blipFill>
        <p:spPr>
          <a:xfrm>
            <a:off x="2596660" y="2615876"/>
            <a:ext cx="6998677" cy="813124"/>
          </a:xfrm>
          <a:prstGeom prst="rect">
            <a:avLst/>
          </a:prstGeom>
        </p:spPr>
      </p:pic>
    </p:spTree>
    <p:extLst>
      <p:ext uri="{BB962C8B-B14F-4D97-AF65-F5344CB8AC3E}">
        <p14:creationId xmlns:p14="http://schemas.microsoft.com/office/powerpoint/2010/main" val="40443516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Як працює динамічне виділення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fontScale="92500" lnSpcReduction="20000"/>
          </a:bodyPr>
          <a:lstStyle/>
          <a:p>
            <a:pPr marL="540000" indent="360000">
              <a:lnSpc>
                <a:spcPct val="150000"/>
              </a:lnSpc>
              <a:spcBef>
                <a:spcPts val="0"/>
              </a:spcBef>
              <a:buNone/>
            </a:pPr>
            <a:r>
              <a:rPr lang="ru-RU" sz="1800" dirty="0"/>
              <a:t>На </a:t>
            </a:r>
            <a:r>
              <a:rPr lang="ru-RU" sz="1800" dirty="0" err="1"/>
              <a:t>вашому</a:t>
            </a:r>
            <a:r>
              <a:rPr lang="ru-RU" sz="1800" dirty="0"/>
              <a:t> </a:t>
            </a:r>
            <a:r>
              <a:rPr lang="ru-RU" sz="1800" dirty="0" err="1"/>
              <a:t>комп’ютері</a:t>
            </a:r>
            <a:r>
              <a:rPr lang="ru-RU" sz="1800" dirty="0"/>
              <a:t> є </a:t>
            </a:r>
            <a:r>
              <a:rPr lang="ru-RU" sz="1800" dirty="0" err="1"/>
              <a:t>пам’ять</a:t>
            </a:r>
            <a:r>
              <a:rPr lang="ru-RU" sz="1800" dirty="0"/>
              <a:t> (</a:t>
            </a:r>
            <a:r>
              <a:rPr lang="ru-RU" sz="1800" dirty="0" err="1"/>
              <a:t>можливо</a:t>
            </a:r>
            <a:r>
              <a:rPr lang="ru-RU" sz="1800" dirty="0"/>
              <a:t>, </a:t>
            </a:r>
            <a:r>
              <a:rPr lang="ru-RU" sz="1800" dirty="0" err="1"/>
              <a:t>більша</a:t>
            </a:r>
            <a:r>
              <a:rPr lang="ru-RU" sz="1800" dirty="0"/>
              <a:t> </a:t>
            </a:r>
            <a:r>
              <a:rPr lang="ru-RU" sz="1800" dirty="0" err="1"/>
              <a:t>її</a:t>
            </a:r>
            <a:r>
              <a:rPr lang="ru-RU" sz="1800" dirty="0"/>
              <a:t> </a:t>
            </a:r>
            <a:r>
              <a:rPr lang="ru-RU" sz="1800" dirty="0" err="1"/>
              <a:t>частина</a:t>
            </a:r>
            <a:r>
              <a:rPr lang="ru-RU" sz="1800" dirty="0"/>
              <a:t>), яка доступна для </a:t>
            </a:r>
            <a:r>
              <a:rPr lang="ru-RU" sz="1800" dirty="0" err="1"/>
              <a:t>використання</a:t>
            </a:r>
            <a:r>
              <a:rPr lang="ru-RU" sz="1800" dirty="0"/>
              <a:t> </a:t>
            </a:r>
            <a:r>
              <a:rPr lang="ru-RU" sz="1800" dirty="0" err="1"/>
              <a:t>програмами</a:t>
            </a:r>
            <a:r>
              <a:rPr lang="ru-RU" sz="1800" dirty="0"/>
              <a:t>. При запуску </a:t>
            </a:r>
            <a:r>
              <a:rPr lang="ru-RU" sz="1800" dirty="0" err="1"/>
              <a:t>вашої</a:t>
            </a:r>
            <a:r>
              <a:rPr lang="ru-RU" sz="1800" dirty="0"/>
              <a:t> </a:t>
            </a:r>
            <a:r>
              <a:rPr lang="ru-RU" sz="1800" dirty="0" err="1"/>
              <a:t>програми</a:t>
            </a:r>
            <a:r>
              <a:rPr lang="ru-RU" sz="1800" dirty="0"/>
              <a:t> </a:t>
            </a:r>
            <a:r>
              <a:rPr lang="ru-RU" sz="1800" b="1" dirty="0" err="1">
                <a:highlight>
                  <a:srgbClr val="00FF00"/>
                </a:highlight>
              </a:rPr>
              <a:t>операційна</a:t>
            </a:r>
            <a:r>
              <a:rPr lang="ru-RU" sz="1800" b="1" dirty="0">
                <a:highlight>
                  <a:srgbClr val="00FF00"/>
                </a:highlight>
              </a:rPr>
              <a:t> система </a:t>
            </a:r>
            <a:r>
              <a:rPr lang="ru-RU" sz="1800" b="1" dirty="0" err="1">
                <a:highlight>
                  <a:srgbClr val="00FF00"/>
                </a:highlight>
              </a:rPr>
              <a:t>завантажує</a:t>
            </a:r>
            <a:r>
              <a:rPr lang="ru-RU" sz="1800" b="1" dirty="0">
                <a:highlight>
                  <a:srgbClr val="00FF00"/>
                </a:highlight>
              </a:rPr>
              <a:t> </a:t>
            </a:r>
            <a:r>
              <a:rPr lang="ru-RU" sz="1800" b="1" dirty="0" err="1">
                <a:highlight>
                  <a:srgbClr val="00FF00"/>
                </a:highlight>
              </a:rPr>
              <a:t>її</a:t>
            </a:r>
            <a:r>
              <a:rPr lang="ru-RU" sz="1800" b="1" dirty="0">
                <a:highlight>
                  <a:srgbClr val="00FF00"/>
                </a:highlight>
              </a:rPr>
              <a:t> в </a:t>
            </a:r>
            <a:r>
              <a:rPr lang="ru-RU" sz="1800" b="1" dirty="0" err="1">
                <a:highlight>
                  <a:srgbClr val="00FF00"/>
                </a:highlight>
              </a:rPr>
              <a:t>деяку</a:t>
            </a:r>
            <a:r>
              <a:rPr lang="ru-RU" sz="1800" b="1" dirty="0">
                <a:highlight>
                  <a:srgbClr val="00FF00"/>
                </a:highlight>
              </a:rPr>
              <a:t> </a:t>
            </a:r>
            <a:r>
              <a:rPr lang="ru-RU" sz="1800" b="1" dirty="0" err="1">
                <a:highlight>
                  <a:srgbClr val="00FF00"/>
                </a:highlight>
              </a:rPr>
              <a:t>частину</a:t>
            </a:r>
            <a:r>
              <a:rPr lang="ru-RU" sz="1800" b="1" dirty="0">
                <a:highlight>
                  <a:srgbClr val="00FF00"/>
                </a:highlight>
              </a:rPr>
              <a:t> </a:t>
            </a:r>
            <a:r>
              <a:rPr lang="ru-RU" sz="1800" b="1" dirty="0" err="1">
                <a:highlight>
                  <a:srgbClr val="00FF00"/>
                </a:highlight>
              </a:rPr>
              <a:t>цієї</a:t>
            </a:r>
            <a:r>
              <a:rPr lang="ru-RU" sz="1800" b="1" dirty="0">
                <a:highlight>
                  <a:srgbClr val="00FF00"/>
                </a:highlight>
              </a:rPr>
              <a:t> </a:t>
            </a:r>
            <a:r>
              <a:rPr lang="ru-RU" sz="1800" b="1" dirty="0" err="1">
                <a:highlight>
                  <a:srgbClr val="00FF00"/>
                </a:highlight>
              </a:rPr>
              <a:t>пам’яті</a:t>
            </a:r>
            <a:r>
              <a:rPr lang="ru-RU" sz="1800" dirty="0"/>
              <a:t>. І </a:t>
            </a:r>
            <a:r>
              <a:rPr lang="ru-RU" sz="1800" dirty="0" err="1"/>
              <a:t>ця</a:t>
            </a:r>
            <a:r>
              <a:rPr lang="ru-RU" sz="1800" dirty="0"/>
              <a:t> </a:t>
            </a:r>
            <a:r>
              <a:rPr lang="ru-RU" sz="1800" dirty="0" err="1"/>
              <a:t>пам’ять</a:t>
            </a:r>
            <a:r>
              <a:rPr lang="ru-RU" sz="1800" dirty="0"/>
              <a:t>, яка </a:t>
            </a:r>
            <a:r>
              <a:rPr lang="ru-RU" sz="1800" dirty="0" err="1"/>
              <a:t>використовується</a:t>
            </a:r>
            <a:r>
              <a:rPr lang="ru-RU" sz="1800" dirty="0"/>
              <a:t> </a:t>
            </a:r>
            <a:r>
              <a:rPr lang="ru-RU" sz="1800" dirty="0" err="1"/>
              <a:t>вашою</a:t>
            </a:r>
            <a:r>
              <a:rPr lang="ru-RU" sz="1800" dirty="0"/>
              <a:t> </a:t>
            </a:r>
            <a:r>
              <a:rPr lang="ru-RU" sz="1800" dirty="0" err="1"/>
              <a:t>програмою</a:t>
            </a:r>
            <a:r>
              <a:rPr lang="ru-RU" sz="1800" dirty="0"/>
              <a:t>, </a:t>
            </a:r>
            <a:r>
              <a:rPr lang="ru-RU" sz="1800" b="1" dirty="0" err="1">
                <a:highlight>
                  <a:srgbClr val="00FF00"/>
                </a:highlight>
              </a:rPr>
              <a:t>розділена</a:t>
            </a:r>
            <a:r>
              <a:rPr lang="ru-RU" sz="1800" b="1" dirty="0">
                <a:highlight>
                  <a:srgbClr val="00FF00"/>
                </a:highlight>
              </a:rPr>
              <a:t> на </a:t>
            </a:r>
            <a:r>
              <a:rPr lang="ru-RU" sz="1800" b="1" dirty="0" err="1">
                <a:highlight>
                  <a:srgbClr val="00FF00"/>
                </a:highlight>
              </a:rPr>
              <a:t>кілька</a:t>
            </a:r>
            <a:r>
              <a:rPr lang="ru-RU" sz="1800" b="1" dirty="0">
                <a:highlight>
                  <a:srgbClr val="00FF00"/>
                </a:highlight>
              </a:rPr>
              <a:t> </a:t>
            </a:r>
            <a:r>
              <a:rPr lang="ru-RU" sz="1800" b="1" dirty="0" err="1">
                <a:highlight>
                  <a:srgbClr val="00FF00"/>
                </a:highlight>
              </a:rPr>
              <a:t>частин</a:t>
            </a:r>
            <a:r>
              <a:rPr lang="ru-RU" sz="1800" dirty="0"/>
              <a:t>, </a:t>
            </a:r>
            <a:r>
              <a:rPr lang="ru-RU" sz="1800" dirty="0" err="1"/>
              <a:t>кожна</a:t>
            </a:r>
            <a:r>
              <a:rPr lang="ru-RU" sz="1800" dirty="0"/>
              <a:t> з </a:t>
            </a:r>
            <a:r>
              <a:rPr lang="ru-RU" sz="1800" dirty="0" err="1"/>
              <a:t>яких</a:t>
            </a:r>
            <a:r>
              <a:rPr lang="ru-RU" sz="1800" dirty="0"/>
              <a:t> </a:t>
            </a:r>
            <a:r>
              <a:rPr lang="ru-RU" sz="1800" dirty="0" err="1"/>
              <a:t>виконує</a:t>
            </a:r>
            <a:r>
              <a:rPr lang="ru-RU" sz="1800" dirty="0"/>
              <a:t> </a:t>
            </a:r>
            <a:r>
              <a:rPr lang="ru-RU" sz="1800" dirty="0" err="1"/>
              <a:t>певне</a:t>
            </a:r>
            <a:r>
              <a:rPr lang="ru-RU" sz="1800" dirty="0"/>
              <a:t> </a:t>
            </a:r>
            <a:r>
              <a:rPr lang="ru-RU" sz="1800" dirty="0" err="1"/>
              <a:t>завдання</a:t>
            </a:r>
            <a:r>
              <a:rPr lang="ru-RU" sz="1800" dirty="0"/>
              <a:t>. Одна </a:t>
            </a:r>
            <a:r>
              <a:rPr lang="ru-RU" sz="1800" dirty="0" err="1"/>
              <a:t>частина</a:t>
            </a:r>
            <a:r>
              <a:rPr lang="ru-RU" sz="1800" dirty="0"/>
              <a:t> </a:t>
            </a:r>
            <a:r>
              <a:rPr lang="ru-RU" sz="1800" dirty="0" err="1"/>
              <a:t>містить</a:t>
            </a:r>
            <a:r>
              <a:rPr lang="ru-RU" sz="1800" dirty="0"/>
              <a:t> </a:t>
            </a:r>
            <a:r>
              <a:rPr lang="ru-RU" sz="1800" b="1" dirty="0">
                <a:highlight>
                  <a:srgbClr val="00FFFF"/>
                </a:highlight>
              </a:rPr>
              <a:t>ваш код</a:t>
            </a:r>
            <a:r>
              <a:rPr lang="ru-RU" sz="1800" dirty="0"/>
              <a:t>, </a:t>
            </a:r>
            <a:r>
              <a:rPr lang="ru-RU" sz="1800" dirty="0" err="1"/>
              <a:t>інша</a:t>
            </a:r>
            <a:r>
              <a:rPr lang="ru-RU" sz="1800" dirty="0"/>
              <a:t> </a:t>
            </a:r>
            <a:r>
              <a:rPr lang="ru-RU" sz="1800" dirty="0" err="1"/>
              <a:t>використовується</a:t>
            </a:r>
            <a:r>
              <a:rPr lang="ru-RU" sz="1800" dirty="0"/>
              <a:t> для </a:t>
            </a:r>
            <a:r>
              <a:rPr lang="ru-RU" sz="1800" b="1" dirty="0" err="1">
                <a:highlight>
                  <a:srgbClr val="00FFFF"/>
                </a:highlight>
              </a:rPr>
              <a:t>виконання</a:t>
            </a:r>
            <a:r>
              <a:rPr lang="ru-RU" sz="1800" b="1" dirty="0">
                <a:highlight>
                  <a:srgbClr val="00FFFF"/>
                </a:highlight>
              </a:rPr>
              <a:t> </a:t>
            </a:r>
            <a:r>
              <a:rPr lang="ru-RU" sz="1800" b="1" dirty="0" err="1">
                <a:highlight>
                  <a:srgbClr val="00FFFF"/>
                </a:highlight>
              </a:rPr>
              <a:t>звичайних</a:t>
            </a:r>
            <a:r>
              <a:rPr lang="ru-RU" sz="1800" b="1" dirty="0">
                <a:highlight>
                  <a:srgbClr val="00FFFF"/>
                </a:highlight>
              </a:rPr>
              <a:t> </a:t>
            </a:r>
            <a:r>
              <a:rPr lang="ru-RU" sz="1800" b="1" dirty="0" err="1">
                <a:highlight>
                  <a:srgbClr val="00FFFF"/>
                </a:highlight>
              </a:rPr>
              <a:t>операцій</a:t>
            </a:r>
            <a:r>
              <a:rPr lang="ru-RU" sz="1800" dirty="0"/>
              <a:t> (</a:t>
            </a:r>
            <a:r>
              <a:rPr lang="ru-RU" sz="1800" dirty="0" err="1"/>
              <a:t>відстеження</a:t>
            </a:r>
            <a:r>
              <a:rPr lang="ru-RU" sz="1800" dirty="0"/>
              <a:t> </a:t>
            </a:r>
            <a:r>
              <a:rPr lang="ru-RU" sz="1800" dirty="0" err="1"/>
              <a:t>функцій</a:t>
            </a:r>
            <a:r>
              <a:rPr lang="ru-RU" sz="1800" dirty="0"/>
              <a:t>, </a:t>
            </a:r>
            <a:r>
              <a:rPr lang="ru-RU" sz="1800" dirty="0" err="1"/>
              <a:t>створення</a:t>
            </a:r>
            <a:r>
              <a:rPr lang="ru-RU" sz="1800" dirty="0"/>
              <a:t> і </a:t>
            </a:r>
            <a:r>
              <a:rPr lang="ru-RU" sz="1800" dirty="0" err="1"/>
              <a:t>знищення</a:t>
            </a:r>
            <a:r>
              <a:rPr lang="ru-RU" sz="1800" dirty="0"/>
              <a:t> </a:t>
            </a:r>
            <a:r>
              <a:rPr lang="ru-RU" sz="1800" dirty="0" err="1"/>
              <a:t>глобальних</a:t>
            </a:r>
            <a:r>
              <a:rPr lang="ru-RU" sz="1800" dirty="0"/>
              <a:t> і </a:t>
            </a:r>
            <a:r>
              <a:rPr lang="ru-RU" sz="1800" dirty="0" err="1"/>
              <a:t>локальних</a:t>
            </a:r>
            <a:r>
              <a:rPr lang="ru-RU" sz="1800" dirty="0"/>
              <a:t> </a:t>
            </a:r>
            <a:r>
              <a:rPr lang="ru-RU" sz="1800" dirty="0" err="1"/>
              <a:t>змінних</a:t>
            </a:r>
            <a:r>
              <a:rPr lang="ru-RU" sz="1800" dirty="0"/>
              <a:t> </a:t>
            </a:r>
            <a:r>
              <a:rPr lang="ru-RU" sz="1800" dirty="0" err="1"/>
              <a:t>тощо</a:t>
            </a:r>
            <a:r>
              <a:rPr lang="ru-RU" sz="1800" dirty="0"/>
              <a:t>). Ми </a:t>
            </a:r>
            <a:r>
              <a:rPr lang="ru-RU" sz="1800" dirty="0" err="1"/>
              <a:t>поговоримо</a:t>
            </a:r>
            <a:r>
              <a:rPr lang="ru-RU" sz="1800" dirty="0"/>
              <a:t> про </a:t>
            </a:r>
            <a:r>
              <a:rPr lang="ru-RU" sz="1800" dirty="0" err="1"/>
              <a:t>це</a:t>
            </a:r>
            <a:r>
              <a:rPr lang="ru-RU" sz="1800" dirty="0"/>
              <a:t> </a:t>
            </a:r>
            <a:r>
              <a:rPr lang="ru-RU" sz="1800" dirty="0" err="1"/>
              <a:t>трохи</a:t>
            </a:r>
            <a:r>
              <a:rPr lang="ru-RU" sz="1800" dirty="0"/>
              <a:t> </a:t>
            </a:r>
            <a:r>
              <a:rPr lang="ru-RU" sz="1800" dirty="0" err="1"/>
              <a:t>пізніше</a:t>
            </a:r>
            <a:r>
              <a:rPr lang="ru-RU" sz="1800" dirty="0"/>
              <a:t>. Тим не </a:t>
            </a:r>
            <a:r>
              <a:rPr lang="ru-RU" sz="1800" dirty="0" err="1"/>
              <a:t>менш</a:t>
            </a:r>
            <a:r>
              <a:rPr lang="ru-RU" sz="1800" dirty="0"/>
              <a:t>, </a:t>
            </a:r>
            <a:r>
              <a:rPr lang="ru-RU" sz="1800" b="1" dirty="0">
                <a:highlight>
                  <a:srgbClr val="00FF00"/>
                </a:highlight>
              </a:rPr>
              <a:t>велика </a:t>
            </a:r>
            <a:r>
              <a:rPr lang="ru-RU" sz="1800" b="1" dirty="0" err="1">
                <a:highlight>
                  <a:srgbClr val="00FF00"/>
                </a:highlight>
              </a:rPr>
              <a:t>частина</a:t>
            </a:r>
            <a:r>
              <a:rPr lang="ru-RU" sz="1800" b="1" dirty="0">
                <a:highlight>
                  <a:srgbClr val="00FF00"/>
                </a:highlight>
              </a:rPr>
              <a:t> </a:t>
            </a:r>
            <a:r>
              <a:rPr lang="ru-RU" sz="1800" b="1" dirty="0" err="1">
                <a:highlight>
                  <a:srgbClr val="00FF00"/>
                </a:highlight>
              </a:rPr>
              <a:t>доступної</a:t>
            </a:r>
            <a:r>
              <a:rPr lang="ru-RU" sz="1800" b="1" dirty="0">
                <a:highlight>
                  <a:srgbClr val="00FF00"/>
                </a:highlight>
              </a:rPr>
              <a:t> </a:t>
            </a:r>
            <a:r>
              <a:rPr lang="ru-RU" sz="1800" b="1" dirty="0" err="1">
                <a:highlight>
                  <a:srgbClr val="00FF00"/>
                </a:highlight>
              </a:rPr>
              <a:t>пам’яті</a:t>
            </a:r>
            <a:r>
              <a:rPr lang="ru-RU" sz="1800" b="1" dirty="0">
                <a:highlight>
                  <a:srgbClr val="00FF00"/>
                </a:highlight>
              </a:rPr>
              <a:t> </a:t>
            </a:r>
            <a:r>
              <a:rPr lang="ru-RU" sz="1800" b="1" dirty="0" err="1">
                <a:highlight>
                  <a:srgbClr val="00FF00"/>
                </a:highlight>
              </a:rPr>
              <a:t>комп’ютера</a:t>
            </a:r>
            <a:r>
              <a:rPr lang="ru-RU" sz="1800" b="1" dirty="0">
                <a:highlight>
                  <a:srgbClr val="00FF00"/>
                </a:highlight>
              </a:rPr>
              <a:t> просто </a:t>
            </a:r>
            <a:r>
              <a:rPr lang="ru-RU" sz="1800" b="1" dirty="0" err="1">
                <a:highlight>
                  <a:srgbClr val="00FF00"/>
                </a:highlight>
              </a:rPr>
              <a:t>знаходиться</a:t>
            </a:r>
            <a:r>
              <a:rPr lang="ru-RU" sz="1800" b="1" dirty="0">
                <a:highlight>
                  <a:srgbClr val="00FF00"/>
                </a:highlight>
              </a:rPr>
              <a:t> в </a:t>
            </a:r>
            <a:r>
              <a:rPr lang="ru-RU" sz="1800" b="1" dirty="0" err="1">
                <a:highlight>
                  <a:srgbClr val="00FF00"/>
                </a:highlight>
              </a:rPr>
              <a:t>очікуванні</a:t>
            </a:r>
            <a:r>
              <a:rPr lang="ru-RU" sz="1800" b="1" dirty="0">
                <a:highlight>
                  <a:srgbClr val="00FF00"/>
                </a:highlight>
              </a:rPr>
              <a:t> </a:t>
            </a:r>
            <a:r>
              <a:rPr lang="ru-RU" sz="1800" b="1" dirty="0" err="1">
                <a:highlight>
                  <a:srgbClr val="00FF00"/>
                </a:highlight>
              </a:rPr>
              <a:t>запитів</a:t>
            </a:r>
            <a:r>
              <a:rPr lang="ru-RU" sz="1800" b="1" dirty="0">
                <a:highlight>
                  <a:srgbClr val="00FF00"/>
                </a:highlight>
              </a:rPr>
              <a:t> на </a:t>
            </a:r>
            <a:r>
              <a:rPr lang="ru-RU" sz="1800" b="1" dirty="0" err="1">
                <a:highlight>
                  <a:srgbClr val="00FF00"/>
                </a:highlight>
              </a:rPr>
              <a:t>виділення</a:t>
            </a:r>
            <a:r>
              <a:rPr lang="ru-RU" sz="1800" b="1" dirty="0">
                <a:highlight>
                  <a:srgbClr val="00FF00"/>
                </a:highlight>
              </a:rPr>
              <a:t> </a:t>
            </a:r>
            <a:r>
              <a:rPr lang="ru-RU" sz="1800" b="1" dirty="0" err="1">
                <a:highlight>
                  <a:srgbClr val="00FF00"/>
                </a:highlight>
              </a:rPr>
              <a:t>від</a:t>
            </a:r>
            <a:r>
              <a:rPr lang="ru-RU" sz="1800" b="1" dirty="0">
                <a:highlight>
                  <a:srgbClr val="00FF00"/>
                </a:highlight>
              </a:rPr>
              <a:t> </a:t>
            </a:r>
            <a:r>
              <a:rPr lang="ru-RU" sz="1800" b="1" dirty="0" err="1">
                <a:highlight>
                  <a:srgbClr val="00FF00"/>
                </a:highlight>
              </a:rPr>
              <a:t>програм</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Коли </a:t>
            </a:r>
            <a:r>
              <a:rPr lang="ru-RU" sz="1800" dirty="0" err="1"/>
              <a:t>ви</a:t>
            </a:r>
            <a:r>
              <a:rPr lang="ru-RU" sz="1800" dirty="0"/>
              <a:t> динамічно </a:t>
            </a:r>
            <a:r>
              <a:rPr lang="ru-RU" sz="1800" dirty="0" err="1"/>
              <a:t>виділяєте</a:t>
            </a:r>
            <a:r>
              <a:rPr lang="ru-RU" sz="1800" dirty="0"/>
              <a:t> </a:t>
            </a:r>
            <a:r>
              <a:rPr lang="ru-RU" sz="1800" dirty="0" err="1"/>
              <a:t>пам’ять</a:t>
            </a:r>
            <a:r>
              <a:rPr lang="ru-RU" sz="1800" dirty="0"/>
              <a:t>, то </a:t>
            </a:r>
            <a:r>
              <a:rPr lang="ru-RU" sz="1800" dirty="0" err="1"/>
              <a:t>ви</a:t>
            </a:r>
            <a:r>
              <a:rPr lang="ru-RU" sz="1800" dirty="0"/>
              <a:t> </a:t>
            </a:r>
            <a:r>
              <a:rPr lang="ru-RU" sz="2200" b="1" dirty="0">
                <a:highlight>
                  <a:srgbClr val="FFFF00"/>
                </a:highlight>
              </a:rPr>
              <a:t>просите </a:t>
            </a:r>
            <a:r>
              <a:rPr lang="ru-RU" sz="2200" b="1" dirty="0" err="1">
                <a:highlight>
                  <a:srgbClr val="FFFF00"/>
                </a:highlight>
              </a:rPr>
              <a:t>операційну</a:t>
            </a:r>
            <a:r>
              <a:rPr lang="ru-RU" sz="2200" b="1" dirty="0">
                <a:highlight>
                  <a:srgbClr val="FFFF00"/>
                </a:highlight>
              </a:rPr>
              <a:t> систему</a:t>
            </a:r>
            <a:r>
              <a:rPr lang="ru-RU" sz="2200" dirty="0"/>
              <a:t> </a:t>
            </a:r>
            <a:r>
              <a:rPr lang="ru-RU" sz="1800" dirty="0" err="1"/>
              <a:t>зарезервувати</a:t>
            </a:r>
            <a:r>
              <a:rPr lang="ru-RU" sz="1800" dirty="0"/>
              <a:t> </a:t>
            </a:r>
            <a:r>
              <a:rPr lang="ru-RU" sz="1800" dirty="0" err="1"/>
              <a:t>частину</a:t>
            </a:r>
            <a:r>
              <a:rPr lang="ru-RU" sz="1800" dirty="0"/>
              <a:t> </a:t>
            </a:r>
            <a:r>
              <a:rPr lang="ru-RU" sz="1800" dirty="0" err="1"/>
              <a:t>цієї</a:t>
            </a:r>
            <a:r>
              <a:rPr lang="ru-RU" sz="1800" dirty="0"/>
              <a:t> </a:t>
            </a:r>
            <a:r>
              <a:rPr lang="ru-RU" sz="1800" dirty="0" err="1"/>
              <a:t>пам’яті</a:t>
            </a:r>
            <a:r>
              <a:rPr lang="ru-RU" sz="1800" dirty="0"/>
              <a:t> для </a:t>
            </a:r>
            <a:r>
              <a:rPr lang="ru-RU" sz="1800" dirty="0" err="1"/>
              <a:t>використання</a:t>
            </a:r>
            <a:r>
              <a:rPr lang="ru-RU" sz="1800" dirty="0"/>
              <a:t> </a:t>
            </a:r>
            <a:r>
              <a:rPr lang="ru-RU" sz="1800" dirty="0" err="1"/>
              <a:t>вашою</a:t>
            </a:r>
            <a:r>
              <a:rPr lang="ru-RU" sz="1800" dirty="0"/>
              <a:t> </a:t>
            </a:r>
            <a:r>
              <a:rPr lang="ru-RU" sz="1800" dirty="0" err="1"/>
              <a:t>програмою</a:t>
            </a:r>
            <a:r>
              <a:rPr lang="ru-RU" sz="1800" dirty="0"/>
              <a:t>. </a:t>
            </a:r>
            <a:r>
              <a:rPr lang="ru-RU" sz="1800" dirty="0" err="1"/>
              <a:t>Якщо</a:t>
            </a:r>
            <a:r>
              <a:rPr lang="ru-RU" sz="1800" dirty="0"/>
              <a:t> ОС </a:t>
            </a:r>
            <a:r>
              <a:rPr lang="ru-RU" sz="1800" dirty="0" err="1"/>
              <a:t>може</a:t>
            </a:r>
            <a:r>
              <a:rPr lang="ru-RU" sz="1800" dirty="0"/>
              <a:t> </a:t>
            </a:r>
            <a:r>
              <a:rPr lang="ru-RU" sz="1800" dirty="0" err="1"/>
              <a:t>виконати</a:t>
            </a:r>
            <a:r>
              <a:rPr lang="ru-RU" sz="1800" dirty="0"/>
              <a:t> </a:t>
            </a:r>
            <a:r>
              <a:rPr lang="ru-RU" sz="1800" dirty="0" err="1"/>
              <a:t>цей</a:t>
            </a:r>
            <a:r>
              <a:rPr lang="ru-RU" sz="1800" dirty="0"/>
              <a:t> запит, то </a:t>
            </a:r>
            <a:r>
              <a:rPr lang="ru-RU" sz="2200" b="1" dirty="0" err="1">
                <a:highlight>
                  <a:srgbClr val="00FF00"/>
                </a:highlight>
              </a:rPr>
              <a:t>повертається</a:t>
            </a:r>
            <a:r>
              <a:rPr lang="ru-RU" sz="2200" b="1" dirty="0">
                <a:highlight>
                  <a:srgbClr val="00FF00"/>
                </a:highlight>
              </a:rPr>
              <a:t> адреса </a:t>
            </a:r>
            <a:r>
              <a:rPr lang="ru-RU" sz="2200" b="1" dirty="0" err="1">
                <a:highlight>
                  <a:srgbClr val="00FF00"/>
                </a:highlight>
              </a:rPr>
              <a:t>цієї</a:t>
            </a:r>
            <a:r>
              <a:rPr lang="ru-RU" sz="2200" b="1" dirty="0">
                <a:highlight>
                  <a:srgbClr val="00FF00"/>
                </a:highlight>
              </a:rPr>
              <a:t> </a:t>
            </a:r>
            <a:r>
              <a:rPr lang="ru-RU" sz="2200" b="1" dirty="0" err="1">
                <a:highlight>
                  <a:srgbClr val="00FF00"/>
                </a:highlight>
              </a:rPr>
              <a:t>пам’яті</a:t>
            </a:r>
            <a:r>
              <a:rPr lang="ru-RU" sz="2200" b="1" dirty="0">
                <a:highlight>
                  <a:srgbClr val="00FF00"/>
                </a:highlight>
              </a:rPr>
              <a:t> назад в вашу </a:t>
            </a:r>
            <a:r>
              <a:rPr lang="ru-RU" sz="2200" b="1" dirty="0" err="1">
                <a:highlight>
                  <a:srgbClr val="00FF00"/>
                </a:highlight>
              </a:rPr>
              <a:t>програму</a:t>
            </a:r>
            <a:r>
              <a:rPr lang="ru-RU" sz="1800" dirty="0"/>
              <a:t>. З </a:t>
            </a:r>
            <a:r>
              <a:rPr lang="ru-RU" sz="1800" dirty="0" err="1"/>
              <a:t>цього</a:t>
            </a:r>
            <a:r>
              <a:rPr lang="ru-RU" sz="1800" dirty="0"/>
              <a:t> моменту і </a:t>
            </a:r>
            <a:r>
              <a:rPr lang="ru-RU" sz="1800" dirty="0" err="1"/>
              <a:t>надалі</a:t>
            </a:r>
            <a:r>
              <a:rPr lang="ru-RU" sz="1800" dirty="0"/>
              <a:t> ваша </a:t>
            </a:r>
            <a:r>
              <a:rPr lang="ru-RU" sz="1800" dirty="0" err="1"/>
              <a:t>програма</a:t>
            </a:r>
            <a:r>
              <a:rPr lang="ru-RU" sz="1800" dirty="0"/>
              <a:t> </a:t>
            </a:r>
            <a:r>
              <a:rPr lang="ru-RU" sz="1800" dirty="0" err="1"/>
              <a:t>зможе</a:t>
            </a:r>
            <a:r>
              <a:rPr lang="ru-RU" sz="1800" dirty="0"/>
              <a:t> </a:t>
            </a:r>
            <a:r>
              <a:rPr lang="ru-RU" sz="1800" dirty="0" err="1"/>
              <a:t>використовувати</a:t>
            </a:r>
            <a:r>
              <a:rPr lang="ru-RU" sz="1800" dirty="0"/>
              <a:t> </a:t>
            </a:r>
            <a:r>
              <a:rPr lang="ru-RU" sz="1800" dirty="0" err="1"/>
              <a:t>цю</a:t>
            </a:r>
            <a:r>
              <a:rPr lang="ru-RU" sz="1800" dirty="0"/>
              <a:t> </a:t>
            </a:r>
            <a:r>
              <a:rPr lang="ru-RU" sz="1800" dirty="0" err="1"/>
              <a:t>пам’ять</a:t>
            </a:r>
            <a:r>
              <a:rPr lang="ru-RU" sz="1800" dirty="0"/>
              <a:t>, як </a:t>
            </a:r>
            <a:r>
              <a:rPr lang="ru-RU" sz="1800" dirty="0" err="1"/>
              <a:t>тільки</a:t>
            </a:r>
            <a:r>
              <a:rPr lang="ru-RU" sz="1800" dirty="0"/>
              <a:t> </a:t>
            </a:r>
            <a:r>
              <a:rPr lang="ru-RU" sz="1800" dirty="0" err="1"/>
              <a:t>побажає</a:t>
            </a:r>
            <a:r>
              <a:rPr lang="ru-RU" sz="1800" dirty="0"/>
              <a:t>. Коли </a:t>
            </a:r>
            <a:r>
              <a:rPr lang="ru-RU" sz="1800" dirty="0" err="1"/>
              <a:t>ви</a:t>
            </a:r>
            <a:r>
              <a:rPr lang="ru-RU" sz="1800" dirty="0"/>
              <a:t> </a:t>
            </a:r>
            <a:r>
              <a:rPr lang="ru-RU" sz="1800" dirty="0" err="1"/>
              <a:t>вже</a:t>
            </a:r>
            <a:r>
              <a:rPr lang="ru-RU" sz="1800" dirty="0"/>
              <a:t> </a:t>
            </a:r>
            <a:r>
              <a:rPr lang="ru-RU" sz="1800" dirty="0" err="1"/>
              <a:t>виконали</a:t>
            </a:r>
            <a:r>
              <a:rPr lang="ru-RU" sz="1800" dirty="0"/>
              <a:t> з </a:t>
            </a:r>
            <a:r>
              <a:rPr lang="ru-RU" sz="1800" dirty="0" err="1"/>
              <a:t>цією</a:t>
            </a:r>
            <a:r>
              <a:rPr lang="ru-RU" sz="1800" dirty="0"/>
              <a:t> </a:t>
            </a:r>
            <a:r>
              <a:rPr lang="ru-RU" sz="1800" dirty="0" err="1"/>
              <a:t>пам’яттю</a:t>
            </a:r>
            <a:r>
              <a:rPr lang="ru-RU" sz="1800" dirty="0"/>
              <a:t> все, </a:t>
            </a:r>
            <a:r>
              <a:rPr lang="ru-RU" sz="1800" dirty="0" err="1"/>
              <a:t>що</a:t>
            </a:r>
            <a:r>
              <a:rPr lang="ru-RU" sz="1800" dirty="0"/>
              <a:t> </a:t>
            </a:r>
            <a:r>
              <a:rPr lang="ru-RU" sz="1800" dirty="0" err="1"/>
              <a:t>було</a:t>
            </a:r>
            <a:r>
              <a:rPr lang="ru-RU" sz="1800" dirty="0"/>
              <a:t> </a:t>
            </a:r>
            <a:r>
              <a:rPr lang="ru-RU" sz="1800" dirty="0" err="1"/>
              <a:t>необхідно</a:t>
            </a:r>
            <a:r>
              <a:rPr lang="ru-RU" sz="1800" dirty="0"/>
              <a:t>, то </a:t>
            </a:r>
            <a:r>
              <a:rPr lang="ru-RU" sz="1800" b="1" dirty="0" err="1">
                <a:highlight>
                  <a:srgbClr val="00FF00"/>
                </a:highlight>
              </a:rPr>
              <a:t>її</a:t>
            </a:r>
            <a:r>
              <a:rPr lang="ru-RU" sz="1800" b="1" dirty="0">
                <a:highlight>
                  <a:srgbClr val="00FF00"/>
                </a:highlight>
              </a:rPr>
              <a:t> </a:t>
            </a:r>
            <a:r>
              <a:rPr lang="ru-RU" sz="1800" b="1" dirty="0" err="1">
                <a:highlight>
                  <a:srgbClr val="00FF00"/>
                </a:highlight>
              </a:rPr>
              <a:t>потрібно</a:t>
            </a:r>
            <a:r>
              <a:rPr lang="ru-RU" sz="1800" b="1" dirty="0">
                <a:highlight>
                  <a:srgbClr val="00FF00"/>
                </a:highlight>
              </a:rPr>
              <a:t> </a:t>
            </a:r>
            <a:r>
              <a:rPr lang="ru-RU" sz="1800" b="1" u="sng" dirty="0" err="1">
                <a:highlight>
                  <a:srgbClr val="00FF00"/>
                </a:highlight>
              </a:rPr>
              <a:t>повернути</a:t>
            </a:r>
            <a:r>
              <a:rPr lang="ru-RU" sz="1800" b="1" u="sng" dirty="0">
                <a:highlight>
                  <a:srgbClr val="00FF00"/>
                </a:highlight>
              </a:rPr>
              <a:t> назад в </a:t>
            </a:r>
            <a:r>
              <a:rPr lang="ru-RU" sz="1800" b="1" u="sng" dirty="0" err="1">
                <a:highlight>
                  <a:srgbClr val="00FF00"/>
                </a:highlight>
              </a:rPr>
              <a:t>операційну</a:t>
            </a:r>
            <a:r>
              <a:rPr lang="ru-RU" sz="1800" b="1" u="sng" dirty="0">
                <a:highlight>
                  <a:srgbClr val="00FF00"/>
                </a:highlight>
              </a:rPr>
              <a:t> систему</a:t>
            </a:r>
            <a:r>
              <a:rPr lang="ru-RU" sz="1800" b="1" dirty="0">
                <a:highlight>
                  <a:srgbClr val="00FF00"/>
                </a:highlight>
              </a:rPr>
              <a:t> для </a:t>
            </a:r>
            <a:r>
              <a:rPr lang="ru-RU" sz="1800" b="1" dirty="0" err="1">
                <a:highlight>
                  <a:srgbClr val="00FF00"/>
                </a:highlight>
              </a:rPr>
              <a:t>розподілу</a:t>
            </a:r>
            <a:r>
              <a:rPr lang="ru-RU" sz="1800" b="1" dirty="0">
                <a:highlight>
                  <a:srgbClr val="00FF00"/>
                </a:highlight>
              </a:rPr>
              <a:t> </a:t>
            </a:r>
            <a:r>
              <a:rPr lang="ru-RU" sz="1800" b="1" dirty="0" err="1">
                <a:highlight>
                  <a:srgbClr val="00FF00"/>
                </a:highlight>
              </a:rPr>
              <a:t>між</a:t>
            </a:r>
            <a:r>
              <a:rPr lang="ru-RU" sz="1800" b="1" dirty="0">
                <a:highlight>
                  <a:srgbClr val="00FF00"/>
                </a:highlight>
              </a:rPr>
              <a:t> </a:t>
            </a:r>
            <a:r>
              <a:rPr lang="ru-RU" sz="1800" b="1" dirty="0" err="1">
                <a:highlight>
                  <a:srgbClr val="00FF00"/>
                </a:highlight>
              </a:rPr>
              <a:t>іншими</a:t>
            </a:r>
            <a:r>
              <a:rPr lang="ru-RU" sz="1800" b="1" dirty="0">
                <a:highlight>
                  <a:srgbClr val="00FF00"/>
                </a:highlight>
              </a:rPr>
              <a:t> </a:t>
            </a:r>
            <a:r>
              <a:rPr lang="ru-RU" sz="1800" b="1" dirty="0" err="1">
                <a:highlight>
                  <a:srgbClr val="00FF00"/>
                </a:highlight>
              </a:rPr>
              <a:t>запитами</a:t>
            </a:r>
            <a:r>
              <a:rPr lang="ru-RU" sz="1800" b="1" dirty="0">
                <a:highlight>
                  <a:srgbClr val="00FF00"/>
                </a:highlight>
              </a:rPr>
              <a:t> на </a:t>
            </a:r>
            <a:r>
              <a:rPr lang="ru-RU" sz="1800" b="1" dirty="0" err="1">
                <a:highlight>
                  <a:srgbClr val="00FF00"/>
                </a:highlight>
              </a:rPr>
              <a:t>виділення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На </a:t>
            </a:r>
            <a:r>
              <a:rPr lang="ru-RU" sz="1800" dirty="0" err="1"/>
              <a:t>відміну</a:t>
            </a:r>
            <a:r>
              <a:rPr lang="ru-RU" sz="1800" dirty="0"/>
              <a:t> </a:t>
            </a:r>
            <a:r>
              <a:rPr lang="ru-RU" sz="1800" dirty="0" err="1"/>
              <a:t>від</a:t>
            </a:r>
            <a:r>
              <a:rPr lang="ru-RU" sz="1800" dirty="0"/>
              <a:t> статичного </a:t>
            </a:r>
            <a:r>
              <a:rPr lang="ru-RU" sz="1800" dirty="0" err="1"/>
              <a:t>або</a:t>
            </a:r>
            <a:r>
              <a:rPr lang="ru-RU" sz="1800" dirty="0"/>
              <a:t> автоматичного </a:t>
            </a:r>
            <a:r>
              <a:rPr lang="ru-RU" sz="1800" dirty="0" err="1"/>
              <a:t>виділення</a:t>
            </a:r>
            <a:r>
              <a:rPr lang="ru-RU" sz="1800" dirty="0"/>
              <a:t> </a:t>
            </a:r>
            <a:r>
              <a:rPr lang="ru-RU" sz="1800" dirty="0" err="1"/>
              <a:t>пам’яті</a:t>
            </a:r>
            <a:r>
              <a:rPr lang="ru-RU" sz="1800" dirty="0"/>
              <a:t>, </a:t>
            </a:r>
            <a:r>
              <a:rPr lang="ru-RU" sz="1800" b="1" dirty="0" err="1">
                <a:highlight>
                  <a:srgbClr val="00FF00"/>
                </a:highlight>
              </a:rPr>
              <a:t>програма</a:t>
            </a:r>
            <a:r>
              <a:rPr lang="ru-RU" sz="1800" b="1" dirty="0">
                <a:highlight>
                  <a:srgbClr val="00FF00"/>
                </a:highlight>
              </a:rPr>
              <a:t> </a:t>
            </a:r>
            <a:r>
              <a:rPr lang="ru-RU" sz="1800" b="1" dirty="0" err="1">
                <a:highlight>
                  <a:srgbClr val="00FF00"/>
                </a:highlight>
              </a:rPr>
              <a:t>самостійно</a:t>
            </a:r>
            <a:r>
              <a:rPr lang="ru-RU" sz="1800" b="1" dirty="0">
                <a:highlight>
                  <a:srgbClr val="00FF00"/>
                </a:highlight>
              </a:rPr>
              <a:t> </a:t>
            </a:r>
            <a:r>
              <a:rPr lang="ru-RU" sz="1800" b="1" dirty="0" err="1">
                <a:highlight>
                  <a:srgbClr val="00FF00"/>
                </a:highlight>
              </a:rPr>
              <a:t>відповідає</a:t>
            </a:r>
            <a:r>
              <a:rPr lang="ru-RU" sz="1800" b="1" dirty="0">
                <a:highlight>
                  <a:srgbClr val="00FF00"/>
                </a:highlight>
              </a:rPr>
              <a:t> за запит і </a:t>
            </a:r>
            <a:r>
              <a:rPr lang="ru-RU" sz="1800" b="1" dirty="0" err="1">
                <a:highlight>
                  <a:srgbClr val="00FF00"/>
                </a:highlight>
              </a:rPr>
              <a:t>зворотне</a:t>
            </a:r>
            <a:r>
              <a:rPr lang="ru-RU" sz="1800" b="1" dirty="0">
                <a:highlight>
                  <a:srgbClr val="00FF00"/>
                </a:highlight>
              </a:rPr>
              <a:t> </a:t>
            </a:r>
            <a:r>
              <a:rPr lang="ru-RU" sz="1800" b="1" dirty="0" err="1">
                <a:highlight>
                  <a:srgbClr val="00FF00"/>
                </a:highlight>
              </a:rPr>
              <a:t>повернення</a:t>
            </a:r>
            <a:r>
              <a:rPr lang="ru-RU" sz="1800" b="1" dirty="0">
                <a:highlight>
                  <a:srgbClr val="00FF00"/>
                </a:highlight>
              </a:rPr>
              <a:t> динамічно </a:t>
            </a:r>
            <a:r>
              <a:rPr lang="ru-RU" sz="1800" b="1" dirty="0" err="1">
                <a:highlight>
                  <a:srgbClr val="00FF00"/>
                </a:highlight>
              </a:rPr>
              <a:t>виділеної</a:t>
            </a:r>
            <a:r>
              <a:rPr lang="ru-RU" sz="1800" b="1" dirty="0">
                <a:highlight>
                  <a:srgbClr val="00FF00"/>
                </a:highlight>
              </a:rPr>
              <a:t> </a:t>
            </a:r>
            <a:r>
              <a:rPr lang="ru-RU" sz="1800" b="1" dirty="0" err="1">
                <a:highlight>
                  <a:srgbClr val="00FF00"/>
                </a:highlight>
              </a:rPr>
              <a:t>пам’яті</a:t>
            </a:r>
            <a:r>
              <a:rPr lang="ru-RU" sz="1800" dirty="0"/>
              <a:t>.</a:t>
            </a:r>
            <a:endParaRPr lang="uk-UA" sz="1800" dirty="0"/>
          </a:p>
        </p:txBody>
      </p:sp>
    </p:spTree>
    <p:extLst>
      <p:ext uri="{BB962C8B-B14F-4D97-AF65-F5344CB8AC3E}">
        <p14:creationId xmlns:p14="http://schemas.microsoft.com/office/powerpoint/2010/main" val="1431123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 та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Ще</a:t>
            </a:r>
            <a:r>
              <a:rPr lang="ru-RU" sz="1800" dirty="0"/>
              <a:t> </a:t>
            </a:r>
            <a:r>
              <a:rPr lang="ru-RU" sz="1800" dirty="0" err="1"/>
              <a:t>більш</a:t>
            </a:r>
            <a:r>
              <a:rPr lang="ru-RU" sz="1800" dirty="0"/>
              <a:t> </a:t>
            </a:r>
            <a:r>
              <a:rPr lang="ru-RU" sz="1800" dirty="0" err="1"/>
              <a:t>дивним</a:t>
            </a:r>
            <a:r>
              <a:rPr lang="ru-RU" sz="1800" dirty="0"/>
              <a:t>, </a:t>
            </a:r>
            <a:r>
              <a:rPr lang="ru-RU" sz="1800" dirty="0" err="1"/>
              <a:t>принаймні</a:t>
            </a:r>
            <a:r>
              <a:rPr lang="ru-RU" sz="1800" dirty="0"/>
              <a:t> на перший </a:t>
            </a:r>
            <a:r>
              <a:rPr lang="ru-RU" sz="1800" dirty="0" err="1"/>
              <a:t>погляд</a:t>
            </a:r>
            <a:r>
              <a:rPr lang="ru-RU" sz="1800" dirty="0"/>
              <a:t>, </a:t>
            </a:r>
            <a:r>
              <a:rPr lang="ru-RU" sz="1800" dirty="0" err="1"/>
              <a:t>здається</a:t>
            </a:r>
            <a:r>
              <a:rPr lang="ru-RU" sz="1800" dirty="0"/>
              <a:t> той факт, </a:t>
            </a:r>
            <a:r>
              <a:rPr lang="ru-RU" sz="1800" dirty="0" err="1"/>
              <a:t>що</a:t>
            </a:r>
            <a:r>
              <a:rPr lang="ru-RU" sz="1800" dirty="0"/>
              <a:t> </a:t>
            </a:r>
            <a:r>
              <a:rPr lang="ru-RU" sz="1800" dirty="0" err="1"/>
              <a:t>посилання</a:t>
            </a:r>
            <a:r>
              <a:rPr lang="ru-RU" sz="1800" dirty="0"/>
              <a:t> на </a:t>
            </a:r>
            <a:r>
              <a:rPr lang="ru-RU" sz="1800" dirty="0">
                <a:solidFill>
                  <a:schemeClr val="accent5">
                    <a:lumMod val="75000"/>
                  </a:schemeClr>
                </a:solidFill>
                <a:latin typeface="Consolas" panose="020B0609020204030204" pitchFamily="49" charset="0"/>
              </a:rPr>
              <a:t>a[i] </a:t>
            </a:r>
            <a:r>
              <a:rPr lang="ru-RU" sz="1800" dirty="0" err="1"/>
              <a:t>можна</a:t>
            </a:r>
            <a:r>
              <a:rPr lang="ru-RU" sz="1800" dirty="0"/>
              <a:t> </a:t>
            </a:r>
            <a:r>
              <a:rPr lang="ru-RU" sz="1800" dirty="0" err="1"/>
              <a:t>записати</a:t>
            </a:r>
            <a:r>
              <a:rPr lang="ru-RU" sz="1800" dirty="0"/>
              <a:t> у </a:t>
            </a:r>
            <a:r>
              <a:rPr lang="ru-RU" sz="1800" dirty="0" err="1"/>
              <a:t>вигляді</a:t>
            </a:r>
            <a:r>
              <a:rPr lang="ru-RU" sz="1800" dirty="0"/>
              <a:t> </a:t>
            </a:r>
            <a:r>
              <a:rPr lang="ru-RU" sz="1800" dirty="0">
                <a:solidFill>
                  <a:schemeClr val="accent5">
                    <a:lumMod val="75000"/>
                  </a:schemeClr>
                </a:solidFill>
                <a:latin typeface="Consolas" panose="020B0609020204030204" pitchFamily="49" charset="0"/>
              </a:rPr>
              <a:t>*(a</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i)</a:t>
            </a:r>
            <a:r>
              <a:rPr lang="ru-RU" sz="1800" dirty="0"/>
              <a:t>. </a:t>
            </a:r>
            <a:r>
              <a:rPr lang="ru-RU" sz="1800" dirty="0" err="1"/>
              <a:t>Під</a:t>
            </a:r>
            <a:r>
              <a:rPr lang="ru-RU" sz="1800" dirty="0"/>
              <a:t> час </a:t>
            </a:r>
            <a:r>
              <a:rPr lang="ru-RU" sz="1800" dirty="0" err="1"/>
              <a:t>аналізу</a:t>
            </a:r>
            <a:r>
              <a:rPr lang="ru-RU" sz="1800" dirty="0"/>
              <a:t> </a:t>
            </a:r>
            <a:r>
              <a:rPr lang="ru-RU" sz="1800" dirty="0" err="1"/>
              <a:t>виразу</a:t>
            </a:r>
            <a:r>
              <a:rPr lang="ru-RU" sz="1800" dirty="0"/>
              <a:t> </a:t>
            </a:r>
            <a:r>
              <a:rPr lang="ru-RU" sz="1800" dirty="0">
                <a:solidFill>
                  <a:schemeClr val="accent5">
                    <a:lumMod val="75000"/>
                  </a:schemeClr>
                </a:solidFill>
                <a:latin typeface="Consolas" panose="020B0609020204030204" pitchFamily="49" charset="0"/>
              </a:rPr>
              <a:t>a[i] </a:t>
            </a:r>
            <a:r>
              <a:rPr lang="ru-RU" sz="1800" dirty="0"/>
              <a:t>у </a:t>
            </a:r>
            <a:r>
              <a:rPr lang="ru-RU" sz="1800" dirty="0" err="1"/>
              <a:t>мові</a:t>
            </a:r>
            <a:r>
              <a:rPr lang="ru-RU" sz="1800" dirty="0"/>
              <a:t> C++ </a:t>
            </a:r>
            <a:r>
              <a:rPr lang="ru-RU" sz="1800" dirty="0" err="1"/>
              <a:t>він</a:t>
            </a:r>
            <a:r>
              <a:rPr lang="ru-RU" sz="1800" dirty="0"/>
              <a:t> </a:t>
            </a:r>
            <a:r>
              <a:rPr lang="ru-RU" sz="1800" dirty="0" err="1"/>
              <a:t>перетвориться</a:t>
            </a:r>
            <a:r>
              <a:rPr lang="ru-RU" sz="1800" dirty="0"/>
              <a:t> на </a:t>
            </a:r>
            <a:r>
              <a:rPr lang="ru-RU" sz="1800" dirty="0">
                <a:solidFill>
                  <a:schemeClr val="accent5">
                    <a:lumMod val="75000"/>
                  </a:schemeClr>
                </a:solidFill>
                <a:latin typeface="Consolas" panose="020B0609020204030204" pitchFamily="49" charset="0"/>
              </a:rPr>
              <a:t>*(a</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 </a:t>
            </a:r>
            <a:r>
              <a:rPr lang="ru-RU" sz="1800" dirty="0">
                <a:solidFill>
                  <a:schemeClr val="accent5">
                    <a:lumMod val="75000"/>
                  </a:schemeClr>
                </a:solidFill>
                <a:latin typeface="Consolas" panose="020B0609020204030204" pitchFamily="49" charset="0"/>
              </a:rPr>
              <a:t>i)</a:t>
            </a:r>
            <a:r>
              <a:rPr lang="ru-RU" sz="1800" dirty="0"/>
              <a:t>; </a:t>
            </a:r>
            <a:r>
              <a:rPr lang="en-US" sz="1800" dirty="0"/>
              <a:t>    </a:t>
            </a:r>
            <a:r>
              <a:rPr lang="ru-RU" sz="1800" b="1" dirty="0" err="1">
                <a:highlight>
                  <a:srgbClr val="FFFF00"/>
                </a:highlight>
              </a:rPr>
              <a:t>ці</a:t>
            </a:r>
            <a:r>
              <a:rPr lang="ru-RU" sz="1800" b="1" dirty="0">
                <a:highlight>
                  <a:srgbClr val="FFFF00"/>
                </a:highlight>
              </a:rPr>
              <a:t> </a:t>
            </a:r>
            <a:r>
              <a:rPr lang="ru-RU" sz="1800" b="1" dirty="0" err="1">
                <a:highlight>
                  <a:srgbClr val="FFFF00"/>
                </a:highlight>
              </a:rPr>
              <a:t>дві</a:t>
            </a:r>
            <a:r>
              <a:rPr lang="ru-RU" sz="1800" b="1" dirty="0">
                <a:highlight>
                  <a:srgbClr val="FFFF00"/>
                </a:highlight>
              </a:rPr>
              <a:t> </a:t>
            </a:r>
            <a:r>
              <a:rPr lang="ru-RU" sz="1800" b="1" dirty="0" err="1">
                <a:highlight>
                  <a:srgbClr val="FFFF00"/>
                </a:highlight>
              </a:rPr>
              <a:t>форми</a:t>
            </a:r>
            <a:r>
              <a:rPr lang="ru-RU" sz="1800" b="1" dirty="0">
                <a:highlight>
                  <a:srgbClr val="FFFF00"/>
                </a:highlight>
              </a:rPr>
              <a:t> абсолютно </a:t>
            </a:r>
            <a:r>
              <a:rPr lang="ru-RU" sz="1800" b="1" dirty="0" err="1">
                <a:highlight>
                  <a:srgbClr val="FFFF00"/>
                </a:highlight>
              </a:rPr>
              <a:t>еквівалентні</a:t>
            </a:r>
            <a:r>
              <a:rPr lang="ru-RU"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Якщо</a:t>
            </a:r>
            <a:r>
              <a:rPr lang="ru-RU" sz="1800" dirty="0"/>
              <a:t> </a:t>
            </a:r>
            <a:r>
              <a:rPr lang="ru-RU" sz="1800" dirty="0" err="1"/>
              <a:t>застосувати</a:t>
            </a:r>
            <a:r>
              <a:rPr lang="ru-RU" sz="1800" dirty="0"/>
              <a:t> </a:t>
            </a:r>
            <a:r>
              <a:rPr lang="ru-RU" sz="1800" dirty="0" err="1"/>
              <a:t>операцію</a:t>
            </a:r>
            <a:r>
              <a:rPr lang="ru-RU" sz="1800" dirty="0"/>
              <a:t> </a:t>
            </a:r>
            <a:r>
              <a:rPr lang="ru-RU" sz="1800" dirty="0">
                <a:solidFill>
                  <a:schemeClr val="accent5">
                    <a:lumMod val="75000"/>
                  </a:schemeClr>
                </a:solidFill>
                <a:latin typeface="Consolas" panose="020B0609020204030204" pitchFamily="49" charset="0"/>
              </a:rPr>
              <a:t>&amp;</a:t>
            </a:r>
            <a:r>
              <a:rPr lang="ru-RU" sz="1800" dirty="0"/>
              <a:t> до </a:t>
            </a:r>
            <a:r>
              <a:rPr lang="ru-RU" sz="1800" dirty="0" err="1"/>
              <a:t>обох</a:t>
            </a:r>
            <a:r>
              <a:rPr lang="ru-RU" sz="1800" dirty="0"/>
              <a:t> </a:t>
            </a:r>
            <a:r>
              <a:rPr lang="ru-RU" sz="1800" dirty="0" err="1"/>
              <a:t>частин</a:t>
            </a:r>
            <a:r>
              <a:rPr lang="en-US" sz="1800" dirty="0"/>
              <a:t> </a:t>
            </a:r>
            <a:r>
              <a:rPr lang="uk-UA" sz="1800" dirty="0"/>
              <a:t>такого співвідношення еквівалентності, то ми отримаємо, що </a:t>
            </a:r>
            <a:r>
              <a:rPr lang="uk-UA" sz="1800" dirty="0">
                <a:solidFill>
                  <a:schemeClr val="accent5">
                    <a:lumMod val="75000"/>
                  </a:schemeClr>
                </a:solidFill>
                <a:latin typeface="Consolas" panose="020B0609020204030204" pitchFamily="49" charset="0"/>
              </a:rPr>
              <a:t>&amp;</a:t>
            </a:r>
            <a:r>
              <a:rPr lang="en-US" sz="1800" dirty="0">
                <a:solidFill>
                  <a:schemeClr val="accent5">
                    <a:lumMod val="75000"/>
                  </a:schemeClr>
                </a:solidFill>
                <a:latin typeface="Consolas" panose="020B0609020204030204" pitchFamily="49" charset="0"/>
              </a:rPr>
              <a:t>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a:t>
            </a:r>
            <a:r>
              <a:rPr lang="en-US" sz="1800" dirty="0"/>
              <a:t> </a:t>
            </a:r>
            <a:r>
              <a:rPr lang="uk-UA" sz="1800" dirty="0"/>
              <a:t>та </a:t>
            </a:r>
            <a:r>
              <a:rPr lang="en-US" sz="1800" dirty="0">
                <a:solidFill>
                  <a:schemeClr val="accent5">
                    <a:lumMod val="75000"/>
                  </a:schemeClr>
                </a:solidFill>
                <a:latin typeface="Consolas" panose="020B0609020204030204" pitchFamily="49" charset="0"/>
              </a:rPr>
              <a:t>a + </a:t>
            </a:r>
            <a:r>
              <a:rPr lang="en-US" sz="1800" dirty="0" err="1">
                <a:solidFill>
                  <a:schemeClr val="accent5">
                    <a:lumMod val="75000"/>
                  </a:schemeClr>
                </a:solidFill>
                <a:latin typeface="Consolas" panose="020B0609020204030204" pitchFamily="49" charset="0"/>
              </a:rPr>
              <a:t>i</a:t>
            </a:r>
            <a:r>
              <a:rPr lang="en-US" sz="1800" dirty="0"/>
              <a:t> </a:t>
            </a:r>
            <a:r>
              <a:rPr lang="uk-UA" sz="1800" dirty="0"/>
              <a:t>теж ідентичні: </a:t>
            </a:r>
            <a:r>
              <a:rPr lang="en-US" sz="1800" dirty="0">
                <a:solidFill>
                  <a:schemeClr val="accent5">
                    <a:lumMod val="75000"/>
                  </a:schemeClr>
                </a:solidFill>
                <a:latin typeface="Consolas" panose="020B0609020204030204" pitchFamily="49" charset="0"/>
              </a:rPr>
              <a:t>a + </a:t>
            </a:r>
            <a:r>
              <a:rPr lang="en-US" sz="1800" dirty="0" err="1">
                <a:solidFill>
                  <a:schemeClr val="accent5">
                    <a:lumMod val="75000"/>
                  </a:schemeClr>
                </a:solidFill>
                <a:latin typeface="Consolas" panose="020B0609020204030204" pitchFamily="49" charset="0"/>
              </a:rPr>
              <a:t>i</a:t>
            </a:r>
            <a:r>
              <a:rPr lang="en-US" sz="1800" dirty="0"/>
              <a:t> — </a:t>
            </a:r>
            <a:r>
              <a:rPr lang="uk-UA" sz="1800" dirty="0"/>
              <a:t>адреса </a:t>
            </a:r>
            <a:r>
              <a:rPr lang="en-US" sz="1800" dirty="0" err="1">
                <a:solidFill>
                  <a:schemeClr val="accent5">
                    <a:lumMod val="75000"/>
                  </a:schemeClr>
                </a:solidFill>
                <a:latin typeface="Consolas" panose="020B0609020204030204" pitchFamily="49" charset="0"/>
              </a:rPr>
              <a:t>i</a:t>
            </a:r>
            <a:r>
              <a:rPr lang="en-US" sz="1800" dirty="0"/>
              <a:t>-</a:t>
            </a:r>
            <a:r>
              <a:rPr lang="uk-UA" sz="1800" dirty="0"/>
              <a:t>го елемента від початку </a:t>
            </a:r>
            <a:r>
              <a:rPr lang="en-US" sz="1800" dirty="0">
                <a:solidFill>
                  <a:schemeClr val="accent5">
                    <a:lumMod val="75000"/>
                  </a:schemeClr>
                </a:solidFill>
                <a:latin typeface="Consolas" panose="020B0609020204030204" pitchFamily="49" charset="0"/>
              </a:rPr>
              <a:t>a</a:t>
            </a:r>
            <a:r>
              <a:rPr lang="en-US" sz="1800" dirty="0"/>
              <a:t>. </a:t>
            </a:r>
          </a:p>
          <a:p>
            <a:pPr marL="540000" indent="360000">
              <a:lnSpc>
                <a:spcPct val="150000"/>
              </a:lnSpc>
              <a:spcBef>
                <a:spcPts val="0"/>
              </a:spcBef>
              <a:buNone/>
            </a:pPr>
            <a:r>
              <a:rPr lang="uk-UA" sz="1800" dirty="0"/>
              <a:t>З іншого боку, якщо </a:t>
            </a:r>
            <a:r>
              <a:rPr lang="en-US" sz="1800" dirty="0">
                <a:solidFill>
                  <a:schemeClr val="accent5">
                    <a:lumMod val="75000"/>
                  </a:schemeClr>
                </a:solidFill>
                <a:latin typeface="Consolas" panose="020B0609020204030204" pitchFamily="49" charset="0"/>
              </a:rPr>
              <a:t>pa</a:t>
            </a:r>
            <a:r>
              <a:rPr lang="en-US" sz="1800" dirty="0"/>
              <a:t> </a:t>
            </a:r>
            <a:r>
              <a:rPr lang="uk-UA" sz="1800" dirty="0"/>
              <a:t>є покажчиком, то у виразах його можна використовувати з індексом </a:t>
            </a:r>
            <a:r>
              <a:rPr lang="en-US" sz="1800" dirty="0">
                <a:solidFill>
                  <a:schemeClr val="accent5">
                    <a:lumMod val="75000"/>
                  </a:schemeClr>
                </a:solidFill>
                <a:latin typeface="Consolas" panose="020B0609020204030204" pitchFamily="49" charset="0"/>
              </a:rPr>
              <a:t>pa[</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 </a:t>
            </a:r>
            <a:r>
              <a:rPr lang="uk-UA" sz="1800" dirty="0"/>
              <a:t>ідентично до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pa + </a:t>
            </a:r>
            <a:r>
              <a:rPr lang="en-US" sz="1800" dirty="0" err="1">
                <a:solidFill>
                  <a:schemeClr val="accent5">
                    <a:lumMod val="75000"/>
                  </a:schemeClr>
                </a:solidFill>
                <a:latin typeface="Consolas" panose="020B0609020204030204" pitchFamily="49" charset="0"/>
              </a:rPr>
              <a:t>i</a:t>
            </a:r>
            <a:r>
              <a:rPr lang="en-US" sz="1800" dirty="0">
                <a:solidFill>
                  <a:schemeClr val="accent5">
                    <a:lumMod val="75000"/>
                  </a:schemeClr>
                </a:solidFill>
                <a:latin typeface="Consolas" panose="020B0609020204030204" pitchFamily="49" charset="0"/>
              </a:rPr>
              <a:t>)</a:t>
            </a:r>
            <a:r>
              <a:rPr lang="en-US" sz="1800" dirty="0"/>
              <a:t>. </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Підсумуємо: </a:t>
            </a:r>
            <a:r>
              <a:rPr lang="uk-UA" sz="1800" b="1" dirty="0">
                <a:highlight>
                  <a:srgbClr val="00FF00"/>
                </a:highlight>
              </a:rPr>
              <a:t>будь-який вираз, що включає </a:t>
            </a:r>
            <a:r>
              <a:rPr lang="uk-UA" sz="1800" b="1" dirty="0">
                <a:highlight>
                  <a:srgbClr val="FFFF00"/>
                </a:highlight>
              </a:rPr>
              <a:t>масиви</a:t>
            </a:r>
            <a:r>
              <a:rPr lang="uk-UA" sz="1800" b="1" dirty="0">
                <a:highlight>
                  <a:srgbClr val="00FF00"/>
                </a:highlight>
              </a:rPr>
              <a:t> й </a:t>
            </a:r>
            <a:r>
              <a:rPr lang="uk-UA" sz="1800" b="1" dirty="0">
                <a:highlight>
                  <a:srgbClr val="FFFF00"/>
                </a:highlight>
              </a:rPr>
              <a:t>індекси</a:t>
            </a:r>
            <a:r>
              <a:rPr lang="uk-UA" sz="1800" b="1" dirty="0">
                <a:highlight>
                  <a:srgbClr val="00FF00"/>
                </a:highlight>
              </a:rPr>
              <a:t>, може бути записаний через </a:t>
            </a:r>
            <a:r>
              <a:rPr lang="uk-UA" sz="1800" b="1" dirty="0">
                <a:highlight>
                  <a:srgbClr val="00FFFF"/>
                </a:highlight>
              </a:rPr>
              <a:t>покажчики</a:t>
            </a:r>
            <a:r>
              <a:rPr lang="uk-UA" sz="1800" b="1" dirty="0">
                <a:highlight>
                  <a:srgbClr val="00FF00"/>
                </a:highlight>
              </a:rPr>
              <a:t> і </a:t>
            </a:r>
            <a:r>
              <a:rPr lang="uk-UA" sz="1800" b="1" dirty="0">
                <a:highlight>
                  <a:srgbClr val="00FFFF"/>
                </a:highlight>
              </a:rPr>
              <a:t>зміщення</a:t>
            </a:r>
            <a:r>
              <a:rPr lang="uk-UA" sz="1800" b="1" dirty="0">
                <a:highlight>
                  <a:srgbClr val="00FF00"/>
                </a:highlight>
              </a:rPr>
              <a:t> і навпаки, причому навіть в одному і тому ж твердженні</a:t>
            </a:r>
            <a:r>
              <a:rPr lang="uk-UA"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1976526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Звільнення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ви динамічно виділяєте змінну, то ви також можете її </a:t>
            </a:r>
            <a:r>
              <a:rPr lang="uk-UA" sz="1800" dirty="0" err="1"/>
              <a:t>ініціалізувати</a:t>
            </a:r>
            <a:r>
              <a:rPr lang="uk-UA" sz="1800" dirty="0"/>
              <a:t> за допомогою </a:t>
            </a:r>
            <a:endParaRPr lang="en-US" sz="1800" dirty="0"/>
          </a:p>
          <a:p>
            <a:pPr marL="540000" indent="360000">
              <a:lnSpc>
                <a:spcPct val="150000"/>
              </a:lnSpc>
              <a:spcBef>
                <a:spcPts val="0"/>
              </a:spcBef>
              <a:buNone/>
            </a:pPr>
            <a:r>
              <a:rPr lang="uk-UA" sz="1800" b="1" u="sng" dirty="0">
                <a:highlight>
                  <a:srgbClr val="00FF00"/>
                </a:highlight>
              </a:rPr>
              <a:t>прямої ініціалізації</a:t>
            </a:r>
            <a:r>
              <a:rPr lang="uk-UA" sz="1800" dirty="0"/>
              <a:t> або </a:t>
            </a:r>
            <a:r>
              <a:rPr lang="en-US" sz="1800" b="1" u="sng" dirty="0">
                <a:highlight>
                  <a:srgbClr val="00FFFF"/>
                </a:highlight>
              </a:rPr>
              <a:t>uniform-</a:t>
            </a:r>
            <a:r>
              <a:rPr lang="uk-UA" sz="1800" b="1" u="sng" dirty="0">
                <a:highlight>
                  <a:srgbClr val="00FFFF"/>
                </a:highlight>
              </a:rPr>
              <a:t>ініціалізації</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Коли </a:t>
            </a:r>
            <a:r>
              <a:rPr lang="ru-RU" sz="1800" dirty="0" err="1"/>
              <a:t>вже</a:t>
            </a:r>
            <a:r>
              <a:rPr lang="ru-RU" sz="1800" dirty="0"/>
              <a:t> все, </a:t>
            </a:r>
            <a:r>
              <a:rPr lang="ru-RU" sz="1800" dirty="0" err="1"/>
              <a:t>що</a:t>
            </a:r>
            <a:r>
              <a:rPr lang="ru-RU" sz="1800" dirty="0"/>
              <a:t> </a:t>
            </a:r>
            <a:r>
              <a:rPr lang="ru-RU" sz="1800" dirty="0" err="1"/>
              <a:t>було</a:t>
            </a:r>
            <a:r>
              <a:rPr lang="ru-RU" sz="1800" dirty="0"/>
              <a:t> </a:t>
            </a:r>
            <a:r>
              <a:rPr lang="ru-RU" sz="1800" dirty="0" err="1"/>
              <a:t>потрібно</a:t>
            </a:r>
            <a:r>
              <a:rPr lang="ru-RU" sz="1800" dirty="0"/>
              <a:t>, </a:t>
            </a:r>
            <a:r>
              <a:rPr lang="ru-RU" sz="1800" dirty="0" err="1"/>
              <a:t>виконано</a:t>
            </a:r>
            <a:r>
              <a:rPr lang="ru-RU" sz="1800" dirty="0"/>
              <a:t> з динамічно </a:t>
            </a:r>
            <a:r>
              <a:rPr lang="ru-RU" sz="1800" dirty="0" err="1"/>
              <a:t>виділеною</a:t>
            </a:r>
            <a:r>
              <a:rPr lang="ru-RU" sz="1800" dirty="0"/>
              <a:t> </a:t>
            </a:r>
            <a:r>
              <a:rPr lang="ru-RU" sz="1800" dirty="0" err="1"/>
              <a:t>змінної</a:t>
            </a:r>
            <a:r>
              <a:rPr lang="ru-RU" sz="1800" dirty="0"/>
              <a:t> — </a:t>
            </a:r>
            <a:r>
              <a:rPr lang="ru-RU" sz="1800" b="1" dirty="0" err="1">
                <a:highlight>
                  <a:srgbClr val="00FF00"/>
                </a:highlight>
              </a:rPr>
              <a:t>потрібно</a:t>
            </a:r>
            <a:r>
              <a:rPr lang="ru-RU" sz="1800" b="1" dirty="0">
                <a:highlight>
                  <a:srgbClr val="00FF00"/>
                </a:highlight>
              </a:rPr>
              <a:t> явно </a:t>
            </a:r>
            <a:r>
              <a:rPr lang="ru-RU" sz="1800" b="1" dirty="0" err="1">
                <a:highlight>
                  <a:srgbClr val="00FF00"/>
                </a:highlight>
              </a:rPr>
              <a:t>вказати</a:t>
            </a:r>
            <a:r>
              <a:rPr lang="ru-RU" sz="1800" b="1" dirty="0">
                <a:highlight>
                  <a:srgbClr val="00FF00"/>
                </a:highlight>
              </a:rPr>
              <a:t> для С++ </a:t>
            </a:r>
            <a:r>
              <a:rPr lang="ru-RU" sz="1800" b="1" dirty="0" err="1">
                <a:highlight>
                  <a:srgbClr val="00FF00"/>
                </a:highlight>
              </a:rPr>
              <a:t>звільнити</a:t>
            </a:r>
            <a:r>
              <a:rPr lang="ru-RU" sz="1800" b="1" dirty="0">
                <a:highlight>
                  <a:srgbClr val="00FF00"/>
                </a:highlight>
              </a:rPr>
              <a:t> </a:t>
            </a:r>
            <a:r>
              <a:rPr lang="ru-RU" sz="1800" b="1" dirty="0" err="1">
                <a:highlight>
                  <a:srgbClr val="00FF00"/>
                </a:highlight>
              </a:rPr>
              <a:t>цю</a:t>
            </a:r>
            <a:r>
              <a:rPr lang="ru-RU" sz="1800" b="1" dirty="0">
                <a:highlight>
                  <a:srgbClr val="00FF00"/>
                </a:highlight>
              </a:rPr>
              <a:t> </a:t>
            </a:r>
            <a:r>
              <a:rPr lang="ru-RU" sz="1800" b="1" dirty="0" err="1">
                <a:highlight>
                  <a:srgbClr val="00FF00"/>
                </a:highlight>
              </a:rPr>
              <a:t>пам’ять</a:t>
            </a:r>
            <a:r>
              <a:rPr lang="ru-RU" sz="1800" dirty="0"/>
              <a:t>. Для </a:t>
            </a:r>
            <a:r>
              <a:rPr lang="ru-RU" sz="1800" dirty="0" err="1"/>
              <a:t>змінних</a:t>
            </a:r>
            <a:r>
              <a:rPr lang="ru-RU" sz="1800" dirty="0"/>
              <a:t> </a:t>
            </a:r>
            <a:r>
              <a:rPr lang="ru-RU" sz="1800" dirty="0" err="1"/>
              <a:t>це</a:t>
            </a:r>
            <a:r>
              <a:rPr lang="ru-RU" sz="1800" dirty="0"/>
              <a:t> </a:t>
            </a:r>
            <a:r>
              <a:rPr lang="ru-RU" sz="1800" dirty="0" err="1"/>
              <a:t>виконується</a:t>
            </a:r>
            <a:r>
              <a:rPr lang="ru-RU" sz="1800" dirty="0"/>
              <a:t> за </a:t>
            </a:r>
            <a:r>
              <a:rPr lang="ru-RU" sz="1800" dirty="0" err="1"/>
              <a:t>допомогою</a:t>
            </a:r>
            <a:r>
              <a:rPr lang="ru-RU" sz="1800" dirty="0"/>
              <a:t> оператора </a:t>
            </a:r>
            <a:r>
              <a:rPr lang="ru-RU" sz="1800" dirty="0" err="1">
                <a:solidFill>
                  <a:schemeClr val="accent5">
                    <a:lumMod val="75000"/>
                  </a:schemeClr>
                </a:solidFill>
                <a:latin typeface="Consolas" panose="020B0609020204030204" pitchFamily="49" charset="0"/>
              </a:rPr>
              <a:t>delete</a:t>
            </a:r>
            <a:r>
              <a:rPr lang="ru-RU" sz="1800" dirty="0"/>
              <a:t>:</a:t>
            </a:r>
            <a:endParaRPr lang="en-US" sz="1800" dirty="0"/>
          </a:p>
          <a:p>
            <a:pPr marL="540000" indent="360000">
              <a:lnSpc>
                <a:spcPct val="150000"/>
              </a:lnSpc>
              <a:spcBef>
                <a:spcPts val="0"/>
              </a:spcBef>
              <a:buNone/>
            </a:pPr>
            <a:endParaRPr lang="uk-UA" sz="1800" dirty="0"/>
          </a:p>
        </p:txBody>
      </p:sp>
      <p:pic>
        <p:nvPicPr>
          <p:cNvPr id="7" name="Рисунок 6">
            <a:extLst>
              <a:ext uri="{FF2B5EF4-FFF2-40B4-BE49-F238E27FC236}">
                <a16:creationId xmlns:a16="http://schemas.microsoft.com/office/drawing/2014/main" id="{65D1FB1D-4FE3-4892-B7E6-387A8ABC3E4B}"/>
              </a:ext>
            </a:extLst>
          </p:cNvPr>
          <p:cNvPicPr>
            <a:picLocks noChangeAspect="1"/>
          </p:cNvPicPr>
          <p:nvPr/>
        </p:nvPicPr>
        <p:blipFill>
          <a:blip r:embed="rId2"/>
          <a:stretch>
            <a:fillRect/>
          </a:stretch>
        </p:blipFill>
        <p:spPr>
          <a:xfrm>
            <a:off x="2743199" y="1814449"/>
            <a:ext cx="6705600" cy="996057"/>
          </a:xfrm>
          <a:prstGeom prst="rect">
            <a:avLst/>
          </a:prstGeom>
        </p:spPr>
      </p:pic>
      <p:pic>
        <p:nvPicPr>
          <p:cNvPr id="9" name="Рисунок 8">
            <a:extLst>
              <a:ext uri="{FF2B5EF4-FFF2-40B4-BE49-F238E27FC236}">
                <a16:creationId xmlns:a16="http://schemas.microsoft.com/office/drawing/2014/main" id="{588032DB-63A0-41A4-923A-C44A70563216}"/>
              </a:ext>
            </a:extLst>
          </p:cNvPr>
          <p:cNvPicPr>
            <a:picLocks noChangeAspect="1"/>
          </p:cNvPicPr>
          <p:nvPr/>
        </p:nvPicPr>
        <p:blipFill>
          <a:blip r:embed="rId3"/>
          <a:stretch>
            <a:fillRect/>
          </a:stretch>
        </p:blipFill>
        <p:spPr>
          <a:xfrm>
            <a:off x="1324706" y="3857845"/>
            <a:ext cx="9542585" cy="1282934"/>
          </a:xfrm>
          <a:prstGeom prst="rect">
            <a:avLst/>
          </a:prstGeom>
        </p:spPr>
      </p:pic>
    </p:spTree>
    <p:extLst>
      <p:ext uri="{BB962C8B-B14F-4D97-AF65-F5344CB8AC3E}">
        <p14:creationId xmlns:p14="http://schemas.microsoft.com/office/powerpoint/2010/main" val="15807400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Звільнення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Оператор </a:t>
            </a:r>
            <a:r>
              <a:rPr lang="en-US" sz="1800" dirty="0">
                <a:solidFill>
                  <a:schemeClr val="accent5">
                    <a:lumMod val="75000"/>
                  </a:schemeClr>
                </a:solidFill>
                <a:latin typeface="Consolas" panose="020B0609020204030204" pitchFamily="49" charset="0"/>
              </a:rPr>
              <a:t>delete</a:t>
            </a:r>
            <a:r>
              <a:rPr lang="en-US" sz="1800" dirty="0"/>
              <a:t> </a:t>
            </a:r>
            <a:r>
              <a:rPr lang="uk-UA" sz="1800" dirty="0"/>
              <a:t>насправді нічого не видаляє. </a:t>
            </a:r>
            <a:r>
              <a:rPr lang="uk-UA" sz="2400" b="1" dirty="0">
                <a:highlight>
                  <a:srgbClr val="00FF00"/>
                </a:highlight>
              </a:rPr>
              <a:t>Він просто повертає пам’ять, яка була виділена раніше, назад в операційну систему</a:t>
            </a:r>
            <a:r>
              <a:rPr lang="uk-UA" sz="1800" dirty="0"/>
              <a:t>. Потім операційна система може </a:t>
            </a:r>
            <a:r>
              <a:rPr lang="uk-UA" sz="1800" dirty="0" err="1"/>
              <a:t>перепризначити</a:t>
            </a:r>
            <a:r>
              <a:rPr lang="uk-UA" sz="1800" dirty="0"/>
              <a:t> цю пам’ять іншому додатку/програмі (або цій же програмі знову).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Хоча може здатися, що ми видаляємо змінну, але це не так! Змінна-вказівник має ту ж область видимості, що і раніше, і їй можна присвоїти нове значення, як і будь-якій іншій змінній.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Зверніть увагу, </a:t>
            </a:r>
            <a:r>
              <a:rPr lang="uk-UA" sz="1800" b="1" dirty="0"/>
              <a:t>видалення вказівника, який не вказує на динамічно виділену пам’ять, може призвести до проблем</a:t>
            </a:r>
            <a:r>
              <a:rPr lang="uk-UA" sz="1800" dirty="0"/>
              <a:t>.</a:t>
            </a:r>
          </a:p>
        </p:txBody>
      </p:sp>
    </p:spTree>
    <p:extLst>
      <p:ext uri="{BB962C8B-B14F-4D97-AF65-F5344CB8AC3E}">
        <p14:creationId xmlns:p14="http://schemas.microsoft.com/office/powerpoint/2010/main" val="1348030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Висячі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Мова </a:t>
            </a:r>
            <a:r>
              <a:rPr lang="en-US" sz="1800" b="1" dirty="0">
                <a:highlight>
                  <a:srgbClr val="FFFF00"/>
                </a:highlight>
              </a:rPr>
              <a:t>C++ </a:t>
            </a:r>
            <a:r>
              <a:rPr lang="uk-UA" sz="1800" b="1" dirty="0">
                <a:highlight>
                  <a:srgbClr val="FFFF00"/>
                </a:highlight>
              </a:rPr>
              <a:t>не надає жодних гарантій щодо того, що станеться з вмістом </a:t>
            </a:r>
            <a:r>
              <a:rPr lang="uk-UA" sz="1800" b="1" u="sng" dirty="0">
                <a:highlight>
                  <a:srgbClr val="FFFF00"/>
                </a:highlight>
              </a:rPr>
              <a:t>звільненої пам’яті </a:t>
            </a:r>
            <a:r>
              <a:rPr lang="uk-UA" sz="1800" b="1" dirty="0">
                <a:highlight>
                  <a:srgbClr val="FFFF00"/>
                </a:highlight>
              </a:rPr>
              <a:t>або </a:t>
            </a:r>
            <a:r>
              <a:rPr lang="uk-UA" sz="1800" b="1" u="sng" dirty="0">
                <a:highlight>
                  <a:srgbClr val="FFFF00"/>
                </a:highlight>
              </a:rPr>
              <a:t>зі значенням вказівника</a:t>
            </a:r>
            <a:r>
              <a:rPr lang="uk-UA" sz="1800" b="1" dirty="0">
                <a:highlight>
                  <a:srgbClr val="FFFF00"/>
                </a:highlight>
              </a:rPr>
              <a:t>, який ви видалили</a:t>
            </a:r>
            <a:r>
              <a:rPr lang="uk-UA" sz="1800" dirty="0"/>
              <a:t>. У </a:t>
            </a:r>
            <a:r>
              <a:rPr lang="uk-UA" sz="1800" u="sng" dirty="0"/>
              <a:t>більшості випадків</a:t>
            </a:r>
            <a:r>
              <a:rPr lang="uk-UA" sz="1800" dirty="0"/>
              <a:t>, </a:t>
            </a:r>
            <a:r>
              <a:rPr lang="uk-UA" sz="1800" b="1" dirty="0">
                <a:highlight>
                  <a:srgbClr val="00FFFF"/>
                </a:highlight>
              </a:rPr>
              <a:t>пам’ять, яка повертається назад в операційну систему, міститиме ті ж значення, які були у неї до звільнення</a:t>
            </a:r>
            <a:r>
              <a:rPr lang="uk-UA" sz="1800" dirty="0"/>
              <a:t>, а </a:t>
            </a:r>
            <a:r>
              <a:rPr lang="uk-UA" sz="1800" b="1" dirty="0">
                <a:highlight>
                  <a:srgbClr val="FFFF00"/>
                </a:highlight>
              </a:rPr>
              <a:t>вказівник так і залишиться вказувати на тільки що звільнену (видалену) пам’ять</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Вказівник, який вказує на звільнену пам’ять, називається </a:t>
            </a:r>
            <a:r>
              <a:rPr lang="uk-UA" sz="1800" b="1" dirty="0">
                <a:highlight>
                  <a:srgbClr val="00FF00"/>
                </a:highlight>
              </a:rPr>
              <a:t>висячим вказівником</a:t>
            </a:r>
            <a:r>
              <a:rPr lang="uk-UA" sz="1800" dirty="0"/>
              <a:t>. </a:t>
            </a:r>
            <a:r>
              <a:rPr lang="uk-UA" sz="1800" b="1" dirty="0" err="1">
                <a:highlight>
                  <a:srgbClr val="00FFFF"/>
                </a:highlight>
              </a:rPr>
              <a:t>Розіменування</a:t>
            </a:r>
            <a:r>
              <a:rPr lang="uk-UA" sz="1800" dirty="0"/>
              <a:t> або </a:t>
            </a:r>
            <a:r>
              <a:rPr lang="uk-UA" sz="1800" b="1" dirty="0">
                <a:highlight>
                  <a:srgbClr val="00FFFF"/>
                </a:highlight>
              </a:rPr>
              <a:t>видалення</a:t>
            </a:r>
            <a:r>
              <a:rPr lang="uk-UA" sz="1800" dirty="0"/>
              <a:t> висячого вказівника </a:t>
            </a:r>
            <a:r>
              <a:rPr lang="uk-UA" sz="1800" b="1" dirty="0">
                <a:highlight>
                  <a:srgbClr val="00FFFF"/>
                </a:highlight>
              </a:rPr>
              <a:t>призведе до несподіваних результатів</a:t>
            </a:r>
            <a:r>
              <a:rPr lang="uk-UA" sz="1800" dirty="0"/>
              <a:t>.</a:t>
            </a:r>
          </a:p>
        </p:txBody>
      </p:sp>
    </p:spTree>
    <p:extLst>
      <p:ext uri="{BB962C8B-B14F-4D97-AF65-F5344CB8AC3E}">
        <p14:creationId xmlns:p14="http://schemas.microsoft.com/office/powerpoint/2010/main" val="13507455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en-US" b="1" dirty="0"/>
              <a:t>_</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D8D2F756-D511-4DE5-80CB-4336862BAAD9}"/>
              </a:ext>
            </a:extLst>
          </p:cNvPr>
          <p:cNvPicPr>
            <a:picLocks noChangeAspect="1"/>
          </p:cNvPicPr>
          <p:nvPr/>
        </p:nvPicPr>
        <p:blipFill>
          <a:blip r:embed="rId2"/>
          <a:stretch>
            <a:fillRect/>
          </a:stretch>
        </p:blipFill>
        <p:spPr>
          <a:xfrm>
            <a:off x="0" y="929603"/>
            <a:ext cx="12192000" cy="4998794"/>
          </a:xfrm>
          <a:prstGeom prst="rect">
            <a:avLst/>
          </a:prstGeom>
        </p:spPr>
      </p:pic>
    </p:spTree>
    <p:extLst>
      <p:ext uri="{BB962C8B-B14F-4D97-AF65-F5344CB8AC3E}">
        <p14:creationId xmlns:p14="http://schemas.microsoft.com/office/powerpoint/2010/main" val="37450152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Висячі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вищенаведеній програмі значення </a:t>
            </a:r>
            <a:r>
              <a:rPr lang="uk-UA" sz="1800" dirty="0">
                <a:solidFill>
                  <a:schemeClr val="accent5">
                    <a:lumMod val="75000"/>
                  </a:schemeClr>
                </a:solidFill>
                <a:latin typeface="Consolas" panose="020B0609020204030204" pitchFamily="49" charset="0"/>
              </a:rPr>
              <a:t>8</a:t>
            </a:r>
            <a:r>
              <a:rPr lang="uk-UA" sz="1800" dirty="0"/>
              <a:t>, яке раніше було присвоєно динамічній змінній, після звільнення може і далі перебувати там, а може і ні. Також можливо, що звільнена пам’ять вже могла бути виділена іншому додатку/програмі (або залишена для власного використання операційної системи), і спроба доступу до неї призведе до того, що операційна система автоматично припинить виконання вашої програми.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Процес звільнення пам’яті може також призвести і до створення декількох висячих вказівників. Розглянемо наступний приклад:</a:t>
            </a:r>
          </a:p>
        </p:txBody>
      </p:sp>
      <p:pic>
        <p:nvPicPr>
          <p:cNvPr id="6" name="Рисунок 5">
            <a:extLst>
              <a:ext uri="{FF2B5EF4-FFF2-40B4-BE49-F238E27FC236}">
                <a16:creationId xmlns:a16="http://schemas.microsoft.com/office/drawing/2014/main" id="{7FB3D820-3060-4080-B309-083217AE037F}"/>
              </a:ext>
            </a:extLst>
          </p:cNvPr>
          <p:cNvPicPr>
            <a:picLocks noChangeAspect="1"/>
          </p:cNvPicPr>
          <p:nvPr/>
        </p:nvPicPr>
        <p:blipFill>
          <a:blip r:embed="rId2"/>
          <a:stretch>
            <a:fillRect/>
          </a:stretch>
        </p:blipFill>
        <p:spPr>
          <a:xfrm>
            <a:off x="1925515" y="3810076"/>
            <a:ext cx="8340970" cy="3047924"/>
          </a:xfrm>
          <a:prstGeom prst="rect">
            <a:avLst/>
          </a:prstGeom>
        </p:spPr>
      </p:pic>
    </p:spTree>
    <p:extLst>
      <p:ext uri="{BB962C8B-B14F-4D97-AF65-F5344CB8AC3E}">
        <p14:creationId xmlns:p14="http://schemas.microsoft.com/office/powerpoint/2010/main" val="38589488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Висячі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Є кілька рекомендацій, які можуть тут допомогти: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t> По-перше</a:t>
            </a:r>
            <a:r>
              <a:rPr lang="uk-UA" sz="1800" dirty="0"/>
              <a:t>, намагайтеся уникати ситуацій, коли кілька вказівників вказують на одну і ту ж частину виділеної пам’яті. Якщо це неможливо, то з’ясуйте, який з усіх вказівників «володіє» пам’яттю (і відповідає за її видалення), а які вказівники просто отримують до неї доступ.</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   </a:t>
            </a:r>
            <a:r>
              <a:rPr lang="uk-UA" sz="1800" b="1" dirty="0"/>
              <a:t>По-друге</a:t>
            </a:r>
            <a:r>
              <a:rPr lang="uk-UA" sz="1800" dirty="0"/>
              <a:t>, коли ви видаляєте вказівник, і, якщо він не виходить з області видимості відразу ж після видалення, його потрібно зробити нульовим (тобто присвоїти йому значення 0 або </a:t>
            </a:r>
            <a:r>
              <a:rPr lang="en-US" sz="1800" dirty="0" err="1"/>
              <a:t>nullptr</a:t>
            </a:r>
            <a:r>
              <a:rPr lang="en-US" sz="1800" dirty="0"/>
              <a:t>). </a:t>
            </a:r>
            <a:r>
              <a:rPr lang="uk-UA" sz="1800" dirty="0"/>
              <a:t>Під “виходом з області видимості відразу ж після видалення” мається на увазі, що ви видаляєте вказівник в самому кінці блоку, в якому він оголошений.</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Правило: Присвоюйте видаленим вказівникам значення 0 (або </a:t>
            </a:r>
            <a:r>
              <a:rPr lang="en-US" sz="1800" b="1" dirty="0" err="1">
                <a:highlight>
                  <a:srgbClr val="00FF00"/>
                </a:highlight>
              </a:rPr>
              <a:t>nullptr</a:t>
            </a:r>
            <a:r>
              <a:rPr lang="en-US" sz="1800" b="1" dirty="0">
                <a:highlight>
                  <a:srgbClr val="00FF00"/>
                </a:highlight>
              </a:rPr>
              <a:t>), </a:t>
            </a:r>
            <a:r>
              <a:rPr lang="uk-UA" sz="1800" b="1" u="sng" dirty="0">
                <a:highlight>
                  <a:srgbClr val="00FF00"/>
                </a:highlight>
              </a:rPr>
              <a:t>якщо вони не виходять з області видимості відразу ж після видалення</a:t>
            </a:r>
            <a:r>
              <a:rPr lang="uk-UA" sz="1800" b="1" dirty="0">
                <a:highlight>
                  <a:srgbClr val="00FF00"/>
                </a:highlight>
              </a:rPr>
              <a:t>.</a:t>
            </a:r>
          </a:p>
        </p:txBody>
      </p:sp>
    </p:spTree>
    <p:extLst>
      <p:ext uri="{BB962C8B-B14F-4D97-AF65-F5344CB8AC3E}">
        <p14:creationId xmlns:p14="http://schemas.microsoft.com/office/powerpoint/2010/main" val="16395318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 </a:t>
            </a:r>
            <a:r>
              <a:rPr lang="en-US" b="1" dirty="0"/>
              <a:t>new</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 </a:t>
            </a:r>
            <a:r>
              <a:rPr lang="ru-RU" sz="1800" dirty="0" err="1"/>
              <a:t>запиті</a:t>
            </a:r>
            <a:r>
              <a:rPr lang="ru-RU" sz="1800" dirty="0"/>
              <a:t> </a:t>
            </a:r>
            <a:r>
              <a:rPr lang="ru-RU" sz="1800" dirty="0" err="1"/>
              <a:t>пам’яті</a:t>
            </a:r>
            <a:r>
              <a:rPr lang="ru-RU" sz="1800" dirty="0"/>
              <a:t> з </a:t>
            </a:r>
            <a:r>
              <a:rPr lang="ru-RU" sz="1800" dirty="0" err="1"/>
              <a:t>операційної</a:t>
            </a:r>
            <a:r>
              <a:rPr lang="ru-RU" sz="1800" dirty="0"/>
              <a:t> </a:t>
            </a:r>
            <a:r>
              <a:rPr lang="ru-RU" sz="1800" dirty="0" err="1"/>
              <a:t>системи</a:t>
            </a:r>
            <a:r>
              <a:rPr lang="ru-RU" sz="1800" dirty="0"/>
              <a:t> </a:t>
            </a:r>
            <a:r>
              <a:rPr lang="ru-RU" sz="1800" b="1" dirty="0">
                <a:highlight>
                  <a:srgbClr val="FFFF00"/>
                </a:highlight>
              </a:rPr>
              <a:t>в </a:t>
            </a:r>
            <a:r>
              <a:rPr lang="ru-RU" sz="1800" b="1" dirty="0" err="1">
                <a:highlight>
                  <a:srgbClr val="FFFF00"/>
                </a:highlight>
              </a:rPr>
              <a:t>рідкісних</a:t>
            </a:r>
            <a:r>
              <a:rPr lang="ru-RU" sz="1800" b="1" dirty="0">
                <a:highlight>
                  <a:srgbClr val="FFFF00"/>
                </a:highlight>
              </a:rPr>
              <a:t> </a:t>
            </a:r>
            <a:r>
              <a:rPr lang="ru-RU" sz="1800" b="1" dirty="0" err="1">
                <a:highlight>
                  <a:srgbClr val="FFFF00"/>
                </a:highlight>
              </a:rPr>
              <a:t>випадках</a:t>
            </a:r>
            <a:r>
              <a:rPr lang="ru-RU" sz="1800" b="1" dirty="0">
                <a:highlight>
                  <a:srgbClr val="FFFF00"/>
                </a:highlight>
              </a:rPr>
              <a:t> вона </a:t>
            </a:r>
            <a:r>
              <a:rPr lang="ru-RU" sz="1800" b="1" dirty="0" err="1">
                <a:highlight>
                  <a:srgbClr val="FFFF00"/>
                </a:highlight>
              </a:rPr>
              <a:t>може</a:t>
            </a:r>
            <a:r>
              <a:rPr lang="ru-RU" sz="1800" b="1" dirty="0">
                <a:highlight>
                  <a:srgbClr val="FFFF00"/>
                </a:highlight>
              </a:rPr>
              <a:t> бути не </a:t>
            </a:r>
            <a:r>
              <a:rPr lang="ru-RU" sz="1800" b="1" dirty="0" err="1">
                <a:highlight>
                  <a:srgbClr val="FFFF00"/>
                </a:highlight>
              </a:rPr>
              <a:t>виділена</a:t>
            </a:r>
            <a:r>
              <a:rPr lang="ru-RU" sz="1800" dirty="0"/>
              <a:t> (</a:t>
            </a:r>
            <a:r>
              <a:rPr lang="ru-RU" sz="1800" dirty="0" err="1"/>
              <a:t>тобто</a:t>
            </a:r>
            <a:r>
              <a:rPr lang="ru-RU" sz="1800" dirty="0"/>
              <a:t> </a:t>
            </a:r>
            <a:r>
              <a:rPr lang="ru-RU" sz="1800" dirty="0" err="1"/>
              <a:t>її</a:t>
            </a:r>
            <a:r>
              <a:rPr lang="ru-RU" sz="1800" dirty="0"/>
              <a:t> </a:t>
            </a:r>
            <a:r>
              <a:rPr lang="ru-RU" sz="1800" dirty="0" err="1"/>
              <a:t>може</a:t>
            </a:r>
            <a:r>
              <a:rPr lang="ru-RU" sz="1800" dirty="0"/>
              <a:t> і не бути в </a:t>
            </a:r>
            <a:r>
              <a:rPr lang="ru-RU" sz="1800" dirty="0" err="1"/>
              <a:t>наявності</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За </a:t>
            </a:r>
            <a:r>
              <a:rPr lang="ru-RU" sz="1800" dirty="0" err="1"/>
              <a:t>замовчуванням</a:t>
            </a:r>
            <a:r>
              <a:rPr lang="ru-RU" sz="1800" dirty="0"/>
              <a:t>, </a:t>
            </a:r>
            <a:r>
              <a:rPr lang="ru-RU" sz="1800" dirty="0" err="1"/>
              <a:t>якщо</a:t>
            </a:r>
            <a:r>
              <a:rPr lang="ru-RU" sz="1800" dirty="0"/>
              <a:t> оператор </a:t>
            </a:r>
            <a:r>
              <a:rPr lang="ru-RU" sz="1800" dirty="0" err="1">
                <a:solidFill>
                  <a:schemeClr val="accent5">
                    <a:lumMod val="75000"/>
                  </a:schemeClr>
                </a:solidFill>
                <a:latin typeface="Consolas" panose="020B0609020204030204" pitchFamily="49" charset="0"/>
              </a:rPr>
              <a:t>new</a:t>
            </a:r>
            <a:r>
              <a:rPr lang="ru-RU" sz="1800" dirty="0"/>
              <a:t> не </a:t>
            </a:r>
            <a:r>
              <a:rPr lang="ru-RU" sz="1800" dirty="0" err="1"/>
              <a:t>спрацював</a:t>
            </a:r>
            <a:r>
              <a:rPr lang="ru-RU" sz="1800" dirty="0"/>
              <a:t>, </a:t>
            </a:r>
            <a:r>
              <a:rPr lang="ru-RU" sz="1800" dirty="0" err="1"/>
              <a:t>пам’ять</a:t>
            </a:r>
            <a:r>
              <a:rPr lang="ru-RU" sz="1800" dirty="0"/>
              <a:t> не </a:t>
            </a:r>
            <a:r>
              <a:rPr lang="ru-RU" sz="1800" dirty="0" err="1"/>
              <a:t>виділилася</a:t>
            </a:r>
            <a:r>
              <a:rPr lang="ru-RU" sz="1800" dirty="0"/>
              <a:t>, то </a:t>
            </a:r>
            <a:r>
              <a:rPr lang="ru-RU" sz="1800" b="1" dirty="0" err="1">
                <a:highlight>
                  <a:srgbClr val="FFFF00"/>
                </a:highlight>
              </a:rPr>
              <a:t>генерується</a:t>
            </a:r>
            <a:r>
              <a:rPr lang="ru-RU" sz="1800" b="1" dirty="0">
                <a:highlight>
                  <a:srgbClr val="FFFF00"/>
                </a:highlight>
              </a:rPr>
              <a:t> </a:t>
            </a:r>
            <a:r>
              <a:rPr lang="ru-RU" sz="1800" b="1" dirty="0" err="1">
                <a:highlight>
                  <a:srgbClr val="FFFF00"/>
                </a:highlight>
              </a:rPr>
              <a:t>виняток</a:t>
            </a:r>
            <a:r>
              <a:rPr lang="ru-RU" sz="1800" b="1" dirty="0">
                <a:highlight>
                  <a:srgbClr val="FFFF00"/>
                </a:highlight>
              </a:rPr>
              <a:t> </a:t>
            </a:r>
            <a:r>
              <a:rPr lang="ru-RU" sz="1800" dirty="0" err="1">
                <a:solidFill>
                  <a:schemeClr val="accent5">
                    <a:lumMod val="75000"/>
                  </a:schemeClr>
                </a:solidFill>
                <a:latin typeface="Consolas" panose="020B0609020204030204" pitchFamily="49" charset="0"/>
              </a:rPr>
              <a:t>bad_alloc</a:t>
            </a:r>
            <a:r>
              <a:rPr lang="ru-RU" sz="1800" dirty="0"/>
              <a:t>. </a:t>
            </a:r>
            <a:r>
              <a:rPr lang="ru-RU" sz="1800" dirty="0" err="1"/>
              <a:t>Якщо</a:t>
            </a:r>
            <a:r>
              <a:rPr lang="ru-RU" sz="1800" dirty="0"/>
              <a:t> </a:t>
            </a:r>
            <a:r>
              <a:rPr lang="ru-RU" sz="1800" dirty="0" err="1"/>
              <a:t>цей</a:t>
            </a:r>
            <a:r>
              <a:rPr lang="ru-RU" sz="1800" dirty="0"/>
              <a:t> </a:t>
            </a:r>
            <a:r>
              <a:rPr lang="ru-RU" sz="1800" dirty="0" err="1"/>
              <a:t>виняток</a:t>
            </a:r>
            <a:r>
              <a:rPr lang="ru-RU" sz="1800" dirty="0"/>
              <a:t> буде неправильно </a:t>
            </a:r>
            <a:r>
              <a:rPr lang="ru-RU" sz="1800" dirty="0" err="1"/>
              <a:t>опрацьовано</a:t>
            </a:r>
            <a:r>
              <a:rPr lang="ru-RU" sz="1800" dirty="0"/>
              <a:t> (а </a:t>
            </a:r>
            <a:r>
              <a:rPr lang="ru-RU" sz="1800" dirty="0" err="1"/>
              <a:t>саме</a:t>
            </a:r>
            <a:r>
              <a:rPr lang="ru-RU" sz="1800" dirty="0"/>
              <a:t> так і буде, </a:t>
            </a:r>
            <a:r>
              <a:rPr lang="ru-RU" sz="1800" dirty="0" err="1"/>
              <a:t>оскільки</a:t>
            </a:r>
            <a:r>
              <a:rPr lang="ru-RU" sz="1800" dirty="0"/>
              <a:t> ми </a:t>
            </a:r>
            <a:r>
              <a:rPr lang="ru-RU" sz="1800" dirty="0" err="1"/>
              <a:t>ще</a:t>
            </a:r>
            <a:r>
              <a:rPr lang="ru-RU" sz="1800" dirty="0"/>
              <a:t> не </a:t>
            </a:r>
            <a:r>
              <a:rPr lang="ru-RU" sz="1800" dirty="0" err="1"/>
              <a:t>розглядали</a:t>
            </a:r>
            <a:r>
              <a:rPr lang="ru-RU" sz="1800" dirty="0"/>
              <a:t> </a:t>
            </a:r>
            <a:r>
              <a:rPr lang="ru-RU" sz="1800" dirty="0" err="1"/>
              <a:t>винятки</a:t>
            </a:r>
            <a:r>
              <a:rPr lang="ru-RU" sz="1800" dirty="0"/>
              <a:t> і </a:t>
            </a:r>
            <a:r>
              <a:rPr lang="ru-RU" sz="1800" dirty="0" err="1"/>
              <a:t>їх</a:t>
            </a:r>
            <a:r>
              <a:rPr lang="ru-RU" sz="1800" dirty="0"/>
              <a:t> </a:t>
            </a:r>
            <a:r>
              <a:rPr lang="ru-RU" sz="1800" dirty="0" err="1"/>
              <a:t>обробку</a:t>
            </a:r>
            <a:r>
              <a:rPr lang="ru-RU" sz="1800" dirty="0"/>
              <a:t>), то </a:t>
            </a:r>
            <a:r>
              <a:rPr lang="ru-RU" sz="1800" dirty="0" err="1"/>
              <a:t>програма</a:t>
            </a:r>
            <a:r>
              <a:rPr lang="ru-RU" sz="1800" dirty="0"/>
              <a:t> просто </a:t>
            </a:r>
            <a:r>
              <a:rPr lang="ru-RU" sz="1800" dirty="0" err="1"/>
              <a:t>припинить</a:t>
            </a:r>
            <a:r>
              <a:rPr lang="ru-RU" sz="1800" dirty="0"/>
              <a:t> </a:t>
            </a:r>
            <a:r>
              <a:rPr lang="ru-RU" sz="1800" dirty="0" err="1"/>
              <a:t>своє</a:t>
            </a:r>
            <a:r>
              <a:rPr lang="ru-RU" sz="1800" dirty="0"/>
              <a:t> </a:t>
            </a:r>
            <a:r>
              <a:rPr lang="ru-RU" sz="1800" dirty="0" err="1"/>
              <a:t>виконання</a:t>
            </a:r>
            <a:r>
              <a:rPr lang="ru-RU" sz="1800" dirty="0"/>
              <a:t> (</a:t>
            </a:r>
            <a:r>
              <a:rPr lang="ru-RU" sz="1800" dirty="0" err="1"/>
              <a:t>станеться</a:t>
            </a:r>
            <a:r>
              <a:rPr lang="ru-RU" sz="1800" dirty="0"/>
              <a:t> </a:t>
            </a:r>
            <a:r>
              <a:rPr lang="ru-RU" sz="1800" dirty="0" err="1"/>
              <a:t>збій</a:t>
            </a:r>
            <a:r>
              <a:rPr lang="ru-RU" sz="1800" dirty="0"/>
              <a:t>) з </a:t>
            </a:r>
            <a:r>
              <a:rPr lang="ru-RU" sz="1800" dirty="0" err="1"/>
              <a:t>помилкою</a:t>
            </a:r>
            <a:r>
              <a:rPr lang="ru-RU" sz="1800" dirty="0"/>
              <a:t> </a:t>
            </a:r>
            <a:r>
              <a:rPr lang="ru-RU" sz="1800" dirty="0" err="1"/>
              <a:t>необробленого</a:t>
            </a:r>
            <a:r>
              <a:rPr lang="ru-RU" sz="1800" dirty="0"/>
              <a:t> </a:t>
            </a:r>
            <a:r>
              <a:rPr lang="ru-RU" sz="1800" dirty="0" err="1"/>
              <a:t>винятку</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У </a:t>
            </a:r>
            <a:r>
              <a:rPr lang="ru-RU" sz="1800" dirty="0" err="1"/>
              <a:t>багатьох</a:t>
            </a:r>
            <a:r>
              <a:rPr lang="ru-RU" sz="1800" dirty="0"/>
              <a:t> </a:t>
            </a:r>
            <a:r>
              <a:rPr lang="ru-RU" sz="1800" dirty="0" err="1"/>
              <a:t>випадках</a:t>
            </a:r>
            <a:r>
              <a:rPr lang="ru-RU" sz="1800" dirty="0"/>
              <a:t> </a:t>
            </a:r>
            <a:r>
              <a:rPr lang="ru-RU" sz="1800" dirty="0" err="1"/>
              <a:t>процес</a:t>
            </a:r>
            <a:r>
              <a:rPr lang="ru-RU" sz="1800" dirty="0"/>
              <a:t> </a:t>
            </a:r>
            <a:r>
              <a:rPr lang="ru-RU" sz="1800" dirty="0" err="1"/>
              <a:t>генерації</a:t>
            </a:r>
            <a:r>
              <a:rPr lang="ru-RU" sz="1800" dirty="0"/>
              <a:t> </a:t>
            </a:r>
            <a:r>
              <a:rPr lang="ru-RU" sz="1800" dirty="0" err="1"/>
              <a:t>винятку</a:t>
            </a:r>
            <a:r>
              <a:rPr lang="ru-RU" sz="1800" dirty="0"/>
              <a:t> оператором </a:t>
            </a:r>
            <a:r>
              <a:rPr lang="ru-RU" sz="1800" dirty="0" err="1">
                <a:solidFill>
                  <a:schemeClr val="accent5">
                    <a:lumMod val="75000"/>
                  </a:schemeClr>
                </a:solidFill>
                <a:latin typeface="Consolas" panose="020B0609020204030204" pitchFamily="49" charset="0"/>
              </a:rPr>
              <a:t>new</a:t>
            </a:r>
            <a:r>
              <a:rPr lang="ru-RU" sz="1800" dirty="0"/>
              <a:t> (як і </a:t>
            </a:r>
            <a:r>
              <a:rPr lang="ru-RU" sz="1800" dirty="0" err="1"/>
              <a:t>збій</a:t>
            </a:r>
            <a:r>
              <a:rPr lang="ru-RU" sz="1800" dirty="0"/>
              <a:t> </a:t>
            </a:r>
            <a:r>
              <a:rPr lang="ru-RU" sz="1800" dirty="0" err="1"/>
              <a:t>програми</a:t>
            </a:r>
            <a:r>
              <a:rPr lang="ru-RU" sz="1800" dirty="0"/>
              <a:t>) </a:t>
            </a:r>
            <a:r>
              <a:rPr lang="ru-RU" sz="1800" dirty="0" err="1"/>
              <a:t>небажаний</a:t>
            </a:r>
            <a:r>
              <a:rPr lang="ru-RU" sz="1800" dirty="0"/>
              <a:t>, тому є альтернативна форма оператора </a:t>
            </a:r>
            <a:r>
              <a:rPr lang="ru-RU" sz="1800" dirty="0" err="1">
                <a:solidFill>
                  <a:schemeClr val="accent5">
                    <a:lumMod val="75000"/>
                  </a:schemeClr>
                </a:solidFill>
                <a:latin typeface="Consolas" panose="020B0609020204030204" pitchFamily="49" charset="0"/>
              </a:rPr>
              <a:t>new</a:t>
            </a:r>
            <a:r>
              <a:rPr lang="ru-RU" sz="1800" dirty="0"/>
              <a:t>, яка </a:t>
            </a:r>
            <a:r>
              <a:rPr lang="ru-RU" sz="1800" dirty="0" err="1"/>
              <a:t>повертає</a:t>
            </a:r>
            <a:r>
              <a:rPr lang="ru-RU" sz="1800" dirty="0"/>
              <a:t> </a:t>
            </a:r>
            <a:r>
              <a:rPr lang="ru-RU" sz="1800" dirty="0" err="1"/>
              <a:t>нульовий</a:t>
            </a:r>
            <a:r>
              <a:rPr lang="ru-RU" sz="1800" dirty="0"/>
              <a:t> </a:t>
            </a:r>
            <a:r>
              <a:rPr lang="ru-RU" sz="1800" dirty="0" err="1"/>
              <a:t>вказівник</a:t>
            </a:r>
            <a:r>
              <a:rPr lang="ru-RU" sz="1800" dirty="0"/>
              <a:t>, </a:t>
            </a:r>
            <a:r>
              <a:rPr lang="ru-RU" sz="1800" dirty="0" err="1"/>
              <a:t>якщо</a:t>
            </a:r>
            <a:r>
              <a:rPr lang="ru-RU" sz="1800" dirty="0"/>
              <a:t> </a:t>
            </a:r>
            <a:r>
              <a:rPr lang="ru-RU" sz="1800" dirty="0" err="1"/>
              <a:t>пам’ять</a:t>
            </a:r>
            <a:r>
              <a:rPr lang="ru-RU" sz="1800" dirty="0"/>
              <a:t> не </a:t>
            </a:r>
            <a:r>
              <a:rPr lang="ru-RU" sz="1800" dirty="0" err="1"/>
              <a:t>може</a:t>
            </a:r>
            <a:r>
              <a:rPr lang="ru-RU" sz="1800" dirty="0"/>
              <a:t> бути </a:t>
            </a:r>
            <a:r>
              <a:rPr lang="ru-RU" sz="1800" dirty="0" err="1"/>
              <a:t>виділена</a:t>
            </a:r>
            <a:r>
              <a:rPr lang="ru-RU" sz="1800" dirty="0"/>
              <a:t>. </a:t>
            </a:r>
            <a:r>
              <a:rPr lang="ru-RU" sz="1800" dirty="0" err="1"/>
              <a:t>Потрібно</a:t>
            </a:r>
            <a:r>
              <a:rPr lang="ru-RU" sz="1800" dirty="0"/>
              <a:t> просто </a:t>
            </a:r>
            <a:r>
              <a:rPr lang="ru-RU" sz="1800" dirty="0" err="1"/>
              <a:t>додати</a:t>
            </a:r>
            <a:r>
              <a:rPr lang="ru-RU" sz="1800" dirty="0"/>
              <a:t> константу </a:t>
            </a:r>
            <a:r>
              <a:rPr lang="ru-RU" sz="1800" dirty="0" err="1">
                <a:solidFill>
                  <a:schemeClr val="accent5">
                    <a:lumMod val="75000"/>
                  </a:schemeClr>
                </a:solidFill>
                <a:latin typeface="Consolas" panose="020B0609020204030204" pitchFamily="49" charset="0"/>
              </a:rPr>
              <a:t>std</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nothrow</a:t>
            </a:r>
            <a:r>
              <a:rPr lang="ru-RU" sz="1800" dirty="0"/>
              <a:t> </a:t>
            </a:r>
            <a:r>
              <a:rPr lang="ru-RU" sz="1800" dirty="0" err="1"/>
              <a:t>між</a:t>
            </a:r>
            <a:r>
              <a:rPr lang="ru-RU" sz="1800" dirty="0"/>
              <a:t> </a:t>
            </a:r>
            <a:r>
              <a:rPr lang="ru-RU" sz="1800" dirty="0" err="1"/>
              <a:t>ключовим</a:t>
            </a:r>
            <a:r>
              <a:rPr lang="ru-RU" sz="1800" dirty="0"/>
              <a:t> словом </a:t>
            </a:r>
            <a:r>
              <a:rPr lang="ru-RU" sz="1800" dirty="0" err="1">
                <a:solidFill>
                  <a:schemeClr val="accent5">
                    <a:lumMod val="75000"/>
                  </a:schemeClr>
                </a:solidFill>
                <a:latin typeface="Consolas" panose="020B0609020204030204" pitchFamily="49" charset="0"/>
              </a:rPr>
              <a:t>new</a:t>
            </a:r>
            <a:r>
              <a:rPr lang="ru-RU" sz="1800" dirty="0"/>
              <a:t> і типом </a:t>
            </a:r>
            <a:r>
              <a:rPr lang="ru-RU" sz="1800" dirty="0" err="1"/>
              <a:t>даних</a:t>
            </a:r>
            <a:r>
              <a:rPr lang="ru-RU" sz="1800" dirty="0"/>
              <a:t>:</a:t>
            </a:r>
            <a:endParaRPr lang="uk-UA" sz="1800" dirty="0"/>
          </a:p>
        </p:txBody>
      </p:sp>
      <p:pic>
        <p:nvPicPr>
          <p:cNvPr id="5" name="Рисунок 4">
            <a:extLst>
              <a:ext uri="{FF2B5EF4-FFF2-40B4-BE49-F238E27FC236}">
                <a16:creationId xmlns:a16="http://schemas.microsoft.com/office/drawing/2014/main" id="{1C196607-E7A3-4569-BD57-D0EEA79F9200}"/>
              </a:ext>
            </a:extLst>
          </p:cNvPr>
          <p:cNvPicPr>
            <a:picLocks noChangeAspect="1"/>
          </p:cNvPicPr>
          <p:nvPr/>
        </p:nvPicPr>
        <p:blipFill>
          <a:blip r:embed="rId2"/>
          <a:stretch>
            <a:fillRect/>
          </a:stretch>
        </p:blipFill>
        <p:spPr>
          <a:xfrm>
            <a:off x="0" y="5456043"/>
            <a:ext cx="12192000" cy="705484"/>
          </a:xfrm>
          <a:prstGeom prst="rect">
            <a:avLst/>
          </a:prstGeom>
        </p:spPr>
      </p:pic>
    </p:spTree>
    <p:extLst>
      <p:ext uri="{BB962C8B-B14F-4D97-AF65-F5344CB8AC3E}">
        <p14:creationId xmlns:p14="http://schemas.microsoft.com/office/powerpoint/2010/main" val="24752928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 </a:t>
            </a:r>
            <a:r>
              <a:rPr lang="en-US" b="1" dirty="0"/>
              <a:t>new</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вищенаведеному</a:t>
            </a:r>
            <a:r>
              <a:rPr lang="ru-RU" sz="1800" dirty="0"/>
              <a:t> </a:t>
            </a:r>
            <a:r>
              <a:rPr lang="ru-RU" sz="1800" dirty="0" err="1"/>
              <a:t>прикладі</a:t>
            </a:r>
            <a:r>
              <a:rPr lang="ru-RU" sz="1800" dirty="0"/>
              <a:t>, </a:t>
            </a:r>
            <a:r>
              <a:rPr lang="ru-RU" sz="1800" dirty="0" err="1"/>
              <a:t>якщо</a:t>
            </a:r>
            <a:r>
              <a:rPr lang="ru-RU" sz="1800" dirty="0"/>
              <a:t> оператор </a:t>
            </a:r>
            <a:r>
              <a:rPr lang="ru-RU" sz="1800" dirty="0" err="1">
                <a:solidFill>
                  <a:schemeClr val="accent5">
                    <a:lumMod val="75000"/>
                  </a:schemeClr>
                </a:solidFill>
                <a:latin typeface="Consolas" panose="020B0609020204030204" pitchFamily="49" charset="0"/>
              </a:rPr>
              <a:t>new</a:t>
            </a:r>
            <a:r>
              <a:rPr lang="ru-RU" sz="1800" dirty="0"/>
              <a:t> не </a:t>
            </a:r>
            <a:r>
              <a:rPr lang="ru-RU" sz="1800" dirty="0" err="1"/>
              <a:t>поверне</a:t>
            </a:r>
            <a:r>
              <a:rPr lang="ru-RU" sz="1800" dirty="0"/>
              <a:t> </a:t>
            </a:r>
            <a:r>
              <a:rPr lang="ru-RU" sz="1800" dirty="0" err="1"/>
              <a:t>вказівник</a:t>
            </a:r>
            <a:r>
              <a:rPr lang="ru-RU" sz="1800" dirty="0"/>
              <a:t> з динамічно </a:t>
            </a:r>
            <a:r>
              <a:rPr lang="ru-RU" sz="1800" dirty="0" err="1"/>
              <a:t>виділеною</a:t>
            </a:r>
            <a:r>
              <a:rPr lang="ru-RU" sz="1800" dirty="0"/>
              <a:t> </a:t>
            </a:r>
            <a:r>
              <a:rPr lang="ru-RU" sz="1800" dirty="0" err="1"/>
              <a:t>пам’яттю</a:t>
            </a:r>
            <a:r>
              <a:rPr lang="ru-RU" sz="1800" dirty="0"/>
              <a:t>, то </a:t>
            </a:r>
            <a:r>
              <a:rPr lang="ru-RU" sz="1800" dirty="0" err="1"/>
              <a:t>повернеться</a:t>
            </a:r>
            <a:r>
              <a:rPr lang="ru-RU" sz="1800" dirty="0"/>
              <a:t> </a:t>
            </a:r>
            <a:r>
              <a:rPr lang="ru-RU" sz="1800" dirty="0" err="1"/>
              <a:t>нульовий</a:t>
            </a:r>
            <a:r>
              <a:rPr lang="ru-RU" sz="1800" dirty="0"/>
              <a:t> </a:t>
            </a:r>
            <a:r>
              <a:rPr lang="ru-RU" sz="1800" dirty="0" err="1"/>
              <a:t>вказівник</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Розіменовувати</a:t>
            </a:r>
            <a:r>
              <a:rPr lang="ru-RU" sz="1800" dirty="0"/>
              <a:t> </a:t>
            </a:r>
            <a:r>
              <a:rPr lang="ru-RU" sz="1800" dirty="0" err="1"/>
              <a:t>його</a:t>
            </a:r>
            <a:r>
              <a:rPr lang="ru-RU" sz="1800" dirty="0"/>
              <a:t> </a:t>
            </a:r>
            <a:r>
              <a:rPr lang="ru-RU" sz="1800" dirty="0" err="1"/>
              <a:t>також</a:t>
            </a:r>
            <a:r>
              <a:rPr lang="ru-RU" sz="1800" dirty="0"/>
              <a:t> не </a:t>
            </a:r>
            <a:r>
              <a:rPr lang="ru-RU" sz="1800" dirty="0" err="1"/>
              <a:t>рекомендується</a:t>
            </a:r>
            <a:r>
              <a:rPr lang="ru-RU" sz="1800" dirty="0"/>
              <a:t>, тому </a:t>
            </a:r>
            <a:r>
              <a:rPr lang="ru-RU" sz="1800" dirty="0" err="1"/>
              <a:t>що</a:t>
            </a:r>
            <a:r>
              <a:rPr lang="ru-RU" sz="1800" dirty="0"/>
              <a:t> </a:t>
            </a:r>
            <a:r>
              <a:rPr lang="ru-RU" sz="1800" dirty="0" err="1"/>
              <a:t>це</a:t>
            </a:r>
            <a:r>
              <a:rPr lang="ru-RU" sz="1800" dirty="0"/>
              <a:t> </a:t>
            </a:r>
            <a:r>
              <a:rPr lang="ru-RU" sz="1800" dirty="0" err="1"/>
              <a:t>призведе</a:t>
            </a:r>
            <a:r>
              <a:rPr lang="ru-RU" sz="1800" dirty="0"/>
              <a:t> до </a:t>
            </a:r>
            <a:r>
              <a:rPr lang="ru-RU" sz="1800" dirty="0" err="1"/>
              <a:t>несподіваних</a:t>
            </a:r>
            <a:r>
              <a:rPr lang="ru-RU" sz="1800" dirty="0"/>
              <a:t> </a:t>
            </a:r>
            <a:r>
              <a:rPr lang="ru-RU" sz="1800" dirty="0" err="1"/>
              <a:t>результатів</a:t>
            </a:r>
            <a:r>
              <a:rPr lang="ru-RU" sz="1800" dirty="0"/>
              <a:t> (</a:t>
            </a:r>
            <a:r>
              <a:rPr lang="ru-RU" sz="1800" dirty="0" err="1"/>
              <a:t>швидше</a:t>
            </a:r>
            <a:r>
              <a:rPr lang="ru-RU" sz="1800" dirty="0"/>
              <a:t> за все, до </a:t>
            </a:r>
            <a:r>
              <a:rPr lang="ru-RU" sz="1800" dirty="0" err="1"/>
              <a:t>збою</a:t>
            </a:r>
            <a:r>
              <a:rPr lang="ru-RU" sz="1800" dirty="0"/>
              <a:t> в </a:t>
            </a:r>
            <a:r>
              <a:rPr lang="ru-RU" sz="1800" dirty="0" err="1"/>
              <a:t>програмі</a:t>
            </a:r>
            <a:r>
              <a:rPr lang="ru-RU" sz="1800" dirty="0"/>
              <a:t>). Тому </a:t>
            </a:r>
            <a:r>
              <a:rPr lang="ru-RU" sz="1800" dirty="0" err="1"/>
              <a:t>найкращою</a:t>
            </a:r>
            <a:r>
              <a:rPr lang="ru-RU" sz="1800" dirty="0"/>
              <a:t> практикою є </a:t>
            </a:r>
            <a:r>
              <a:rPr lang="ru-RU" sz="1800" dirty="0" err="1"/>
              <a:t>перевірка</a:t>
            </a:r>
            <a:r>
              <a:rPr lang="ru-RU" sz="1800" dirty="0"/>
              <a:t> </a:t>
            </a:r>
            <a:r>
              <a:rPr lang="ru-RU" sz="1800" dirty="0" err="1"/>
              <a:t>всіх</a:t>
            </a:r>
            <a:r>
              <a:rPr lang="ru-RU" sz="1800" dirty="0"/>
              <a:t> </a:t>
            </a:r>
            <a:r>
              <a:rPr lang="ru-RU" sz="1800" dirty="0" err="1"/>
              <a:t>запитів</a:t>
            </a:r>
            <a:r>
              <a:rPr lang="ru-RU" sz="1800" dirty="0"/>
              <a:t> на </a:t>
            </a:r>
            <a:r>
              <a:rPr lang="ru-RU" sz="1800" dirty="0" err="1"/>
              <a:t>виділення</a:t>
            </a:r>
            <a:r>
              <a:rPr lang="ru-RU" sz="1800" dirty="0"/>
              <a:t> </a:t>
            </a:r>
            <a:r>
              <a:rPr lang="ru-RU" sz="1800" dirty="0" err="1"/>
              <a:t>пам’яті</a:t>
            </a:r>
            <a:r>
              <a:rPr lang="ru-RU" sz="1800" dirty="0"/>
              <a:t> для </a:t>
            </a:r>
            <a:r>
              <a:rPr lang="ru-RU" sz="1800" dirty="0" err="1"/>
              <a:t>забезпечення</a:t>
            </a:r>
            <a:r>
              <a:rPr lang="ru-RU" sz="1800" dirty="0"/>
              <a:t> того, </a:t>
            </a:r>
            <a:r>
              <a:rPr lang="ru-RU" sz="1800" dirty="0" err="1"/>
              <a:t>що</a:t>
            </a:r>
            <a:r>
              <a:rPr lang="ru-RU" sz="1800" dirty="0"/>
              <a:t> </a:t>
            </a:r>
            <a:r>
              <a:rPr lang="ru-RU" sz="1800" dirty="0" err="1"/>
              <a:t>ці</a:t>
            </a:r>
            <a:r>
              <a:rPr lang="ru-RU" sz="1800" dirty="0"/>
              <a:t> запити </a:t>
            </a:r>
            <a:r>
              <a:rPr lang="ru-RU" sz="1800" dirty="0" err="1"/>
              <a:t>будуть</a:t>
            </a:r>
            <a:r>
              <a:rPr lang="ru-RU" sz="1800" dirty="0"/>
              <a:t> </a:t>
            </a:r>
            <a:r>
              <a:rPr lang="ru-RU" sz="1800" dirty="0" err="1"/>
              <a:t>виконані</a:t>
            </a:r>
            <a:r>
              <a:rPr lang="ru-RU" sz="1800" dirty="0"/>
              <a:t> </a:t>
            </a:r>
            <a:r>
              <a:rPr lang="ru-RU" sz="1800" dirty="0" err="1"/>
              <a:t>успішно</a:t>
            </a:r>
            <a:r>
              <a:rPr lang="ru-RU" sz="1800" dirty="0"/>
              <a:t> та </a:t>
            </a:r>
            <a:r>
              <a:rPr lang="ru-RU" sz="1800" dirty="0" err="1"/>
              <a:t>пам’ять</a:t>
            </a:r>
            <a:r>
              <a:rPr lang="ru-RU" sz="1800" dirty="0"/>
              <a:t> </a:t>
            </a:r>
            <a:r>
              <a:rPr lang="ru-RU" sz="1800" dirty="0" err="1"/>
              <a:t>виділиться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Оскільки</a:t>
            </a:r>
            <a:r>
              <a:rPr lang="ru-RU" sz="1800" dirty="0"/>
              <a:t> не </a:t>
            </a:r>
            <a:r>
              <a:rPr lang="ru-RU" sz="1800" dirty="0" err="1"/>
              <a:t>виділення</a:t>
            </a:r>
            <a:r>
              <a:rPr lang="ru-RU" sz="1800" dirty="0"/>
              <a:t> </a:t>
            </a:r>
            <a:r>
              <a:rPr lang="ru-RU" sz="1800" dirty="0" err="1"/>
              <a:t>пам’яті</a:t>
            </a:r>
            <a:r>
              <a:rPr lang="ru-RU" sz="1800" dirty="0"/>
              <a:t> оператором </a:t>
            </a:r>
            <a:r>
              <a:rPr lang="ru-RU" sz="1800" dirty="0" err="1"/>
              <a:t>new</a:t>
            </a:r>
            <a:r>
              <a:rPr lang="ru-RU" sz="1800" dirty="0"/>
              <a:t> </a:t>
            </a:r>
            <a:r>
              <a:rPr lang="ru-RU" sz="1800" b="1" dirty="0" err="1">
                <a:highlight>
                  <a:srgbClr val="FFFF00"/>
                </a:highlight>
              </a:rPr>
              <a:t>відбувається</a:t>
            </a:r>
            <a:r>
              <a:rPr lang="ru-RU" sz="1800" b="1" dirty="0">
                <a:highlight>
                  <a:srgbClr val="FFFF00"/>
                </a:highlight>
              </a:rPr>
              <a:t> </a:t>
            </a:r>
            <a:r>
              <a:rPr lang="ru-RU" sz="1800" b="1" dirty="0" err="1">
                <a:highlight>
                  <a:srgbClr val="FFFF00"/>
                </a:highlight>
              </a:rPr>
              <a:t>вкрай</a:t>
            </a:r>
            <a:r>
              <a:rPr lang="ru-RU" sz="1800" b="1" dirty="0">
                <a:highlight>
                  <a:srgbClr val="FFFF00"/>
                </a:highlight>
              </a:rPr>
              <a:t> рідко</a:t>
            </a:r>
            <a:r>
              <a:rPr lang="ru-RU" sz="1800" dirty="0"/>
              <a:t>, то </a:t>
            </a:r>
            <a:r>
              <a:rPr lang="ru-RU" sz="1800" dirty="0" err="1"/>
              <a:t>зазвичай</a:t>
            </a:r>
            <a:r>
              <a:rPr lang="ru-RU" sz="1800" dirty="0"/>
              <a:t> </a:t>
            </a:r>
            <a:r>
              <a:rPr lang="ru-RU" sz="1800" dirty="0" err="1"/>
              <a:t>програмісти</a:t>
            </a:r>
            <a:r>
              <a:rPr lang="ru-RU" sz="1800" dirty="0"/>
              <a:t> </a:t>
            </a:r>
            <a:r>
              <a:rPr lang="ru-RU" sz="1800" dirty="0" err="1"/>
              <a:t>забувають</a:t>
            </a:r>
            <a:r>
              <a:rPr lang="ru-RU" sz="1800" dirty="0"/>
              <a:t> </a:t>
            </a:r>
            <a:r>
              <a:rPr lang="ru-RU" sz="1800" dirty="0" err="1"/>
              <a:t>виконувати</a:t>
            </a:r>
            <a:r>
              <a:rPr lang="ru-RU" sz="1800" dirty="0"/>
              <a:t> </a:t>
            </a:r>
            <a:r>
              <a:rPr lang="ru-RU" sz="1800" dirty="0" err="1"/>
              <a:t>цю</a:t>
            </a:r>
            <a:r>
              <a:rPr lang="ru-RU" sz="1800" dirty="0"/>
              <a:t> </a:t>
            </a:r>
            <a:r>
              <a:rPr lang="ru-RU" sz="1800" dirty="0" err="1"/>
              <a:t>перевірку</a:t>
            </a:r>
            <a:r>
              <a:rPr lang="ru-RU" sz="1800" dirty="0"/>
              <a:t>!</a:t>
            </a:r>
            <a:endParaRPr lang="uk-UA" sz="1800" dirty="0"/>
          </a:p>
        </p:txBody>
      </p:sp>
      <p:pic>
        <p:nvPicPr>
          <p:cNvPr id="5" name="Рисунок 4">
            <a:extLst>
              <a:ext uri="{FF2B5EF4-FFF2-40B4-BE49-F238E27FC236}">
                <a16:creationId xmlns:a16="http://schemas.microsoft.com/office/drawing/2014/main" id="{8C14C8DE-9E0A-4A25-99E7-C56D245361AA}"/>
              </a:ext>
            </a:extLst>
          </p:cNvPr>
          <p:cNvPicPr>
            <a:picLocks noChangeAspect="1"/>
          </p:cNvPicPr>
          <p:nvPr/>
        </p:nvPicPr>
        <p:blipFill>
          <a:blip r:embed="rId2"/>
          <a:stretch>
            <a:fillRect/>
          </a:stretch>
        </p:blipFill>
        <p:spPr>
          <a:xfrm>
            <a:off x="-1" y="3429000"/>
            <a:ext cx="12192000" cy="2345555"/>
          </a:xfrm>
          <a:prstGeom prst="rect">
            <a:avLst/>
          </a:prstGeom>
        </p:spPr>
      </p:pic>
    </p:spTree>
    <p:extLst>
      <p:ext uri="{BB962C8B-B14F-4D97-AF65-F5344CB8AC3E}">
        <p14:creationId xmlns:p14="http://schemas.microsoft.com/office/powerpoint/2010/main" val="19036280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Нульові вказівники і динамічне виділення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solidFill>
                  <a:schemeClr val="accent5">
                    <a:lumMod val="75000"/>
                  </a:schemeClr>
                </a:solidFill>
              </a:rPr>
              <a:t>Нульові вказівники </a:t>
            </a:r>
            <a:r>
              <a:rPr lang="uk-UA" sz="1800" dirty="0"/>
              <a:t>(вказівники зі значенням </a:t>
            </a:r>
            <a:r>
              <a:rPr lang="uk-UA" sz="1800" dirty="0">
                <a:solidFill>
                  <a:schemeClr val="accent5">
                    <a:lumMod val="75000"/>
                  </a:schemeClr>
                </a:solidFill>
                <a:latin typeface="Consolas" panose="020B0609020204030204" pitchFamily="49" charset="0"/>
              </a:rPr>
              <a:t>0</a:t>
            </a:r>
            <a:r>
              <a:rPr lang="uk-UA" sz="1800" dirty="0"/>
              <a:t> або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особливо корисні в процесі динамічного виділення пам’яті. Їх наявність наче повідомляє нам: «</a:t>
            </a:r>
            <a:r>
              <a:rPr lang="uk-UA" sz="1800" b="1" dirty="0">
                <a:highlight>
                  <a:srgbClr val="00FF00"/>
                </a:highlight>
              </a:rPr>
              <a:t>Цьому вказівнику не виділено ніякої пам’яті</a:t>
            </a:r>
            <a:r>
              <a:rPr lang="uk-UA" sz="1800" dirty="0"/>
              <a:t>». А це, в свою чергу, можна використати для виконання умовного виділення пам’яті:</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ru-RU" sz="1800" dirty="0" err="1"/>
              <a:t>Видалення</a:t>
            </a:r>
            <a:r>
              <a:rPr lang="ru-RU" sz="1800" dirty="0"/>
              <a:t> </a:t>
            </a:r>
            <a:r>
              <a:rPr lang="ru-RU" sz="1800" dirty="0" err="1"/>
              <a:t>нульового</a:t>
            </a:r>
            <a:r>
              <a:rPr lang="ru-RU" sz="1800" dirty="0"/>
              <a:t> </a:t>
            </a:r>
            <a:r>
              <a:rPr lang="ru-RU" sz="1800" dirty="0" err="1"/>
              <a:t>вказівника</a:t>
            </a:r>
            <a:r>
              <a:rPr lang="ru-RU" sz="1800" dirty="0"/>
              <a:t> </a:t>
            </a:r>
            <a:r>
              <a:rPr lang="ru-RU" sz="1800" dirty="0" err="1"/>
              <a:t>ні</a:t>
            </a:r>
            <a:r>
              <a:rPr lang="ru-RU" sz="1800" dirty="0"/>
              <a:t> на </a:t>
            </a:r>
            <a:r>
              <a:rPr lang="ru-RU" sz="1800" dirty="0" err="1"/>
              <a:t>що</a:t>
            </a:r>
            <a:r>
              <a:rPr lang="ru-RU" sz="1800" dirty="0"/>
              <a:t> не </a:t>
            </a:r>
            <a:r>
              <a:rPr lang="ru-RU" sz="1800" dirty="0" err="1"/>
              <a:t>впливає</a:t>
            </a:r>
            <a:r>
              <a:rPr lang="ru-RU" sz="1800" dirty="0"/>
              <a:t>. Таким чином, в </a:t>
            </a:r>
            <a:r>
              <a:rPr lang="ru-RU" sz="1800" dirty="0" err="1"/>
              <a:t>наступному</a:t>
            </a:r>
            <a:r>
              <a:rPr lang="ru-RU" sz="1800" dirty="0"/>
              <a:t> </a:t>
            </a:r>
            <a:r>
              <a:rPr lang="ru-RU" sz="1800" dirty="0" err="1"/>
              <a:t>немає</a:t>
            </a:r>
            <a:r>
              <a:rPr lang="ru-RU" sz="1800" dirty="0"/>
              <a:t> </a:t>
            </a:r>
            <a:r>
              <a:rPr lang="ru-RU" sz="1800" dirty="0" err="1"/>
              <a:t>необхідності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Якщо</a:t>
            </a:r>
            <a:r>
              <a:rPr lang="ru-RU" sz="1800" dirty="0"/>
              <a:t> </a:t>
            </a:r>
            <a:r>
              <a:rPr lang="ru-RU" sz="1800" dirty="0" err="1">
                <a:solidFill>
                  <a:schemeClr val="accent5">
                    <a:lumMod val="75000"/>
                  </a:schemeClr>
                </a:solidFill>
                <a:latin typeface="Consolas" panose="020B0609020204030204" pitchFamily="49" charset="0"/>
              </a:rPr>
              <a:t>ptr</a:t>
            </a:r>
            <a:r>
              <a:rPr lang="ru-RU" sz="1800" dirty="0"/>
              <a:t> не є </a:t>
            </a:r>
            <a:r>
              <a:rPr lang="ru-RU" sz="1800" dirty="0" err="1"/>
              <a:t>нульовим</a:t>
            </a:r>
            <a:r>
              <a:rPr lang="ru-RU" sz="1800" dirty="0"/>
              <a:t>, то динамічно </a:t>
            </a:r>
            <a:r>
              <a:rPr lang="ru-RU" sz="1800" dirty="0" err="1"/>
              <a:t>виділена</a:t>
            </a:r>
            <a:r>
              <a:rPr lang="ru-RU" sz="1800" dirty="0"/>
              <a:t> </a:t>
            </a:r>
            <a:r>
              <a:rPr lang="ru-RU" sz="1800" dirty="0" err="1"/>
              <a:t>змінна</a:t>
            </a:r>
            <a:r>
              <a:rPr lang="ru-RU" sz="1800" dirty="0"/>
              <a:t> буде </a:t>
            </a:r>
            <a:r>
              <a:rPr lang="ru-RU" sz="1800" dirty="0" err="1"/>
              <a:t>видалена</a:t>
            </a:r>
            <a:r>
              <a:rPr lang="ru-RU" sz="1800" dirty="0"/>
              <a:t>. </a:t>
            </a:r>
            <a:r>
              <a:rPr lang="ru-RU" sz="1800" dirty="0" err="1"/>
              <a:t>Якщо</a:t>
            </a:r>
            <a:r>
              <a:rPr lang="ru-RU" sz="1800" dirty="0"/>
              <a:t> </a:t>
            </a:r>
            <a:r>
              <a:rPr lang="ru-RU" sz="1800" dirty="0" err="1"/>
              <a:t>значенням</a:t>
            </a:r>
            <a:r>
              <a:rPr lang="ru-RU" sz="1800" dirty="0"/>
              <a:t> </a:t>
            </a:r>
            <a:r>
              <a:rPr lang="ru-RU" sz="1800" dirty="0" err="1"/>
              <a:t>вказівника</a:t>
            </a:r>
            <a:r>
              <a:rPr lang="ru-RU" sz="1800" dirty="0"/>
              <a:t> є нуль, то </a:t>
            </a:r>
            <a:r>
              <a:rPr lang="ru-RU" sz="1800" dirty="0" err="1"/>
              <a:t>нічого</a:t>
            </a:r>
            <a:r>
              <a:rPr lang="ru-RU" sz="1800" dirty="0"/>
              <a:t> не </a:t>
            </a:r>
            <a:r>
              <a:rPr lang="ru-RU" sz="1800" dirty="0" err="1"/>
              <a:t>станеться</a:t>
            </a:r>
            <a:r>
              <a:rPr lang="ru-RU" sz="1800" dirty="0"/>
              <a:t>.</a:t>
            </a:r>
            <a:endParaRPr lang="uk-UA" sz="1800" dirty="0"/>
          </a:p>
        </p:txBody>
      </p:sp>
      <p:pic>
        <p:nvPicPr>
          <p:cNvPr id="6" name="Рисунок 5">
            <a:extLst>
              <a:ext uri="{FF2B5EF4-FFF2-40B4-BE49-F238E27FC236}">
                <a16:creationId xmlns:a16="http://schemas.microsoft.com/office/drawing/2014/main" id="{C42C9C8E-A5DA-4F83-867D-A811EC3193BB}"/>
              </a:ext>
            </a:extLst>
          </p:cNvPr>
          <p:cNvPicPr>
            <a:picLocks noChangeAspect="1"/>
          </p:cNvPicPr>
          <p:nvPr/>
        </p:nvPicPr>
        <p:blipFill>
          <a:blip r:embed="rId2"/>
          <a:stretch>
            <a:fillRect/>
          </a:stretch>
        </p:blipFill>
        <p:spPr>
          <a:xfrm>
            <a:off x="3089030" y="2125296"/>
            <a:ext cx="6013938" cy="1234533"/>
          </a:xfrm>
          <a:prstGeom prst="rect">
            <a:avLst/>
          </a:prstGeom>
        </p:spPr>
      </p:pic>
      <p:pic>
        <p:nvPicPr>
          <p:cNvPr id="8" name="Рисунок 7">
            <a:extLst>
              <a:ext uri="{FF2B5EF4-FFF2-40B4-BE49-F238E27FC236}">
                <a16:creationId xmlns:a16="http://schemas.microsoft.com/office/drawing/2014/main" id="{D61FDD63-4728-4672-A75A-084577FA405D}"/>
              </a:ext>
            </a:extLst>
          </p:cNvPr>
          <p:cNvPicPr>
            <a:picLocks noChangeAspect="1"/>
          </p:cNvPicPr>
          <p:nvPr/>
        </p:nvPicPr>
        <p:blipFill>
          <a:blip r:embed="rId3"/>
          <a:stretch>
            <a:fillRect/>
          </a:stretch>
        </p:blipFill>
        <p:spPr>
          <a:xfrm>
            <a:off x="3833445" y="3787544"/>
            <a:ext cx="4525108" cy="1679775"/>
          </a:xfrm>
          <a:prstGeom prst="rect">
            <a:avLst/>
          </a:prstGeom>
        </p:spPr>
      </p:pic>
    </p:spTree>
    <p:extLst>
      <p:ext uri="{BB962C8B-B14F-4D97-AF65-F5344CB8AC3E}">
        <p14:creationId xmlns:p14="http://schemas.microsoft.com/office/powerpoint/2010/main" val="33508256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Витік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Динамічно виділена пам’ять не має області видимості</a:t>
            </a:r>
            <a:r>
              <a:rPr lang="uk-UA" sz="1800" dirty="0"/>
              <a:t>, тобто вона залишається виділеною до тих пір, </a:t>
            </a:r>
            <a:r>
              <a:rPr lang="uk-UA" sz="1800" b="1" dirty="0">
                <a:highlight>
                  <a:srgbClr val="00FFFF"/>
                </a:highlight>
              </a:rPr>
              <a:t>поки не буде явно звільнена</a:t>
            </a:r>
            <a:r>
              <a:rPr lang="uk-UA" sz="1800" dirty="0"/>
              <a:t> або </a:t>
            </a:r>
            <a:r>
              <a:rPr lang="uk-UA" sz="1800" b="1" dirty="0">
                <a:highlight>
                  <a:srgbClr val="00FFFF"/>
                </a:highlight>
              </a:rPr>
              <a:t>поки ваша програма не завершить своє виконання </a:t>
            </a:r>
            <a:r>
              <a:rPr lang="uk-UA" sz="1800" dirty="0"/>
              <a:t>(і операційна система очистить всі буфери пам’яті самостійно). Однак </a:t>
            </a:r>
            <a:r>
              <a:rPr lang="uk-UA" sz="1800" b="1" dirty="0">
                <a:highlight>
                  <a:srgbClr val="FFFF00"/>
                </a:highlight>
              </a:rPr>
              <a:t>вказівники</a:t>
            </a:r>
            <a:r>
              <a:rPr lang="uk-UA" sz="1800" dirty="0"/>
              <a:t>, які використовуються для зберігання динамічно виділених адрес в пам’яті, </a:t>
            </a:r>
            <a:r>
              <a:rPr lang="uk-UA" sz="1800" b="1" dirty="0">
                <a:highlight>
                  <a:srgbClr val="FFFF00"/>
                </a:highlight>
              </a:rPr>
              <a:t>дотримуються правил області видимості звичайних змінних</a:t>
            </a:r>
            <a:r>
              <a:rPr lang="uk-UA" sz="1800" dirty="0"/>
              <a:t>. Ця невідповідність може викликати цікаву поведінку, наприклад:</a:t>
            </a:r>
          </a:p>
        </p:txBody>
      </p:sp>
      <p:pic>
        <p:nvPicPr>
          <p:cNvPr id="5" name="Рисунок 4">
            <a:extLst>
              <a:ext uri="{FF2B5EF4-FFF2-40B4-BE49-F238E27FC236}">
                <a16:creationId xmlns:a16="http://schemas.microsoft.com/office/drawing/2014/main" id="{195779E7-18CD-4D7A-A501-6A4DB01AA15F}"/>
              </a:ext>
            </a:extLst>
          </p:cNvPr>
          <p:cNvPicPr>
            <a:picLocks noChangeAspect="1"/>
          </p:cNvPicPr>
          <p:nvPr/>
        </p:nvPicPr>
        <p:blipFill>
          <a:blip r:embed="rId2"/>
          <a:stretch>
            <a:fillRect/>
          </a:stretch>
        </p:blipFill>
        <p:spPr>
          <a:xfrm>
            <a:off x="3506879" y="3055441"/>
            <a:ext cx="5178242" cy="2173051"/>
          </a:xfrm>
          <a:prstGeom prst="rect">
            <a:avLst/>
          </a:prstGeom>
        </p:spPr>
      </p:pic>
    </p:spTree>
    <p:extLst>
      <p:ext uri="{BB962C8B-B14F-4D97-AF65-F5344CB8AC3E}">
        <p14:creationId xmlns:p14="http://schemas.microsoft.com/office/powerpoint/2010/main" val="510224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 та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FF"/>
                </a:highlight>
              </a:rPr>
              <a:t>Є одна відмінність між ім'ям масиву і покажчиком</a:t>
            </a:r>
            <a:r>
              <a:rPr lang="uk-UA" sz="1800" dirty="0"/>
              <a:t>, яке необхідно мати на увазі. </a:t>
            </a:r>
            <a:r>
              <a:rPr lang="uk-UA" sz="1800" b="1" dirty="0">
                <a:highlight>
                  <a:srgbClr val="00FF00"/>
                </a:highlight>
              </a:rPr>
              <a:t>Покажчик є змінною</a:t>
            </a:r>
            <a:r>
              <a:rPr lang="uk-UA" sz="1800" dirty="0"/>
              <a:t>, отже, операції </a:t>
            </a:r>
            <a:r>
              <a:rPr lang="en-US" sz="1800" dirty="0">
                <a:solidFill>
                  <a:schemeClr val="accent5">
                    <a:lumMod val="75000"/>
                  </a:schemeClr>
                </a:solidFill>
                <a:latin typeface="Consolas" panose="020B0609020204030204" pitchFamily="49" charset="0"/>
              </a:rPr>
              <a:t>pa = a </a:t>
            </a:r>
            <a:r>
              <a:rPr lang="uk-UA" sz="1800" dirty="0"/>
              <a:t>та </a:t>
            </a:r>
            <a:r>
              <a:rPr lang="en-US" sz="1800" dirty="0">
                <a:solidFill>
                  <a:schemeClr val="accent5">
                    <a:lumMod val="75000"/>
                  </a:schemeClr>
                </a:solidFill>
                <a:latin typeface="Consolas" panose="020B0609020204030204" pitchFamily="49" charset="0"/>
              </a:rPr>
              <a:t>pa++ </a:t>
            </a:r>
            <a:r>
              <a:rPr lang="uk-UA" sz="1800" dirty="0"/>
              <a:t>мають сенс і компілюються. Однак, </a:t>
            </a:r>
            <a:r>
              <a:rPr lang="uk-UA" sz="1800" b="1" dirty="0">
                <a:highlight>
                  <a:srgbClr val="FF00FF"/>
                </a:highlight>
              </a:rPr>
              <a:t>ім'я масиву є константою</a:t>
            </a:r>
            <a:r>
              <a:rPr lang="uk-UA" sz="1800" dirty="0"/>
              <a:t>, а не змінною: конструкції типу </a:t>
            </a:r>
            <a:r>
              <a:rPr lang="en-US" sz="1800" dirty="0">
                <a:solidFill>
                  <a:schemeClr val="accent5">
                    <a:lumMod val="75000"/>
                  </a:schemeClr>
                </a:solidFill>
                <a:latin typeface="Consolas" panose="020B0609020204030204" pitchFamily="49" charset="0"/>
              </a:rPr>
              <a:t>a = pa </a:t>
            </a:r>
            <a:r>
              <a:rPr lang="uk-UA" sz="1800" dirty="0"/>
              <a:t>або </a:t>
            </a:r>
            <a:r>
              <a:rPr lang="en-US" sz="1800" dirty="0">
                <a:solidFill>
                  <a:schemeClr val="accent5">
                    <a:lumMod val="75000"/>
                  </a:schemeClr>
                </a:solidFill>
                <a:latin typeface="Consolas" panose="020B0609020204030204" pitchFamily="49" charset="0"/>
              </a:rPr>
              <a:t>a++ </a:t>
            </a:r>
            <a:r>
              <a:rPr lang="uk-UA" sz="1800" dirty="0"/>
              <a:t>або </a:t>
            </a:r>
            <a:r>
              <a:rPr lang="en-US" sz="1800" dirty="0">
                <a:solidFill>
                  <a:schemeClr val="accent5">
                    <a:lumMod val="75000"/>
                  </a:schemeClr>
                </a:solidFill>
                <a:latin typeface="Consolas" panose="020B0609020204030204" pitchFamily="49" charset="0"/>
              </a:rPr>
              <a:t>p = &amp;a </a:t>
            </a:r>
            <a:r>
              <a:rPr lang="uk-UA" sz="1800" dirty="0"/>
              <a:t>будуть помилковими.</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113889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Витік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Тут ми динамічно виділяємо </a:t>
            </a:r>
            <a:r>
              <a:rPr lang="uk-UA" sz="1800" dirty="0" err="1"/>
              <a:t>цілочисельну</a:t>
            </a:r>
            <a:r>
              <a:rPr lang="uk-UA" sz="1800" dirty="0"/>
              <a:t> змінну, але ніколи не звільняємо пам’ять через використання оператора </a:t>
            </a:r>
            <a:r>
              <a:rPr lang="en-US" sz="1800" dirty="0">
                <a:solidFill>
                  <a:schemeClr val="accent5">
                    <a:lumMod val="75000"/>
                  </a:schemeClr>
                </a:solidFill>
                <a:latin typeface="Consolas" panose="020B0609020204030204" pitchFamily="49" charset="0"/>
              </a:rPr>
              <a:t>delete</a:t>
            </a:r>
            <a:r>
              <a:rPr lang="en-US" sz="1800" dirty="0"/>
              <a:t>. </a:t>
            </a:r>
            <a:r>
              <a:rPr lang="uk-UA" sz="1800" dirty="0"/>
              <a:t>Оскільки вказівники слідують всім тим же правилам, що і звичайні змінні, то </a:t>
            </a:r>
            <a:r>
              <a:rPr lang="uk-UA" sz="1800" b="1" dirty="0">
                <a:highlight>
                  <a:srgbClr val="FFFF00"/>
                </a:highlight>
              </a:rPr>
              <a:t>коли функція завершить своє виконання, </a:t>
            </a:r>
            <a:r>
              <a:rPr lang="en-US" sz="1800" b="1" dirty="0" err="1">
                <a:solidFill>
                  <a:schemeClr val="accent5">
                    <a:lumMod val="75000"/>
                  </a:schemeClr>
                </a:solidFill>
                <a:highlight>
                  <a:srgbClr val="FFFF00"/>
                </a:highlight>
                <a:latin typeface="Consolas" panose="020B0609020204030204" pitchFamily="49" charset="0"/>
              </a:rPr>
              <a:t>ptr</a:t>
            </a:r>
            <a:r>
              <a:rPr lang="en-US" sz="1800" b="1" dirty="0">
                <a:highlight>
                  <a:srgbClr val="FFFF00"/>
                </a:highlight>
              </a:rPr>
              <a:t> </a:t>
            </a:r>
            <a:r>
              <a:rPr lang="uk-UA" sz="1800" b="1" dirty="0">
                <a:highlight>
                  <a:srgbClr val="FFFF00"/>
                </a:highlight>
              </a:rPr>
              <a:t>вийде з області видимості</a:t>
            </a:r>
            <a:r>
              <a:rPr lang="uk-UA" sz="1800" dirty="0"/>
              <a:t>. Оскільки </a:t>
            </a:r>
            <a:r>
              <a:rPr lang="en-US" sz="1800" dirty="0" err="1">
                <a:solidFill>
                  <a:schemeClr val="accent5">
                    <a:lumMod val="75000"/>
                  </a:schemeClr>
                </a:solidFill>
                <a:latin typeface="Consolas" panose="020B0609020204030204" pitchFamily="49" charset="0"/>
              </a:rPr>
              <a:t>ptr</a:t>
            </a:r>
            <a:r>
              <a:rPr lang="en-US" sz="1800" dirty="0"/>
              <a:t> — </a:t>
            </a:r>
            <a:r>
              <a:rPr lang="uk-UA" sz="1800" b="1" dirty="0">
                <a:highlight>
                  <a:srgbClr val="00FF00"/>
                </a:highlight>
              </a:rPr>
              <a:t>це єдина змінна, яка зберігає адресу динамічно виділеної </a:t>
            </a:r>
            <a:r>
              <a:rPr lang="uk-UA" sz="1800" b="1" dirty="0" err="1">
                <a:highlight>
                  <a:srgbClr val="00FF00"/>
                </a:highlight>
              </a:rPr>
              <a:t>цілочисельної</a:t>
            </a:r>
            <a:r>
              <a:rPr lang="uk-UA" sz="1800" b="1" dirty="0">
                <a:highlight>
                  <a:srgbClr val="00FF00"/>
                </a:highlight>
              </a:rPr>
              <a:t> змінної</a:t>
            </a:r>
            <a:r>
              <a:rPr lang="uk-UA" sz="1800" dirty="0"/>
              <a:t>, то </a:t>
            </a:r>
            <a:r>
              <a:rPr lang="uk-UA" sz="1800" b="1" dirty="0">
                <a:highlight>
                  <a:srgbClr val="FF00FF"/>
                </a:highlight>
              </a:rPr>
              <a:t>коли </a:t>
            </a:r>
            <a:r>
              <a:rPr lang="en-US" sz="1800" b="1" dirty="0" err="1">
                <a:solidFill>
                  <a:schemeClr val="accent5">
                    <a:lumMod val="75000"/>
                  </a:schemeClr>
                </a:solidFill>
                <a:highlight>
                  <a:srgbClr val="FF00FF"/>
                </a:highlight>
                <a:latin typeface="Consolas" panose="020B0609020204030204" pitchFamily="49" charset="0"/>
              </a:rPr>
              <a:t>ptr</a:t>
            </a:r>
            <a:r>
              <a:rPr lang="en-US" sz="1800" b="1" dirty="0">
                <a:highlight>
                  <a:srgbClr val="FF00FF"/>
                </a:highlight>
              </a:rPr>
              <a:t> </a:t>
            </a:r>
            <a:r>
              <a:rPr lang="uk-UA" sz="1800" b="1" dirty="0">
                <a:highlight>
                  <a:srgbClr val="FF00FF"/>
                </a:highlight>
              </a:rPr>
              <a:t>знищиться, більше не залишиться вказівників на динамічно виділену пам’ять</a:t>
            </a:r>
            <a:r>
              <a:rPr lang="uk-UA" sz="1800" dirty="0"/>
              <a:t>. Це означає, </a:t>
            </a:r>
            <a:r>
              <a:rPr lang="uk-UA" sz="2400" b="1" dirty="0">
                <a:highlight>
                  <a:srgbClr val="00FF00"/>
                </a:highlight>
              </a:rPr>
              <a:t>що програма «втратить» адресу динамічно виділеної пам’яті</a:t>
            </a:r>
            <a:r>
              <a:rPr lang="uk-UA" sz="1800" dirty="0"/>
              <a:t>. І в результаті цю динамічно виділену </a:t>
            </a:r>
            <a:r>
              <a:rPr lang="uk-UA" sz="1800" dirty="0" err="1"/>
              <a:t>цілочисельну</a:t>
            </a:r>
            <a:r>
              <a:rPr lang="uk-UA" sz="1800" dirty="0"/>
              <a:t> змінну не можна буде видалити. Це називається </a:t>
            </a:r>
            <a:r>
              <a:rPr lang="uk-UA" sz="1800" b="1" u="sng" dirty="0">
                <a:highlight>
                  <a:srgbClr val="00FF00"/>
                </a:highlight>
              </a:rPr>
              <a:t>витоком пам’яті</a:t>
            </a:r>
            <a:r>
              <a:rPr lang="uk-UA" sz="1800" dirty="0"/>
              <a:t>.</a:t>
            </a:r>
          </a:p>
        </p:txBody>
      </p:sp>
    </p:spTree>
    <p:extLst>
      <p:ext uri="{BB962C8B-B14F-4D97-AF65-F5344CB8AC3E}">
        <p14:creationId xmlns:p14="http://schemas.microsoft.com/office/powerpoint/2010/main" val="31151328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Витік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Витік пам’яті </a:t>
            </a:r>
            <a:r>
              <a:rPr lang="uk-UA" sz="1800" dirty="0"/>
              <a:t>відбувається, коли ваша програма втрачає адресу певної динамічно виділеної частини пам’яті (наприклад, змінної або масиву), перш ніж повернути її назад в операційну систему. Коли це відбувається, то програма вже не може видалити цю динамічно виділену пам’ять, оскільки вона більше не знає, де та знаходиться. </a:t>
            </a:r>
            <a:r>
              <a:rPr lang="uk-UA" sz="1800" b="1" dirty="0">
                <a:highlight>
                  <a:srgbClr val="00FFFF"/>
                </a:highlight>
              </a:rPr>
              <a:t>Операційна система також не може використовувати цю пам’ять, оскільки вважається, що вона як і раніше використовується вашою програмою</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Витоки пам’яті “з’їдають” вільну пам’ять під час виконання програми, зменшуючи кількість доступної пам’яті не тільки для цієї програми, але і для інших програм також</a:t>
            </a:r>
            <a:r>
              <a:rPr lang="uk-UA" sz="1800" dirty="0"/>
              <a:t>. Програми з серйозними проблемами з витоком пам’яті можуть “з’їсти” всю доступну пам’ять, в результаті чого ваш комп’ютер повільніше працюватиме або навіть станеться збій. Тільки після того, як виконання вашої програми завершиться, операційна система зможе очистити і повернути всю пам’ять, яка “втекла”.</a:t>
            </a:r>
          </a:p>
        </p:txBody>
      </p:sp>
    </p:spTree>
    <p:extLst>
      <p:ext uri="{BB962C8B-B14F-4D97-AF65-F5344CB8AC3E}">
        <p14:creationId xmlns:p14="http://schemas.microsoft.com/office/powerpoint/2010/main" val="22020761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Витік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Хоча витік пам’яті може виникнути і через те, що вказівник виходить з області видимості, можливі й інші способи, які можуть призвести до витоку пам’яті. Наприклад, </a:t>
            </a:r>
            <a:r>
              <a:rPr lang="uk-UA" sz="1800" b="1" dirty="0">
                <a:highlight>
                  <a:srgbClr val="FFFF00"/>
                </a:highlight>
              </a:rPr>
              <a:t>якщо вказівнику, який зберігає адресу динамічно виділеної пам’яті, присвоїти інше значення</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Це</a:t>
            </a:r>
            <a:r>
              <a:rPr lang="ru-RU" sz="1800" dirty="0"/>
              <a:t> легко </a:t>
            </a:r>
            <a:r>
              <a:rPr lang="ru-RU" sz="1800" dirty="0" err="1"/>
              <a:t>вирішується</a:t>
            </a:r>
            <a:r>
              <a:rPr lang="ru-RU" sz="1800" dirty="0"/>
              <a:t> </a:t>
            </a:r>
            <a:r>
              <a:rPr lang="ru-RU" sz="1800" dirty="0" err="1"/>
              <a:t>видаленням</a:t>
            </a:r>
            <a:r>
              <a:rPr lang="ru-RU" sz="1800" dirty="0"/>
              <a:t> </a:t>
            </a:r>
            <a:r>
              <a:rPr lang="ru-RU" sz="1800" dirty="0" err="1"/>
              <a:t>вказівника</a:t>
            </a:r>
            <a:r>
              <a:rPr lang="ru-RU" sz="1800" dirty="0"/>
              <a:t> перед </a:t>
            </a:r>
            <a:r>
              <a:rPr lang="ru-RU" sz="1800" dirty="0" err="1"/>
              <a:t>операцією</a:t>
            </a:r>
            <a:r>
              <a:rPr lang="ru-RU" sz="1800" dirty="0"/>
              <a:t> </a:t>
            </a:r>
            <a:r>
              <a:rPr lang="ru-RU" sz="1800" dirty="0" err="1"/>
              <a:t>переприсвоювання</a:t>
            </a:r>
            <a:r>
              <a:rPr lang="ru-RU" sz="1800" dirty="0"/>
              <a:t>:</a:t>
            </a:r>
            <a:endParaRPr lang="uk-UA" sz="1800" dirty="0"/>
          </a:p>
        </p:txBody>
      </p:sp>
      <p:pic>
        <p:nvPicPr>
          <p:cNvPr id="7" name="Рисунок 6">
            <a:extLst>
              <a:ext uri="{FF2B5EF4-FFF2-40B4-BE49-F238E27FC236}">
                <a16:creationId xmlns:a16="http://schemas.microsoft.com/office/drawing/2014/main" id="{0D2DC5E6-0FC8-4516-9B9A-A2C012247CFF}"/>
              </a:ext>
            </a:extLst>
          </p:cNvPr>
          <p:cNvPicPr>
            <a:picLocks noChangeAspect="1"/>
          </p:cNvPicPr>
          <p:nvPr/>
        </p:nvPicPr>
        <p:blipFill>
          <a:blip r:embed="rId2"/>
          <a:stretch>
            <a:fillRect/>
          </a:stretch>
        </p:blipFill>
        <p:spPr>
          <a:xfrm>
            <a:off x="1746737" y="2167494"/>
            <a:ext cx="8698523" cy="1512787"/>
          </a:xfrm>
          <a:prstGeom prst="rect">
            <a:avLst/>
          </a:prstGeom>
        </p:spPr>
      </p:pic>
      <p:pic>
        <p:nvPicPr>
          <p:cNvPr id="9" name="Рисунок 8">
            <a:extLst>
              <a:ext uri="{FF2B5EF4-FFF2-40B4-BE49-F238E27FC236}">
                <a16:creationId xmlns:a16="http://schemas.microsoft.com/office/drawing/2014/main" id="{02F80AC7-A625-459D-A4C2-59A1BDF1A5C0}"/>
              </a:ext>
            </a:extLst>
          </p:cNvPr>
          <p:cNvPicPr>
            <a:picLocks noChangeAspect="1"/>
          </p:cNvPicPr>
          <p:nvPr/>
        </p:nvPicPr>
        <p:blipFill>
          <a:blip r:embed="rId3"/>
          <a:stretch>
            <a:fillRect/>
          </a:stretch>
        </p:blipFill>
        <p:spPr>
          <a:xfrm>
            <a:off x="2403229" y="4238599"/>
            <a:ext cx="7385538" cy="2061081"/>
          </a:xfrm>
          <a:prstGeom prst="rect">
            <a:avLst/>
          </a:prstGeom>
        </p:spPr>
      </p:pic>
    </p:spTree>
    <p:extLst>
      <p:ext uri="{BB962C8B-B14F-4D97-AF65-F5344CB8AC3E}">
        <p14:creationId xmlns:p14="http://schemas.microsoft.com/office/powerpoint/2010/main" val="3635515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Витік пам’яті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Крім</a:t>
            </a:r>
            <a:r>
              <a:rPr lang="ru-RU" sz="1800" dirty="0"/>
              <a:t> того, </a:t>
            </a:r>
            <a:r>
              <a:rPr lang="ru-RU" sz="1800" dirty="0" err="1"/>
              <a:t>витік</a:t>
            </a:r>
            <a:r>
              <a:rPr lang="ru-RU" sz="1800" dirty="0"/>
              <a:t> </a:t>
            </a:r>
            <a:r>
              <a:rPr lang="ru-RU" sz="1800" dirty="0" err="1"/>
              <a:t>пам’яті</a:t>
            </a:r>
            <a:r>
              <a:rPr lang="ru-RU" sz="1800" dirty="0"/>
              <a:t> </a:t>
            </a:r>
            <a:r>
              <a:rPr lang="ru-RU" sz="1800" dirty="0" err="1"/>
              <a:t>також</a:t>
            </a:r>
            <a:r>
              <a:rPr lang="ru-RU" sz="1800" dirty="0"/>
              <a:t> </a:t>
            </a:r>
            <a:r>
              <a:rPr lang="ru-RU" sz="1800" dirty="0" err="1"/>
              <a:t>може</a:t>
            </a:r>
            <a:r>
              <a:rPr lang="ru-RU" sz="1800" dirty="0"/>
              <a:t> </a:t>
            </a:r>
            <a:r>
              <a:rPr lang="ru-RU" sz="1800" dirty="0" err="1"/>
              <a:t>статися</a:t>
            </a:r>
            <a:r>
              <a:rPr lang="ru-RU" sz="1800" dirty="0"/>
              <a:t> і </a:t>
            </a:r>
            <a:r>
              <a:rPr lang="ru-RU" sz="1800" b="1" dirty="0">
                <a:highlight>
                  <a:srgbClr val="FFFF00"/>
                </a:highlight>
              </a:rPr>
              <a:t>через </a:t>
            </a:r>
            <a:r>
              <a:rPr lang="ru-RU" sz="1800" b="1" dirty="0" err="1">
                <a:highlight>
                  <a:srgbClr val="FFFF00"/>
                </a:highlight>
              </a:rPr>
              <a:t>подвійне</a:t>
            </a:r>
            <a:r>
              <a:rPr lang="ru-RU" sz="1800" b="1" dirty="0">
                <a:highlight>
                  <a:srgbClr val="FFFF00"/>
                </a:highlight>
              </a:rPr>
              <a:t> </a:t>
            </a:r>
            <a:r>
              <a:rPr lang="ru-RU" sz="1800" b="1" dirty="0" err="1">
                <a:highlight>
                  <a:srgbClr val="FFFF00"/>
                </a:highlight>
              </a:rPr>
              <a:t>виділення</a:t>
            </a:r>
            <a:r>
              <a:rPr lang="ru-RU" sz="1800" b="1" dirty="0">
                <a:highlight>
                  <a:srgbClr val="FFFF00"/>
                </a:highlight>
              </a:rPr>
              <a:t> </a:t>
            </a:r>
            <a:r>
              <a:rPr lang="ru-RU" sz="1800" b="1" dirty="0" err="1">
                <a:highlight>
                  <a:srgbClr val="FFFF00"/>
                </a:highlight>
              </a:rPr>
              <a:t>пам’яті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Адреса, що повертається з другого виділення пам’яті, перезаписує адресу з першого виділення. Відповідно, перше динамічне виділення стає витоком пам’яті!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Точно так же цього можна уникнути видаленням вказівника перед операцією </a:t>
            </a:r>
            <a:r>
              <a:rPr lang="uk-UA" sz="1800" dirty="0" err="1"/>
              <a:t>переприсвоювання</a:t>
            </a:r>
            <a:r>
              <a:rPr lang="uk-UA" sz="1800" dirty="0"/>
              <a:t>.</a:t>
            </a:r>
          </a:p>
        </p:txBody>
      </p:sp>
      <p:pic>
        <p:nvPicPr>
          <p:cNvPr id="5" name="Рисунок 4">
            <a:extLst>
              <a:ext uri="{FF2B5EF4-FFF2-40B4-BE49-F238E27FC236}">
                <a16:creationId xmlns:a16="http://schemas.microsoft.com/office/drawing/2014/main" id="{8A301C47-2CE4-40B4-86B1-DF45F5D7014C}"/>
              </a:ext>
            </a:extLst>
          </p:cNvPr>
          <p:cNvPicPr>
            <a:picLocks noChangeAspect="1"/>
          </p:cNvPicPr>
          <p:nvPr/>
        </p:nvPicPr>
        <p:blipFill>
          <a:blip r:embed="rId2"/>
          <a:stretch>
            <a:fillRect/>
          </a:stretch>
        </p:blipFill>
        <p:spPr>
          <a:xfrm>
            <a:off x="1972698" y="1397523"/>
            <a:ext cx="8246602" cy="1416015"/>
          </a:xfrm>
          <a:prstGeom prst="rect">
            <a:avLst/>
          </a:prstGeom>
        </p:spPr>
      </p:pic>
    </p:spTree>
    <p:extLst>
      <p:ext uri="{BB962C8B-B14F-4D97-AF65-F5344CB8AC3E}">
        <p14:creationId xmlns:p14="http://schemas.microsoft.com/office/powerpoint/2010/main" val="31832196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За допомогою операторів </a:t>
            </a:r>
            <a:r>
              <a:rPr lang="en-US" sz="1800" dirty="0">
                <a:solidFill>
                  <a:schemeClr val="accent5">
                    <a:lumMod val="75000"/>
                  </a:schemeClr>
                </a:solidFill>
                <a:latin typeface="Consolas" panose="020B0609020204030204" pitchFamily="49" charset="0"/>
              </a:rPr>
              <a:t>new</a:t>
            </a:r>
            <a:r>
              <a:rPr lang="en-US" sz="1800" dirty="0"/>
              <a:t> </a:t>
            </a:r>
            <a:r>
              <a:rPr lang="uk-UA" sz="1800" dirty="0"/>
              <a:t>і </a:t>
            </a:r>
            <a:r>
              <a:rPr lang="en-US" sz="1800" dirty="0">
                <a:solidFill>
                  <a:schemeClr val="accent5">
                    <a:lumMod val="75000"/>
                  </a:schemeClr>
                </a:solidFill>
                <a:latin typeface="Consolas" panose="020B0609020204030204" pitchFamily="49" charset="0"/>
              </a:rPr>
              <a:t>delete</a:t>
            </a:r>
            <a:r>
              <a:rPr lang="en-US" sz="1800" dirty="0"/>
              <a:t> </a:t>
            </a:r>
            <a:r>
              <a:rPr lang="uk-UA" sz="1800" dirty="0"/>
              <a:t>можна динамічно виділяти окремі змінні в програмі. Динамічно виділена пам’ять не має області видимості і залишається виділеною до тих пір, поки не відбудеться її звільнення або поки програма не завершить своє виконання. Будьте обережні, не </a:t>
            </a:r>
            <a:r>
              <a:rPr lang="uk-UA" sz="1800" dirty="0" err="1"/>
              <a:t>розіменовуйте</a:t>
            </a:r>
            <a:r>
              <a:rPr lang="uk-UA" sz="1800" dirty="0"/>
              <a:t> “висячі” або нульові вказівники.</a:t>
            </a:r>
          </a:p>
        </p:txBody>
      </p:sp>
    </p:spTree>
    <p:extLst>
      <p:ext uri="{BB962C8B-B14F-4D97-AF65-F5344CB8AC3E}">
        <p14:creationId xmlns:p14="http://schemas.microsoft.com/office/powerpoint/2010/main" val="27906718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Бонусний</a:t>
            </a:r>
            <a:r>
              <a:rPr lang="ru-RU" b="1" dirty="0"/>
              <a:t> </a:t>
            </a:r>
            <a:r>
              <a:rPr lang="ru-RU" b="1" dirty="0" err="1"/>
              <a:t>матеріал</a:t>
            </a:r>
            <a:r>
              <a:rPr lang="ru-RU" b="1" dirty="0"/>
              <a:t> про </a:t>
            </a:r>
            <a:r>
              <a:rPr lang="ru-RU" b="1" dirty="0" err="1"/>
              <a:t>посилання</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5322853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До цього моменту ми встигли розглянути 2 основних типи змінних:</a:t>
            </a:r>
          </a:p>
          <a:p>
            <a:pPr marL="825750" indent="-285750">
              <a:lnSpc>
                <a:spcPct val="150000"/>
              </a:lnSpc>
              <a:spcBef>
                <a:spcPts val="0"/>
              </a:spcBef>
            </a:pPr>
            <a:r>
              <a:rPr lang="uk-UA" sz="1800" b="1" dirty="0"/>
              <a:t>звичайні змінні</a:t>
            </a:r>
            <a:r>
              <a:rPr lang="uk-UA" sz="1800" dirty="0"/>
              <a:t>, які зберігають значення напряму;</a:t>
            </a:r>
          </a:p>
          <a:p>
            <a:pPr marL="825750" indent="-285750">
              <a:lnSpc>
                <a:spcPct val="150000"/>
              </a:lnSpc>
              <a:spcBef>
                <a:spcPts val="0"/>
              </a:spcBef>
            </a:pPr>
            <a:r>
              <a:rPr lang="uk-UA" sz="1800" b="1" dirty="0"/>
              <a:t>вказівники</a:t>
            </a:r>
            <a:r>
              <a:rPr lang="uk-UA" sz="1800" dirty="0"/>
              <a:t>, які зберігають адресу іншого значення (або 0), для доступу до яких виконується операція </a:t>
            </a:r>
            <a:r>
              <a:rPr lang="uk-UA" sz="1800" dirty="0" err="1"/>
              <a:t>розіменування</a:t>
            </a:r>
            <a:r>
              <a:rPr lang="uk-UA" sz="1800" dirty="0"/>
              <a:t> вказівника.</a:t>
            </a:r>
          </a:p>
          <a:p>
            <a:pPr marL="540000" indent="360000">
              <a:lnSpc>
                <a:spcPct val="150000"/>
              </a:lnSpc>
              <a:spcBef>
                <a:spcPts val="0"/>
              </a:spcBef>
              <a:buNone/>
            </a:pPr>
            <a:r>
              <a:rPr lang="uk-UA" sz="1800" b="1" dirty="0">
                <a:highlight>
                  <a:srgbClr val="00FF00"/>
                </a:highlight>
              </a:rPr>
              <a:t>Посилання</a:t>
            </a:r>
            <a:r>
              <a:rPr lang="uk-UA" sz="1800" dirty="0"/>
              <a:t> — це третій базовий тип змінних в мові С++.</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Посилання</a:t>
            </a:r>
            <a:r>
              <a:rPr lang="uk-UA" sz="1800" dirty="0"/>
              <a:t> — це тип змінної в мові </a:t>
            </a:r>
            <a:r>
              <a:rPr lang="en-US" sz="1800" dirty="0"/>
              <a:t>C++, </a:t>
            </a:r>
            <a:r>
              <a:rPr lang="uk-UA" sz="1800" dirty="0"/>
              <a:t>який </a:t>
            </a:r>
            <a:r>
              <a:rPr lang="uk-UA" sz="1800" b="1" dirty="0">
                <a:highlight>
                  <a:srgbClr val="00FFFF"/>
                </a:highlight>
              </a:rPr>
              <a:t>працює як псевдонім іншого об’єкта або значення</a:t>
            </a:r>
            <a:r>
              <a:rPr lang="uk-UA" sz="1800" dirty="0"/>
              <a:t>. Мова </a:t>
            </a:r>
            <a:r>
              <a:rPr lang="en-US" sz="1800" dirty="0"/>
              <a:t>C++ </a:t>
            </a:r>
            <a:r>
              <a:rPr lang="uk-UA" sz="1800" dirty="0"/>
              <a:t>підтримує 3 типи посилань:</a:t>
            </a:r>
          </a:p>
          <a:p>
            <a:pPr marL="825750" indent="-285750">
              <a:lnSpc>
                <a:spcPct val="150000"/>
              </a:lnSpc>
              <a:spcBef>
                <a:spcPts val="0"/>
              </a:spcBef>
            </a:pPr>
            <a:r>
              <a:rPr lang="uk-UA" sz="1800" b="1" dirty="0">
                <a:highlight>
                  <a:srgbClr val="00FF00"/>
                </a:highlight>
              </a:rPr>
              <a:t>Посилання на неконстантні значення</a:t>
            </a:r>
            <a:r>
              <a:rPr lang="uk-UA" sz="1800" dirty="0"/>
              <a:t> (зазвичай їх називають просто «посилання» або «неконстантні посилання»), про що ми поговоримо на цьому </a:t>
            </a:r>
            <a:r>
              <a:rPr lang="uk-UA" sz="1800" dirty="0" err="1"/>
              <a:t>уроці</a:t>
            </a:r>
            <a:r>
              <a:rPr lang="uk-UA" sz="1800" dirty="0"/>
              <a:t>.</a:t>
            </a:r>
          </a:p>
          <a:p>
            <a:pPr marL="825750" indent="-285750">
              <a:lnSpc>
                <a:spcPct val="150000"/>
              </a:lnSpc>
              <a:spcBef>
                <a:spcPts val="0"/>
              </a:spcBef>
            </a:pPr>
            <a:r>
              <a:rPr lang="uk-UA" sz="1800" b="1" dirty="0">
                <a:highlight>
                  <a:srgbClr val="00FF00"/>
                </a:highlight>
              </a:rPr>
              <a:t>Посилання на константні значення </a:t>
            </a:r>
            <a:r>
              <a:rPr lang="uk-UA" sz="1800" dirty="0"/>
              <a:t>(зазвичай їх називають «константні посилання»).</a:t>
            </a:r>
          </a:p>
          <a:p>
            <a:pPr marL="825750" indent="-285750">
              <a:lnSpc>
                <a:spcPct val="150000"/>
              </a:lnSpc>
              <a:spcBef>
                <a:spcPts val="0"/>
              </a:spcBef>
            </a:pPr>
            <a:r>
              <a:rPr lang="uk-UA" sz="1800" b="1" dirty="0">
                <a:highlight>
                  <a:srgbClr val="00FF00"/>
                </a:highlight>
              </a:rPr>
              <a:t>У </a:t>
            </a:r>
            <a:r>
              <a:rPr lang="en-US" sz="1800" b="1" dirty="0">
                <a:highlight>
                  <a:srgbClr val="00FF00"/>
                </a:highlight>
              </a:rPr>
              <a:t>C++11 </a:t>
            </a:r>
            <a:r>
              <a:rPr lang="uk-UA" sz="1800" b="1" dirty="0">
                <a:highlight>
                  <a:srgbClr val="00FF00"/>
                </a:highlight>
              </a:rPr>
              <a:t>додали посилання </a:t>
            </a:r>
            <a:r>
              <a:rPr lang="en-US" sz="1800" dirty="0" err="1">
                <a:solidFill>
                  <a:schemeClr val="accent5">
                    <a:lumMod val="75000"/>
                  </a:schemeClr>
                </a:solidFill>
                <a:latin typeface="Consolas" panose="020B0609020204030204" pitchFamily="49" charset="0"/>
              </a:rPr>
              <a:t>r-value</a:t>
            </a:r>
            <a:r>
              <a:rPr lang="en-US" sz="1800" dirty="0"/>
              <a:t>, </a:t>
            </a:r>
            <a:r>
              <a:rPr lang="uk-UA" sz="1800" dirty="0"/>
              <a:t>про які ми поговоримо трішки пізніше.</a:t>
            </a:r>
          </a:p>
        </p:txBody>
      </p:sp>
    </p:spTree>
    <p:extLst>
      <p:ext uri="{BB962C8B-B14F-4D97-AF65-F5344CB8AC3E}">
        <p14:creationId xmlns:p14="http://schemas.microsoft.com/office/powerpoint/2010/main" val="30589447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Посилання</a:t>
            </a:r>
            <a:r>
              <a:rPr lang="ru-RU" sz="1800" b="1" dirty="0">
                <a:highlight>
                  <a:srgbClr val="00FF00"/>
                </a:highlight>
              </a:rPr>
              <a:t> (на </a:t>
            </a:r>
            <a:r>
              <a:rPr lang="ru-RU" sz="1800" b="1" dirty="0" err="1">
                <a:highlight>
                  <a:srgbClr val="00FF00"/>
                </a:highlight>
              </a:rPr>
              <a:t>неконстантне</a:t>
            </a:r>
            <a:r>
              <a:rPr lang="ru-RU" sz="1800" b="1" dirty="0">
                <a:highlight>
                  <a:srgbClr val="00FF00"/>
                </a:highlight>
              </a:rPr>
              <a:t> </a:t>
            </a:r>
            <a:r>
              <a:rPr lang="ru-RU" sz="1800" b="1" dirty="0" err="1">
                <a:highlight>
                  <a:srgbClr val="00FF00"/>
                </a:highlight>
              </a:rPr>
              <a:t>значення</a:t>
            </a:r>
            <a:r>
              <a:rPr lang="ru-RU" sz="1800" b="1" dirty="0">
                <a:highlight>
                  <a:srgbClr val="00FF00"/>
                </a:highlight>
              </a:rPr>
              <a:t>) </a:t>
            </a:r>
            <a:r>
              <a:rPr lang="ru-RU" sz="1800" dirty="0" err="1"/>
              <a:t>оголошується</a:t>
            </a:r>
            <a:r>
              <a:rPr lang="ru-RU" sz="1800" dirty="0"/>
              <a:t> з </a:t>
            </a:r>
            <a:r>
              <a:rPr lang="ru-RU" sz="1800" dirty="0" err="1"/>
              <a:t>використанням</a:t>
            </a:r>
            <a:r>
              <a:rPr lang="ru-RU" sz="1800" dirty="0"/>
              <a:t> амперсанда (</a:t>
            </a:r>
            <a:r>
              <a:rPr lang="ru-RU" sz="1800" dirty="0">
                <a:solidFill>
                  <a:schemeClr val="accent5">
                    <a:lumMod val="75000"/>
                  </a:schemeClr>
                </a:solidFill>
                <a:latin typeface="Consolas" panose="020B0609020204030204" pitchFamily="49" charset="0"/>
              </a:rPr>
              <a:t>&amp;</a:t>
            </a:r>
            <a:r>
              <a:rPr lang="ru-RU" sz="1800" dirty="0"/>
              <a:t>) </a:t>
            </a:r>
            <a:r>
              <a:rPr lang="ru-RU" sz="1800" dirty="0" err="1"/>
              <a:t>між</a:t>
            </a:r>
            <a:r>
              <a:rPr lang="ru-RU" sz="1800" dirty="0"/>
              <a:t> типом </a:t>
            </a:r>
            <a:r>
              <a:rPr lang="ru-RU" sz="1800" dirty="0" err="1"/>
              <a:t>даних</a:t>
            </a:r>
            <a:r>
              <a:rPr lang="ru-RU" sz="1800" dirty="0"/>
              <a:t> і </a:t>
            </a:r>
            <a:r>
              <a:rPr lang="ru-RU" sz="1800" dirty="0" err="1"/>
              <a:t>ім’ям</a:t>
            </a:r>
            <a:r>
              <a:rPr lang="ru-RU" sz="1800" dirty="0"/>
              <a:t> </a:t>
            </a:r>
            <a:r>
              <a:rPr lang="ru-RU" sz="1800" dirty="0" err="1"/>
              <a:t>посилання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a:t>
            </a:r>
            <a:r>
              <a:rPr lang="ru-RU" sz="1800" dirty="0" err="1"/>
              <a:t>цьому</a:t>
            </a:r>
            <a:r>
              <a:rPr lang="ru-RU" sz="1800" dirty="0"/>
              <a:t> </a:t>
            </a:r>
            <a:r>
              <a:rPr lang="ru-RU" sz="1800" dirty="0" err="1"/>
              <a:t>контексті</a:t>
            </a:r>
            <a:r>
              <a:rPr lang="ru-RU" sz="1800" dirty="0"/>
              <a:t> амперсанд </a:t>
            </a:r>
            <a:r>
              <a:rPr lang="ru-RU" sz="1800" b="1" dirty="0">
                <a:highlight>
                  <a:srgbClr val="FF0000"/>
                </a:highlight>
              </a:rPr>
              <a:t>не </a:t>
            </a:r>
            <a:r>
              <a:rPr lang="ru-RU" sz="1800" b="1" dirty="0" err="1">
                <a:highlight>
                  <a:srgbClr val="FF0000"/>
                </a:highlight>
              </a:rPr>
              <a:t>означає</a:t>
            </a:r>
            <a:r>
              <a:rPr lang="ru-RU" sz="1800" b="1" dirty="0">
                <a:highlight>
                  <a:srgbClr val="FF0000"/>
                </a:highlight>
              </a:rPr>
              <a:t> «оператор </a:t>
            </a:r>
            <a:r>
              <a:rPr lang="ru-RU" sz="1800" b="1" dirty="0" err="1">
                <a:highlight>
                  <a:srgbClr val="FF0000"/>
                </a:highlight>
              </a:rPr>
              <a:t>адреси</a:t>
            </a:r>
            <a:r>
              <a:rPr lang="ru-RU" sz="1800" b="1" dirty="0">
                <a:highlight>
                  <a:srgbClr val="FF0000"/>
                </a:highlight>
              </a:rPr>
              <a:t>»</a:t>
            </a:r>
            <a:r>
              <a:rPr lang="ru-RU" sz="1800" dirty="0"/>
              <a:t>, </a:t>
            </a:r>
            <a:r>
              <a:rPr lang="ru-RU" sz="1800" dirty="0" err="1"/>
              <a:t>він</a:t>
            </a:r>
            <a:r>
              <a:rPr lang="ru-RU" sz="1800" dirty="0"/>
              <a:t> </a:t>
            </a:r>
            <a:r>
              <a:rPr lang="ru-RU" sz="1800" dirty="0" err="1"/>
              <a:t>означає</a:t>
            </a:r>
            <a:r>
              <a:rPr lang="ru-RU" sz="1800" dirty="0"/>
              <a:t> «</a:t>
            </a:r>
            <a:r>
              <a:rPr lang="ru-RU" sz="1800" b="1" dirty="0" err="1">
                <a:highlight>
                  <a:srgbClr val="00FF00"/>
                </a:highlight>
              </a:rPr>
              <a:t>посилання</a:t>
            </a:r>
            <a:r>
              <a:rPr lang="ru-RU" sz="1800" b="1" dirty="0">
                <a:highlight>
                  <a:srgbClr val="00FF00"/>
                </a:highlight>
              </a:rPr>
              <a:t> на</a:t>
            </a:r>
            <a:r>
              <a:rPr lang="ru-RU" sz="1800" dirty="0"/>
              <a:t>».</a:t>
            </a:r>
            <a:endParaRPr lang="en-US" sz="1800" dirty="0"/>
          </a:p>
          <a:p>
            <a:pPr marL="540000" indent="360000">
              <a:lnSpc>
                <a:spcPct val="150000"/>
              </a:lnSpc>
              <a:spcBef>
                <a:spcPts val="0"/>
              </a:spcBef>
              <a:buNone/>
            </a:pPr>
            <a:endParaRPr lang="uk-UA" sz="1800" dirty="0"/>
          </a:p>
        </p:txBody>
      </p:sp>
      <p:pic>
        <p:nvPicPr>
          <p:cNvPr id="6" name="Рисунок 5">
            <a:extLst>
              <a:ext uri="{FF2B5EF4-FFF2-40B4-BE49-F238E27FC236}">
                <a16:creationId xmlns:a16="http://schemas.microsoft.com/office/drawing/2014/main" id="{65FBA788-1FC7-413E-A27D-7248124EF649}"/>
              </a:ext>
            </a:extLst>
          </p:cNvPr>
          <p:cNvPicPr>
            <a:picLocks noChangeAspect="1"/>
          </p:cNvPicPr>
          <p:nvPr/>
        </p:nvPicPr>
        <p:blipFill>
          <a:blip r:embed="rId2"/>
          <a:stretch>
            <a:fillRect/>
          </a:stretch>
        </p:blipFill>
        <p:spPr>
          <a:xfrm>
            <a:off x="937549" y="1789471"/>
            <a:ext cx="5532699" cy="1109843"/>
          </a:xfrm>
          <a:prstGeom prst="rect">
            <a:avLst/>
          </a:prstGeom>
        </p:spPr>
      </p:pic>
    </p:spTree>
    <p:extLst>
      <p:ext uri="{BB962C8B-B14F-4D97-AF65-F5344CB8AC3E}">
        <p14:creationId xmlns:p14="http://schemas.microsoft.com/office/powerpoint/2010/main" val="41829689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в якості псевдонімів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Посилання</a:t>
            </a:r>
            <a:r>
              <a:rPr lang="ru-RU" sz="1800" dirty="0"/>
              <a:t> </a:t>
            </a:r>
            <a:r>
              <a:rPr lang="ru-RU" sz="1800" dirty="0" err="1"/>
              <a:t>зазвичай</a:t>
            </a:r>
            <a:r>
              <a:rPr lang="ru-RU" sz="1800" dirty="0"/>
              <a:t> </a:t>
            </a:r>
            <a:r>
              <a:rPr lang="ru-RU" sz="1800" dirty="0" err="1"/>
              <a:t>поводяться</a:t>
            </a:r>
            <a:r>
              <a:rPr lang="ru-RU" sz="1800" dirty="0"/>
              <a:t> </a:t>
            </a:r>
            <a:r>
              <a:rPr lang="ru-RU" sz="1800" dirty="0" err="1"/>
              <a:t>ідентично</a:t>
            </a:r>
            <a:r>
              <a:rPr lang="ru-RU" sz="1800" dirty="0"/>
              <a:t> </a:t>
            </a:r>
            <a:r>
              <a:rPr lang="ru-RU" sz="1800" dirty="0" err="1"/>
              <a:t>значенням</a:t>
            </a:r>
            <a:r>
              <a:rPr lang="ru-RU" sz="1800" dirty="0"/>
              <a:t>, на </a:t>
            </a:r>
            <a:r>
              <a:rPr lang="ru-RU" sz="1800" dirty="0" err="1"/>
              <a:t>які</a:t>
            </a:r>
            <a:r>
              <a:rPr lang="ru-RU" sz="1800" dirty="0"/>
              <a:t> вони </a:t>
            </a:r>
            <a:r>
              <a:rPr lang="ru-RU" sz="1800" dirty="0" err="1"/>
              <a:t>посилаються</a:t>
            </a:r>
            <a:r>
              <a:rPr lang="ru-RU" sz="1800" dirty="0"/>
              <a:t>. У </a:t>
            </a:r>
            <a:r>
              <a:rPr lang="ru-RU" sz="1800" dirty="0" err="1"/>
              <a:t>цьому</a:t>
            </a:r>
            <a:r>
              <a:rPr lang="ru-RU" sz="1800" dirty="0"/>
              <a:t> </a:t>
            </a:r>
            <a:r>
              <a:rPr lang="ru-RU" sz="1800" dirty="0" err="1"/>
              <a:t>сенсі</a:t>
            </a:r>
            <a:r>
              <a:rPr lang="ru-RU" sz="1800" dirty="0"/>
              <a:t> </a:t>
            </a:r>
            <a:r>
              <a:rPr lang="ru-RU" sz="1800" dirty="0" err="1"/>
              <a:t>посилання</a:t>
            </a:r>
            <a:r>
              <a:rPr lang="ru-RU" sz="1800" dirty="0"/>
              <a:t> </a:t>
            </a:r>
            <a:r>
              <a:rPr lang="ru-RU" sz="1800" dirty="0" err="1"/>
              <a:t>працює</a:t>
            </a:r>
            <a:r>
              <a:rPr lang="ru-RU" sz="1800" dirty="0"/>
              <a:t> як </a:t>
            </a:r>
            <a:r>
              <a:rPr lang="ru-RU" sz="1800" dirty="0" err="1"/>
              <a:t>псевдонім</a:t>
            </a:r>
            <a:r>
              <a:rPr lang="ru-RU" sz="1800" dirty="0"/>
              <a:t> </a:t>
            </a:r>
            <a:r>
              <a:rPr lang="ru-RU" sz="1800" dirty="0" err="1"/>
              <a:t>об’єкта</a:t>
            </a:r>
            <a:r>
              <a:rPr lang="ru-RU" sz="1800" dirty="0"/>
              <a:t>, на </a:t>
            </a:r>
            <a:r>
              <a:rPr lang="ru-RU" sz="1800" dirty="0" err="1"/>
              <a:t>який</a:t>
            </a:r>
            <a:r>
              <a:rPr lang="ru-RU" sz="1800" dirty="0"/>
              <a:t> </a:t>
            </a:r>
            <a:r>
              <a:rPr lang="ru-RU" sz="1800" dirty="0" err="1"/>
              <a:t>воно</a:t>
            </a:r>
            <a:r>
              <a:rPr lang="ru-RU" sz="1800" dirty="0"/>
              <a:t> </a:t>
            </a:r>
            <a:r>
              <a:rPr lang="ru-RU" sz="1800" dirty="0" err="1"/>
              <a:t>посилається</a:t>
            </a:r>
            <a:r>
              <a:rPr lang="ru-RU" sz="1800" dirty="0"/>
              <a:t>, </a:t>
            </a:r>
            <a:r>
              <a:rPr lang="ru-RU" sz="1800" dirty="0" err="1"/>
              <a:t>наприклад</a:t>
            </a:r>
            <a:r>
              <a:rPr lang="ru-RU" sz="1800" dirty="0"/>
              <a:t>:</a:t>
            </a:r>
          </a:p>
          <a:p>
            <a:pPr marL="540000" indent="360000">
              <a:lnSpc>
                <a:spcPct val="150000"/>
              </a:lnSpc>
              <a:spcBef>
                <a:spcPts val="0"/>
              </a:spcBef>
              <a:buNone/>
            </a:pPr>
            <a:endParaRPr lang="ru-RU" sz="1800" dirty="0"/>
          </a:p>
        </p:txBody>
      </p:sp>
      <p:pic>
        <p:nvPicPr>
          <p:cNvPr id="5" name="Рисунок 4">
            <a:extLst>
              <a:ext uri="{FF2B5EF4-FFF2-40B4-BE49-F238E27FC236}">
                <a16:creationId xmlns:a16="http://schemas.microsoft.com/office/drawing/2014/main" id="{9F0D28F3-810B-4E66-9B85-9A668394AF46}"/>
              </a:ext>
            </a:extLst>
          </p:cNvPr>
          <p:cNvPicPr>
            <a:picLocks noChangeAspect="1"/>
          </p:cNvPicPr>
          <p:nvPr/>
        </p:nvPicPr>
        <p:blipFill>
          <a:blip r:embed="rId2"/>
          <a:stretch>
            <a:fillRect/>
          </a:stretch>
        </p:blipFill>
        <p:spPr>
          <a:xfrm>
            <a:off x="3140011" y="1888550"/>
            <a:ext cx="5911977" cy="4805865"/>
          </a:xfrm>
          <a:prstGeom prst="rect">
            <a:avLst/>
          </a:prstGeom>
        </p:spPr>
      </p:pic>
      <p:pic>
        <p:nvPicPr>
          <p:cNvPr id="7" name="Рисунок 6">
            <a:extLst>
              <a:ext uri="{FF2B5EF4-FFF2-40B4-BE49-F238E27FC236}">
                <a16:creationId xmlns:a16="http://schemas.microsoft.com/office/drawing/2014/main" id="{92194AD8-D5EF-492D-B782-BC55FDB96795}"/>
              </a:ext>
            </a:extLst>
          </p:cNvPr>
          <p:cNvPicPr>
            <a:picLocks noChangeAspect="1"/>
          </p:cNvPicPr>
          <p:nvPr/>
        </p:nvPicPr>
        <p:blipFill>
          <a:blip r:embed="rId3"/>
          <a:stretch>
            <a:fillRect/>
          </a:stretch>
        </p:blipFill>
        <p:spPr>
          <a:xfrm>
            <a:off x="8337515" y="5722731"/>
            <a:ext cx="714473" cy="971684"/>
          </a:xfrm>
          <a:prstGeom prst="rect">
            <a:avLst/>
          </a:prstGeom>
        </p:spPr>
      </p:pic>
    </p:spTree>
    <p:extLst>
      <p:ext uri="{BB962C8B-B14F-4D97-AF65-F5344CB8AC3E}">
        <p14:creationId xmlns:p14="http://schemas.microsoft.com/office/powerpoint/2010/main" val="24035880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в якості псевдонімів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прикладі</a:t>
            </a:r>
            <a:r>
              <a:rPr lang="ru-RU" sz="1800" dirty="0"/>
              <a:t>, </a:t>
            </a:r>
            <a:r>
              <a:rPr lang="ru-RU" sz="1800" dirty="0" err="1"/>
              <a:t>наведеному</a:t>
            </a:r>
            <a:r>
              <a:rPr lang="ru-RU" sz="1800" dirty="0"/>
              <a:t> </a:t>
            </a:r>
            <a:r>
              <a:rPr lang="ru-RU" sz="1800" dirty="0" err="1"/>
              <a:t>вище</a:t>
            </a:r>
            <a:r>
              <a:rPr lang="ru-RU" sz="1800" dirty="0"/>
              <a:t>, </a:t>
            </a:r>
            <a:r>
              <a:rPr lang="ru-RU" sz="1800" dirty="0" err="1"/>
              <a:t>об’єкти</a:t>
            </a:r>
            <a:r>
              <a:rPr lang="ru-RU" sz="1800" dirty="0"/>
              <a:t> </a:t>
            </a:r>
            <a:r>
              <a:rPr lang="ru-RU" sz="1800" dirty="0" err="1">
                <a:solidFill>
                  <a:schemeClr val="accent5">
                    <a:lumMod val="75000"/>
                  </a:schemeClr>
                </a:solidFill>
                <a:latin typeface="Consolas" panose="020B0609020204030204" pitchFamily="49" charset="0"/>
              </a:rPr>
              <a:t>ref</a:t>
            </a:r>
            <a:r>
              <a:rPr lang="ru-RU" sz="1800" dirty="0"/>
              <a:t> і </a:t>
            </a:r>
            <a:r>
              <a:rPr lang="ru-RU" sz="1800" dirty="0" err="1">
                <a:solidFill>
                  <a:schemeClr val="accent5">
                    <a:lumMod val="75000"/>
                  </a:schemeClr>
                </a:solidFill>
                <a:latin typeface="Consolas" panose="020B0609020204030204" pitchFamily="49" charset="0"/>
              </a:rPr>
              <a:t>value</a:t>
            </a:r>
            <a:r>
              <a:rPr lang="ru-RU" sz="1800" dirty="0"/>
              <a:t> </a:t>
            </a:r>
            <a:r>
              <a:rPr lang="ru-RU" sz="1800" dirty="0" err="1"/>
              <a:t>обробляються</a:t>
            </a:r>
            <a:r>
              <a:rPr lang="ru-RU" sz="1800" dirty="0"/>
              <a:t> як </a:t>
            </a:r>
            <a:r>
              <a:rPr lang="ru-RU" sz="1800" dirty="0" err="1"/>
              <a:t>одне</a:t>
            </a:r>
            <a:r>
              <a:rPr lang="ru-RU" sz="1800" dirty="0"/>
              <a:t> </a:t>
            </a:r>
            <a:r>
              <a:rPr lang="ru-RU" sz="1800" dirty="0" err="1"/>
              <a:t>ціле</a:t>
            </a:r>
            <a:r>
              <a:rPr lang="ru-RU" sz="1800" dirty="0"/>
              <a:t>. </a:t>
            </a:r>
            <a:r>
              <a:rPr lang="ru-RU" sz="1800" dirty="0" err="1"/>
              <a:t>Використання</a:t>
            </a:r>
            <a:r>
              <a:rPr lang="ru-RU" sz="1800" dirty="0"/>
              <a:t> оператора </a:t>
            </a:r>
            <a:r>
              <a:rPr lang="ru-RU" sz="1800" dirty="0" err="1"/>
              <a:t>адреси</a:t>
            </a:r>
            <a:r>
              <a:rPr lang="ru-RU" sz="1800" dirty="0"/>
              <a:t> з </a:t>
            </a:r>
            <a:r>
              <a:rPr lang="ru-RU" sz="1800" dirty="0" err="1"/>
              <a:t>посиланням</a:t>
            </a:r>
            <a:r>
              <a:rPr lang="ru-RU" sz="1800" dirty="0"/>
              <a:t> </a:t>
            </a:r>
            <a:r>
              <a:rPr lang="ru-RU" sz="1800" dirty="0" err="1"/>
              <a:t>призведе</a:t>
            </a:r>
            <a:r>
              <a:rPr lang="ru-RU" sz="1800" dirty="0"/>
              <a:t> до </a:t>
            </a:r>
            <a:r>
              <a:rPr lang="ru-RU" sz="1800" dirty="0" err="1"/>
              <a:t>повернення</a:t>
            </a:r>
            <a:r>
              <a:rPr lang="ru-RU" sz="1800" dirty="0"/>
              <a:t> </a:t>
            </a:r>
            <a:r>
              <a:rPr lang="ru-RU" sz="1800" dirty="0" err="1"/>
              <a:t>адреси</a:t>
            </a:r>
            <a:r>
              <a:rPr lang="ru-RU" sz="1800" dirty="0"/>
              <a:t> </a:t>
            </a:r>
            <a:r>
              <a:rPr lang="ru-RU" sz="1800" dirty="0" err="1"/>
              <a:t>значення</a:t>
            </a:r>
            <a:r>
              <a:rPr lang="ru-RU" sz="1800" dirty="0"/>
              <a:t>, на яке </a:t>
            </a:r>
            <a:r>
              <a:rPr lang="ru-RU" sz="1800" dirty="0" err="1"/>
              <a:t>посилається</a:t>
            </a:r>
            <a:r>
              <a:rPr lang="ru-RU" sz="1800" dirty="0"/>
              <a:t> </a:t>
            </a:r>
            <a:r>
              <a:rPr lang="ru-RU" sz="1800" dirty="0" err="1"/>
              <a:t>посилання</a:t>
            </a:r>
            <a:r>
              <a:rPr lang="ru-RU" sz="1800" dirty="0"/>
              <a:t>:</a:t>
            </a:r>
            <a:endParaRPr lang="uk-UA" sz="1800" dirty="0"/>
          </a:p>
        </p:txBody>
      </p:sp>
      <p:pic>
        <p:nvPicPr>
          <p:cNvPr id="8" name="Рисунок 7">
            <a:extLst>
              <a:ext uri="{FF2B5EF4-FFF2-40B4-BE49-F238E27FC236}">
                <a16:creationId xmlns:a16="http://schemas.microsoft.com/office/drawing/2014/main" id="{769E4A91-A802-4968-9A14-777CAD17E072}"/>
              </a:ext>
            </a:extLst>
          </p:cNvPr>
          <p:cNvPicPr>
            <a:picLocks noChangeAspect="1"/>
          </p:cNvPicPr>
          <p:nvPr/>
        </p:nvPicPr>
        <p:blipFill>
          <a:blip r:embed="rId2"/>
          <a:stretch>
            <a:fillRect/>
          </a:stretch>
        </p:blipFill>
        <p:spPr>
          <a:xfrm>
            <a:off x="2945818" y="1964087"/>
            <a:ext cx="6300363" cy="1338130"/>
          </a:xfrm>
          <a:prstGeom prst="rect">
            <a:avLst/>
          </a:prstGeom>
        </p:spPr>
      </p:pic>
    </p:spTree>
    <p:extLst>
      <p:ext uri="{BB962C8B-B14F-4D97-AF65-F5344CB8AC3E}">
        <p14:creationId xmlns:p14="http://schemas.microsoft.com/office/powerpoint/2010/main" val="670288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ABC7895-08CD-4E27-96EE-305DC8B3B522}"/>
              </a:ext>
            </a:extLst>
          </p:cNvPr>
          <p:cNvPicPr>
            <a:picLocks noChangeAspect="1"/>
          </p:cNvPicPr>
          <p:nvPr/>
        </p:nvPicPr>
        <p:blipFill>
          <a:blip r:embed="rId2"/>
          <a:stretch>
            <a:fillRect/>
          </a:stretch>
        </p:blipFill>
        <p:spPr>
          <a:xfrm>
            <a:off x="2941524" y="0"/>
            <a:ext cx="6308952" cy="6858000"/>
          </a:xfrm>
          <a:prstGeom prst="rect">
            <a:avLst/>
          </a:prstGeom>
        </p:spPr>
      </p:pic>
    </p:spTree>
    <p:extLst>
      <p:ext uri="{BB962C8B-B14F-4D97-AF65-F5344CB8AC3E}">
        <p14:creationId xmlns:p14="http://schemas.microsoft.com/office/powerpoint/2010/main" val="919781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Короткий огляд </a:t>
            </a:r>
            <a:r>
              <a:rPr lang="en-US" b="1" dirty="0"/>
              <a:t>l-value </a:t>
            </a:r>
            <a:r>
              <a:rPr lang="uk-UA" b="1" dirty="0"/>
              <a:t>і </a:t>
            </a:r>
            <a:r>
              <a:rPr lang="en-US" b="1" dirty="0" err="1"/>
              <a:t>r-value</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l-value</a:t>
            </a:r>
            <a:r>
              <a:rPr lang="en-US" sz="1800" dirty="0"/>
              <a:t> — </a:t>
            </a:r>
            <a:r>
              <a:rPr lang="uk-UA" sz="1800" dirty="0"/>
              <a:t>це об’єкт, який має певну адресу в пам’яті (наприклад, змінна </a:t>
            </a:r>
            <a:r>
              <a:rPr lang="en-US" sz="1800" dirty="0">
                <a:solidFill>
                  <a:schemeClr val="accent5">
                    <a:lumMod val="75000"/>
                  </a:schemeClr>
                </a:solidFill>
                <a:latin typeface="Consolas" panose="020B0609020204030204" pitchFamily="49" charset="0"/>
              </a:rPr>
              <a:t>x</a:t>
            </a:r>
            <a:r>
              <a:rPr lang="en-US" sz="1800" dirty="0"/>
              <a:t>) </a:t>
            </a:r>
            <a:r>
              <a:rPr lang="uk-UA" sz="1800" dirty="0"/>
              <a:t>і зберігається за межами одного виразу.</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r-value</a:t>
            </a:r>
            <a:r>
              <a:rPr lang="en-US" sz="1800" dirty="0"/>
              <a:t> — </a:t>
            </a:r>
            <a:r>
              <a:rPr lang="uk-UA" sz="1800" dirty="0"/>
              <a:t>це тимчасове значення без певної адреси в пам’яті і з областю видимості виразу (тобто зберігається в межах одного виразу). В якості </a:t>
            </a:r>
            <a:r>
              <a:rPr lang="en-US" sz="1800" dirty="0" err="1">
                <a:solidFill>
                  <a:schemeClr val="accent5">
                    <a:lumMod val="75000"/>
                  </a:schemeClr>
                </a:solidFill>
                <a:latin typeface="Consolas" panose="020B0609020204030204" pitchFamily="49" charset="0"/>
              </a:rPr>
              <a:t>r-values</a:t>
            </a:r>
            <a:r>
              <a:rPr lang="en-US" sz="1800" dirty="0"/>
              <a:t> </a:t>
            </a:r>
            <a:r>
              <a:rPr lang="uk-UA" sz="1800" dirty="0"/>
              <a:t>можуть бути як </a:t>
            </a:r>
            <a:r>
              <a:rPr lang="uk-UA" sz="1800" b="1" dirty="0">
                <a:highlight>
                  <a:srgbClr val="00FF00"/>
                </a:highlight>
              </a:rPr>
              <a:t>результати виразу</a:t>
            </a:r>
            <a:r>
              <a:rPr lang="uk-UA" sz="1800" dirty="0"/>
              <a:t> (наприклад, 2 + 3), так і </a:t>
            </a:r>
            <a:r>
              <a:rPr lang="uk-UA" sz="1800" b="1" dirty="0">
                <a:highlight>
                  <a:srgbClr val="00FF00"/>
                </a:highlight>
              </a:rPr>
              <a:t>літерали</a:t>
            </a:r>
            <a:r>
              <a:rPr lang="uk-UA" sz="1800" dirty="0"/>
              <a:t>.</a:t>
            </a:r>
          </a:p>
        </p:txBody>
      </p:sp>
    </p:spTree>
    <p:extLst>
      <p:ext uri="{BB962C8B-B14F-4D97-AF65-F5344CB8AC3E}">
        <p14:creationId xmlns:p14="http://schemas.microsoft.com/office/powerpoint/2010/main" val="3152295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Ініціалізація посилань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Посилання</a:t>
            </a:r>
            <a:r>
              <a:rPr lang="ru-RU" sz="1800" b="1" dirty="0">
                <a:highlight>
                  <a:srgbClr val="00FF00"/>
                </a:highlight>
              </a:rPr>
              <a:t> </a:t>
            </a:r>
            <a:r>
              <a:rPr lang="ru-RU" sz="1800" b="1" dirty="0" err="1">
                <a:highlight>
                  <a:srgbClr val="00FF00"/>
                </a:highlight>
              </a:rPr>
              <a:t>повинні</a:t>
            </a:r>
            <a:r>
              <a:rPr lang="ru-RU" sz="1800" b="1" dirty="0">
                <a:highlight>
                  <a:srgbClr val="00FF00"/>
                </a:highlight>
              </a:rPr>
              <a:t> бути </a:t>
            </a:r>
            <a:r>
              <a:rPr lang="ru-RU" sz="1800" b="1" dirty="0" err="1">
                <a:highlight>
                  <a:srgbClr val="00FF00"/>
                </a:highlight>
              </a:rPr>
              <a:t>ініціалізовані</a:t>
            </a:r>
            <a:r>
              <a:rPr lang="ru-RU" sz="1800" b="1" dirty="0">
                <a:highlight>
                  <a:srgbClr val="00FF00"/>
                </a:highlight>
              </a:rPr>
              <a:t> при </a:t>
            </a:r>
            <a:r>
              <a:rPr lang="ru-RU" sz="1800" b="1" dirty="0" err="1">
                <a:highlight>
                  <a:srgbClr val="00FF00"/>
                </a:highlight>
              </a:rPr>
              <a:t>створенні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 відміну від вказівників, які можуть містити нульове значення, </a:t>
            </a:r>
            <a:r>
              <a:rPr lang="uk-UA" sz="1800" b="1" dirty="0">
                <a:highlight>
                  <a:srgbClr val="00FF00"/>
                </a:highlight>
              </a:rPr>
              <a:t>посилання нульовими бути не можуть</a:t>
            </a:r>
            <a:r>
              <a:rPr lang="uk-UA" sz="1800" dirty="0"/>
              <a:t>.</a:t>
            </a:r>
          </a:p>
          <a:p>
            <a:pPr marL="540000" indent="360000">
              <a:lnSpc>
                <a:spcPct val="150000"/>
              </a:lnSpc>
              <a:spcBef>
                <a:spcPts val="0"/>
              </a:spcBef>
              <a:buNone/>
            </a:pPr>
            <a:r>
              <a:rPr lang="uk-UA" sz="1800" b="1" dirty="0">
                <a:highlight>
                  <a:srgbClr val="00FF00"/>
                </a:highlight>
              </a:rPr>
              <a:t>Посилання на неконстантні значення можуть бути </a:t>
            </a:r>
            <a:r>
              <a:rPr lang="uk-UA" sz="1800" b="1" dirty="0" err="1">
                <a:highlight>
                  <a:srgbClr val="00FF00"/>
                </a:highlight>
              </a:rPr>
              <a:t>ініціалізовані</a:t>
            </a:r>
            <a:r>
              <a:rPr lang="uk-UA" sz="1800" b="1" dirty="0">
                <a:highlight>
                  <a:srgbClr val="00FF00"/>
                </a:highlight>
              </a:rPr>
              <a:t> лише неконстантними </a:t>
            </a:r>
            <a:r>
              <a:rPr lang="en-US" sz="1800" b="1" dirty="0">
                <a:highlight>
                  <a:srgbClr val="00FF00"/>
                </a:highlight>
              </a:rPr>
              <a:t>l-values</a:t>
            </a:r>
            <a:r>
              <a:rPr lang="en-US" sz="1800" dirty="0"/>
              <a:t>. </a:t>
            </a:r>
            <a:r>
              <a:rPr lang="uk-UA" sz="1800" b="1" dirty="0">
                <a:highlight>
                  <a:srgbClr val="00FFFF"/>
                </a:highlight>
              </a:rPr>
              <a:t>Вони не можуть бути </a:t>
            </a:r>
            <a:r>
              <a:rPr lang="uk-UA" sz="1800" b="1" dirty="0" err="1">
                <a:highlight>
                  <a:srgbClr val="00FFFF"/>
                </a:highlight>
              </a:rPr>
              <a:t>ініціалізовані</a:t>
            </a:r>
            <a:r>
              <a:rPr lang="uk-UA" sz="1800" b="1" dirty="0">
                <a:highlight>
                  <a:srgbClr val="00FFFF"/>
                </a:highlight>
              </a:rPr>
              <a:t> константними </a:t>
            </a:r>
            <a:r>
              <a:rPr lang="en-US" sz="1800" b="1" dirty="0">
                <a:highlight>
                  <a:srgbClr val="00FFFF"/>
                </a:highlight>
              </a:rPr>
              <a:t>l-values </a:t>
            </a:r>
            <a:r>
              <a:rPr lang="uk-UA" sz="1800" dirty="0"/>
              <a:t>або </a:t>
            </a:r>
            <a:r>
              <a:rPr lang="en-US" sz="1800" b="1" dirty="0" err="1">
                <a:highlight>
                  <a:srgbClr val="00FFFF"/>
                </a:highlight>
              </a:rPr>
              <a:t>r-values</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DCD0D237-0F52-4001-9B1D-D0F34BFC99E5}"/>
              </a:ext>
            </a:extLst>
          </p:cNvPr>
          <p:cNvPicPr>
            <a:picLocks noChangeAspect="1"/>
          </p:cNvPicPr>
          <p:nvPr/>
        </p:nvPicPr>
        <p:blipFill>
          <a:blip r:embed="rId2"/>
          <a:stretch>
            <a:fillRect/>
          </a:stretch>
        </p:blipFill>
        <p:spPr>
          <a:xfrm>
            <a:off x="2588870" y="1371143"/>
            <a:ext cx="7014258" cy="1329017"/>
          </a:xfrm>
          <a:prstGeom prst="rect">
            <a:avLst/>
          </a:prstGeom>
        </p:spPr>
      </p:pic>
      <p:pic>
        <p:nvPicPr>
          <p:cNvPr id="7" name="Рисунок 6">
            <a:extLst>
              <a:ext uri="{FF2B5EF4-FFF2-40B4-BE49-F238E27FC236}">
                <a16:creationId xmlns:a16="http://schemas.microsoft.com/office/drawing/2014/main" id="{DC3464C5-93E7-4A5B-9036-22BBF4C7BF6B}"/>
              </a:ext>
            </a:extLst>
          </p:cNvPr>
          <p:cNvPicPr>
            <a:picLocks noChangeAspect="1"/>
          </p:cNvPicPr>
          <p:nvPr/>
        </p:nvPicPr>
        <p:blipFill>
          <a:blip r:embed="rId3"/>
          <a:stretch>
            <a:fillRect/>
          </a:stretch>
        </p:blipFill>
        <p:spPr>
          <a:xfrm>
            <a:off x="3711613" y="4761113"/>
            <a:ext cx="4768771" cy="2005112"/>
          </a:xfrm>
          <a:prstGeom prst="rect">
            <a:avLst/>
          </a:prstGeom>
        </p:spPr>
      </p:pic>
    </p:spTree>
    <p:extLst>
      <p:ext uri="{BB962C8B-B14F-4D97-AF65-F5344CB8AC3E}">
        <p14:creationId xmlns:p14="http://schemas.microsoft.com/office/powerpoint/2010/main" val="2589015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Ініціалізація посилань</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FFFF00"/>
                </a:highlight>
              </a:rPr>
              <a:t>Зверніть увагу, в другому випадку ви не можете </a:t>
            </a:r>
            <a:r>
              <a:rPr lang="uk-UA" sz="1800" b="1" dirty="0" err="1">
                <a:highlight>
                  <a:srgbClr val="FFFF00"/>
                </a:highlight>
              </a:rPr>
              <a:t>ініціалізувати</a:t>
            </a:r>
            <a:r>
              <a:rPr lang="uk-UA" sz="1800" b="1" dirty="0">
                <a:highlight>
                  <a:srgbClr val="FFFF00"/>
                </a:highlight>
              </a:rPr>
              <a:t> неконстантне посилання константним об’єктом. В іншому випадку, ви б могли змінити значення константного об’єкта через посилання, що вже порушує саме поняття «константа»</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Після ініціалізації змінити об’єкт, на який вказує посилання — не можна</a:t>
            </a:r>
            <a:r>
              <a:rPr lang="uk-UA" sz="1800" dirty="0"/>
              <a:t>. Розглянемо наступний фрагмент коду: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в </a:t>
            </a:r>
            <a:r>
              <a:rPr lang="uk-UA" sz="1800" dirty="0" err="1"/>
              <a:t>стейтменті</a:t>
            </a:r>
            <a:r>
              <a:rPr lang="uk-UA" sz="1800" dirty="0"/>
              <a:t> </a:t>
            </a:r>
            <a:r>
              <a:rPr lang="en-US" sz="1800" dirty="0">
                <a:solidFill>
                  <a:schemeClr val="accent5">
                    <a:lumMod val="75000"/>
                  </a:schemeClr>
                </a:solidFill>
                <a:latin typeface="Consolas" panose="020B0609020204030204" pitchFamily="49" charset="0"/>
              </a:rPr>
              <a:t>ref = value2;</a:t>
            </a:r>
            <a:r>
              <a:rPr lang="en-US" sz="1800" dirty="0">
                <a:solidFill>
                  <a:schemeClr val="accent5">
                    <a:lumMod val="75000"/>
                  </a:schemeClr>
                </a:solidFill>
              </a:rPr>
              <a:t> </a:t>
            </a:r>
            <a:r>
              <a:rPr lang="uk-UA" sz="1800" dirty="0"/>
              <a:t>виконується не те, що ви могли б очікувати! Замість </a:t>
            </a:r>
            <a:r>
              <a:rPr lang="uk-UA" sz="1800" dirty="0" err="1"/>
              <a:t>переприсвоювання</a:t>
            </a:r>
            <a:r>
              <a:rPr lang="uk-UA" sz="1800" dirty="0"/>
              <a:t> </a:t>
            </a:r>
            <a:r>
              <a:rPr lang="en-US" sz="1800" dirty="0">
                <a:solidFill>
                  <a:schemeClr val="accent5">
                    <a:lumMod val="75000"/>
                  </a:schemeClr>
                </a:solidFill>
                <a:latin typeface="Consolas" panose="020B0609020204030204" pitchFamily="49" charset="0"/>
              </a:rPr>
              <a:t>ref</a:t>
            </a:r>
            <a:r>
              <a:rPr lang="en-US" sz="1800" dirty="0"/>
              <a:t> (</a:t>
            </a:r>
            <a:r>
              <a:rPr lang="uk-UA" sz="1800" dirty="0"/>
              <a:t>посилатися на змінну </a:t>
            </a:r>
            <a:r>
              <a:rPr lang="en-US" sz="1800" dirty="0">
                <a:solidFill>
                  <a:schemeClr val="accent5">
                    <a:lumMod val="75000"/>
                  </a:schemeClr>
                </a:solidFill>
                <a:latin typeface="Consolas" panose="020B0609020204030204" pitchFamily="49" charset="0"/>
              </a:rPr>
              <a:t>value2</a:t>
            </a:r>
            <a:r>
              <a:rPr lang="en-US" sz="1800" dirty="0"/>
              <a:t>), </a:t>
            </a:r>
            <a:r>
              <a:rPr lang="uk-UA" sz="1800" dirty="0"/>
              <a:t>значення з </a:t>
            </a:r>
            <a:r>
              <a:rPr lang="en-US" sz="1800" dirty="0">
                <a:solidFill>
                  <a:schemeClr val="accent5">
                    <a:lumMod val="75000"/>
                  </a:schemeClr>
                </a:solidFill>
                <a:latin typeface="Consolas" panose="020B0609020204030204" pitchFamily="49" charset="0"/>
              </a:rPr>
              <a:t>value2</a:t>
            </a:r>
            <a:r>
              <a:rPr lang="en-US" sz="1800" dirty="0"/>
              <a:t> </a:t>
            </a:r>
            <a:r>
              <a:rPr lang="uk-UA" sz="1800" dirty="0"/>
              <a:t>присвоюється змінній </a:t>
            </a:r>
            <a:r>
              <a:rPr lang="en-US" sz="1800" dirty="0">
                <a:solidFill>
                  <a:schemeClr val="accent5">
                    <a:lumMod val="75000"/>
                  </a:schemeClr>
                </a:solidFill>
                <a:latin typeface="Consolas" panose="020B0609020204030204" pitchFamily="49" charset="0"/>
              </a:rPr>
              <a:t>value1</a:t>
            </a:r>
            <a:r>
              <a:rPr lang="en-US" sz="1800" dirty="0"/>
              <a:t> (</a:t>
            </a:r>
            <a:r>
              <a:rPr lang="uk-UA" sz="1800" dirty="0"/>
              <a:t>на яке і посилається </a:t>
            </a:r>
            <a:r>
              <a:rPr lang="en-US" sz="1800" dirty="0">
                <a:solidFill>
                  <a:schemeClr val="accent5">
                    <a:lumMod val="75000"/>
                  </a:schemeClr>
                </a:solidFill>
                <a:latin typeface="Consolas" panose="020B0609020204030204" pitchFamily="49" charset="0"/>
              </a:rPr>
              <a:t>ref</a:t>
            </a:r>
            <a:r>
              <a:rPr lang="en-US" sz="1800" dirty="0"/>
              <a:t>).</a:t>
            </a:r>
            <a:endParaRPr lang="uk-UA" sz="1800" dirty="0"/>
          </a:p>
        </p:txBody>
      </p:sp>
      <p:pic>
        <p:nvPicPr>
          <p:cNvPr id="5" name="Рисунок 4">
            <a:extLst>
              <a:ext uri="{FF2B5EF4-FFF2-40B4-BE49-F238E27FC236}">
                <a16:creationId xmlns:a16="http://schemas.microsoft.com/office/drawing/2014/main" id="{9CAD5843-8D42-4DD1-86E1-73ECFE57AD8D}"/>
              </a:ext>
            </a:extLst>
          </p:cNvPr>
          <p:cNvPicPr>
            <a:picLocks noChangeAspect="1"/>
          </p:cNvPicPr>
          <p:nvPr/>
        </p:nvPicPr>
        <p:blipFill>
          <a:blip r:embed="rId2"/>
          <a:stretch>
            <a:fillRect/>
          </a:stretch>
        </p:blipFill>
        <p:spPr>
          <a:xfrm>
            <a:off x="-1" y="3362446"/>
            <a:ext cx="12192000" cy="1658315"/>
          </a:xfrm>
          <a:prstGeom prst="rect">
            <a:avLst/>
          </a:prstGeom>
        </p:spPr>
      </p:pic>
    </p:spTree>
    <p:extLst>
      <p:ext uri="{BB962C8B-B14F-4D97-AF65-F5344CB8AC3E}">
        <p14:creationId xmlns:p14="http://schemas.microsoft.com/office/powerpoint/2010/main" val="35409117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Посилання</a:t>
            </a:r>
            <a:r>
              <a:rPr lang="ru-RU" sz="3600" b="1" dirty="0"/>
              <a:t> в </a:t>
            </a:r>
            <a:r>
              <a:rPr lang="ru-RU" sz="3600" b="1" dirty="0" err="1"/>
              <a:t>якості</a:t>
            </a:r>
            <a:r>
              <a:rPr lang="ru-RU" sz="3600" b="1" dirty="0"/>
              <a:t> </a:t>
            </a:r>
            <a:r>
              <a:rPr lang="ru-RU" sz="3600" b="1" dirty="0" err="1"/>
              <a:t>параметрів</a:t>
            </a:r>
            <a:r>
              <a:rPr lang="ru-RU" sz="3600" b="1" dirty="0"/>
              <a:t> у </a:t>
            </a:r>
            <a:r>
              <a:rPr lang="ru-RU" sz="3600" b="1" dirty="0" err="1"/>
              <a:t>функціях</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Посилання найчастіше використовуються в якості параметрів у функціях</a:t>
            </a:r>
            <a:r>
              <a:rPr lang="uk-UA" sz="1800" dirty="0"/>
              <a:t>. </a:t>
            </a:r>
            <a:r>
              <a:rPr lang="uk-UA" sz="1800" b="1" dirty="0">
                <a:highlight>
                  <a:srgbClr val="00FFFF"/>
                </a:highlight>
              </a:rPr>
              <a:t>У цьому контексті посилання-параметр працює як </a:t>
            </a:r>
            <a:r>
              <a:rPr lang="uk-UA" sz="1800" b="1" u="sng" dirty="0">
                <a:highlight>
                  <a:srgbClr val="00FFFF"/>
                </a:highlight>
              </a:rPr>
              <a:t>псевдонім аргументу</a:t>
            </a:r>
            <a:r>
              <a:rPr lang="uk-UA" sz="1800" b="1" dirty="0">
                <a:highlight>
                  <a:srgbClr val="00FFFF"/>
                </a:highlight>
              </a:rPr>
              <a:t>, а сам </a:t>
            </a:r>
            <a:r>
              <a:rPr lang="uk-UA" sz="1800" b="1" u="sng" dirty="0">
                <a:highlight>
                  <a:srgbClr val="FFFF00"/>
                </a:highlight>
              </a:rPr>
              <a:t>аргумент не копіюється при передачі в параметр</a:t>
            </a:r>
            <a:r>
              <a:rPr lang="uk-UA" sz="1800" dirty="0"/>
              <a:t>. Це в свою чергу </a:t>
            </a:r>
            <a:r>
              <a:rPr lang="uk-UA" sz="1800" b="1" dirty="0">
                <a:highlight>
                  <a:srgbClr val="FF00FF"/>
                </a:highlight>
              </a:rPr>
              <a:t>підвищує продуктивність</a:t>
            </a:r>
            <a:r>
              <a:rPr lang="uk-UA" sz="1800" dirty="0"/>
              <a:t>, якщо аргумент занадто великий або витратний для копіювання.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 </a:t>
            </a:r>
            <a:r>
              <a:rPr lang="uk-UA" sz="1800" dirty="0" err="1"/>
              <a:t>уроці</a:t>
            </a:r>
            <a:r>
              <a:rPr lang="uk-UA" sz="1800" dirty="0"/>
              <a:t> про вказівники і масиви ми говорили, що передача </a:t>
            </a:r>
            <a:r>
              <a:rPr lang="uk-UA" sz="1800" dirty="0" err="1"/>
              <a:t>аргумента</a:t>
            </a:r>
            <a:r>
              <a:rPr lang="uk-UA" sz="1800" dirty="0"/>
              <a:t>-вказівника в функцію дозволяє функції </a:t>
            </a:r>
            <a:r>
              <a:rPr lang="uk-UA" sz="1800" b="1" dirty="0">
                <a:highlight>
                  <a:srgbClr val="FFFF00"/>
                </a:highlight>
              </a:rPr>
              <a:t>при </a:t>
            </a:r>
            <a:r>
              <a:rPr lang="uk-UA" sz="1800" b="1" dirty="0" err="1">
                <a:highlight>
                  <a:srgbClr val="FFFF00"/>
                </a:highlight>
              </a:rPr>
              <a:t>розіменуванні</a:t>
            </a:r>
            <a:r>
              <a:rPr lang="uk-UA" sz="1800" b="1" dirty="0">
                <a:highlight>
                  <a:srgbClr val="FFFF00"/>
                </a:highlight>
              </a:rPr>
              <a:t> цього вказівника напряму змінювати значення аргументу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Посилання працюють аналогічно</a:t>
            </a:r>
            <a:r>
              <a:rPr lang="uk-UA" sz="1800" dirty="0"/>
              <a:t>. Оскільки </a:t>
            </a:r>
            <a:r>
              <a:rPr lang="uk-UA" sz="1800" b="1" dirty="0">
                <a:highlight>
                  <a:srgbClr val="00FF00"/>
                </a:highlight>
              </a:rPr>
              <a:t>посилання-параметр</a:t>
            </a:r>
            <a:r>
              <a:rPr lang="uk-UA" sz="1800" dirty="0"/>
              <a:t> — це псевдонім аргументу, то функція, яка використовує посилання-параметр, може змінювати аргумент, переданий їй, також </a:t>
            </a:r>
            <a:r>
              <a:rPr lang="uk-UA" sz="1800" b="1" dirty="0">
                <a:highlight>
                  <a:srgbClr val="00FF00"/>
                </a:highlight>
              </a:rPr>
              <a:t>напряму</a:t>
            </a:r>
            <a:r>
              <a:rPr lang="uk-UA" sz="1800" dirty="0"/>
              <a:t>:</a:t>
            </a:r>
          </a:p>
        </p:txBody>
      </p:sp>
    </p:spTree>
    <p:extLst>
      <p:ext uri="{BB962C8B-B14F-4D97-AF65-F5344CB8AC3E}">
        <p14:creationId xmlns:p14="http://schemas.microsoft.com/office/powerpoint/2010/main" val="36147060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34911DE-50B7-49D1-B7AC-7302ED717333}"/>
              </a:ext>
            </a:extLst>
          </p:cNvPr>
          <p:cNvPicPr>
            <a:picLocks noChangeAspect="1"/>
          </p:cNvPicPr>
          <p:nvPr/>
        </p:nvPicPr>
        <p:blipFill>
          <a:blip r:embed="rId2"/>
          <a:stretch>
            <a:fillRect/>
          </a:stretch>
        </p:blipFill>
        <p:spPr>
          <a:xfrm>
            <a:off x="1250055" y="885577"/>
            <a:ext cx="9691888" cy="5944538"/>
          </a:xfrm>
          <a:prstGeom prst="rect">
            <a:avLst/>
          </a:prstGeom>
        </p:spPr>
      </p:pic>
      <p:pic>
        <p:nvPicPr>
          <p:cNvPr id="7" name="Рисунок 6">
            <a:extLst>
              <a:ext uri="{FF2B5EF4-FFF2-40B4-BE49-F238E27FC236}">
                <a16:creationId xmlns:a16="http://schemas.microsoft.com/office/drawing/2014/main" id="{53A7FB71-CB89-4369-8A70-8CA4C338548F}"/>
              </a:ext>
            </a:extLst>
          </p:cNvPr>
          <p:cNvPicPr>
            <a:picLocks noChangeAspect="1"/>
          </p:cNvPicPr>
          <p:nvPr/>
        </p:nvPicPr>
        <p:blipFill>
          <a:blip r:embed="rId3"/>
          <a:stretch>
            <a:fillRect/>
          </a:stretch>
        </p:blipFill>
        <p:spPr>
          <a:xfrm>
            <a:off x="10198299" y="2759905"/>
            <a:ext cx="566157" cy="1338189"/>
          </a:xfrm>
          <a:prstGeom prst="rect">
            <a:avLst/>
          </a:prstGeom>
        </p:spPr>
      </p:pic>
    </p:spTree>
    <p:extLst>
      <p:ext uri="{BB962C8B-B14F-4D97-AF65-F5344CB8AC3E}">
        <p14:creationId xmlns:p14="http://schemas.microsoft.com/office/powerpoint/2010/main" val="14103337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Посилання</a:t>
            </a:r>
            <a:r>
              <a:rPr lang="ru-RU" sz="3600" b="1" dirty="0"/>
              <a:t> в </a:t>
            </a:r>
            <a:r>
              <a:rPr lang="ru-RU" sz="3600" b="1" dirty="0" err="1"/>
              <a:t>якості</a:t>
            </a:r>
            <a:r>
              <a:rPr lang="ru-RU" sz="3600" b="1" dirty="0"/>
              <a:t> </a:t>
            </a:r>
            <a:r>
              <a:rPr lang="ru-RU" sz="3600" b="1" dirty="0" err="1"/>
              <a:t>параметрів</a:t>
            </a:r>
            <a:r>
              <a:rPr lang="ru-RU" sz="3600" b="1" dirty="0"/>
              <a:t> у </a:t>
            </a:r>
            <a:r>
              <a:rPr lang="ru-RU" sz="3600" b="1" dirty="0" err="1"/>
              <a:t>функціях</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аргумент </a:t>
            </a:r>
            <a:r>
              <a:rPr lang="en-US" sz="1800" dirty="0">
                <a:solidFill>
                  <a:schemeClr val="accent5">
                    <a:lumMod val="75000"/>
                  </a:schemeClr>
                </a:solidFill>
                <a:latin typeface="Consolas" panose="020B0609020204030204" pitchFamily="49" charset="0"/>
              </a:rPr>
              <a:t>x</a:t>
            </a:r>
            <a:r>
              <a:rPr lang="en-US" sz="1800" dirty="0"/>
              <a:t> </a:t>
            </a:r>
            <a:r>
              <a:rPr lang="uk-UA" sz="1800" dirty="0"/>
              <a:t>передається в функцію, то параметр функції </a:t>
            </a:r>
            <a:r>
              <a:rPr lang="en-US" sz="1800" dirty="0">
                <a:solidFill>
                  <a:schemeClr val="accent5">
                    <a:lumMod val="75000"/>
                  </a:schemeClr>
                </a:solidFill>
                <a:latin typeface="Consolas" panose="020B0609020204030204" pitchFamily="49" charset="0"/>
              </a:rPr>
              <a:t>ref</a:t>
            </a:r>
            <a:r>
              <a:rPr lang="en-US" sz="1800" dirty="0"/>
              <a:t> </a:t>
            </a:r>
            <a:r>
              <a:rPr lang="uk-UA" sz="1800" dirty="0"/>
              <a:t>стає посиланням на аргумент </a:t>
            </a:r>
            <a:r>
              <a:rPr lang="en-US" sz="1800" dirty="0">
                <a:solidFill>
                  <a:schemeClr val="accent5">
                    <a:lumMod val="75000"/>
                  </a:schemeClr>
                </a:solidFill>
                <a:latin typeface="Consolas" panose="020B0609020204030204" pitchFamily="49" charset="0"/>
              </a:rPr>
              <a:t>x</a:t>
            </a:r>
            <a:r>
              <a:rPr lang="en-US" sz="1800" dirty="0"/>
              <a:t>. </a:t>
            </a:r>
            <a:r>
              <a:rPr lang="uk-UA" sz="1800" dirty="0"/>
              <a:t>Це дозволяє функції змінювати значення </a:t>
            </a:r>
            <a:r>
              <a:rPr lang="en-US" sz="1800" dirty="0">
                <a:solidFill>
                  <a:schemeClr val="accent5">
                    <a:lumMod val="75000"/>
                  </a:schemeClr>
                </a:solidFill>
                <a:latin typeface="Consolas" panose="020B0609020204030204" pitchFamily="49" charset="0"/>
              </a:rPr>
              <a:t>x</a:t>
            </a:r>
            <a:r>
              <a:rPr lang="en-US" sz="1800" dirty="0"/>
              <a:t> </a:t>
            </a:r>
            <a:r>
              <a:rPr lang="uk-UA" sz="1800" dirty="0"/>
              <a:t>безпосередньо через </a:t>
            </a:r>
            <a:r>
              <a:rPr lang="en-US" sz="1800" dirty="0">
                <a:solidFill>
                  <a:schemeClr val="accent5">
                    <a:lumMod val="75000"/>
                  </a:schemeClr>
                </a:solidFill>
                <a:latin typeface="Consolas" panose="020B0609020204030204" pitchFamily="49" charset="0"/>
              </a:rPr>
              <a:t>ref</a:t>
            </a:r>
            <a:r>
              <a:rPr lang="en-US" sz="1800" dirty="0"/>
              <a:t>! </a:t>
            </a:r>
            <a:r>
              <a:rPr lang="uk-UA" sz="1800" dirty="0"/>
              <a:t>Зверніть увагу, змінна </a:t>
            </a:r>
            <a:r>
              <a:rPr lang="en-US" sz="1800" dirty="0">
                <a:solidFill>
                  <a:schemeClr val="accent5">
                    <a:lumMod val="75000"/>
                  </a:schemeClr>
                </a:solidFill>
                <a:latin typeface="Consolas" panose="020B0609020204030204" pitchFamily="49" charset="0"/>
              </a:rPr>
              <a:t>x</a:t>
            </a:r>
            <a:r>
              <a:rPr lang="en-US" sz="1800" dirty="0"/>
              <a:t> </a:t>
            </a:r>
            <a:r>
              <a:rPr lang="uk-UA" sz="1800" dirty="0"/>
              <a:t>не обов’язково повинна бути посиланням.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Порада</a:t>
            </a:r>
            <a:r>
              <a:rPr lang="ru-RU" sz="1800" dirty="0"/>
              <a:t>: Передавайте </a:t>
            </a:r>
            <a:r>
              <a:rPr lang="ru-RU" sz="1800" dirty="0" err="1"/>
              <a:t>аргументи</a:t>
            </a:r>
            <a:r>
              <a:rPr lang="ru-RU" sz="1800" dirty="0"/>
              <a:t> в </a:t>
            </a:r>
            <a:r>
              <a:rPr lang="ru-RU" sz="1800" dirty="0" err="1"/>
              <a:t>функцію</a:t>
            </a:r>
            <a:r>
              <a:rPr lang="ru-RU" sz="1800" dirty="0"/>
              <a:t> через </a:t>
            </a:r>
            <a:r>
              <a:rPr lang="ru-RU" sz="1800" b="1" dirty="0" err="1">
                <a:highlight>
                  <a:srgbClr val="00FFFF"/>
                </a:highlight>
              </a:rPr>
              <a:t>неконстантні</a:t>
            </a:r>
            <a:r>
              <a:rPr lang="ru-RU" sz="1800" b="1" dirty="0">
                <a:highlight>
                  <a:srgbClr val="00FFFF"/>
                </a:highlight>
              </a:rPr>
              <a:t> </a:t>
            </a:r>
            <a:r>
              <a:rPr lang="ru-RU" sz="1800" b="1" dirty="0" err="1">
                <a:highlight>
                  <a:srgbClr val="00FFFF"/>
                </a:highlight>
              </a:rPr>
              <a:t>посилання-параметри</a:t>
            </a:r>
            <a:r>
              <a:rPr lang="ru-RU" sz="1800" dirty="0"/>
              <a:t>, </a:t>
            </a:r>
            <a:r>
              <a:rPr lang="ru-RU" sz="1800" b="1" dirty="0" err="1">
                <a:highlight>
                  <a:srgbClr val="00FF00"/>
                </a:highlight>
              </a:rPr>
              <a:t>якщо</a:t>
            </a:r>
            <a:r>
              <a:rPr lang="ru-RU" sz="1800" b="1" dirty="0">
                <a:highlight>
                  <a:srgbClr val="00FF00"/>
                </a:highlight>
              </a:rPr>
              <a:t> вони </a:t>
            </a:r>
            <a:r>
              <a:rPr lang="ru-RU" sz="1800" b="1" dirty="0" err="1">
                <a:highlight>
                  <a:srgbClr val="00FF00"/>
                </a:highlight>
              </a:rPr>
              <a:t>повинні</a:t>
            </a:r>
            <a:r>
              <a:rPr lang="ru-RU" sz="1800" b="1" dirty="0">
                <a:highlight>
                  <a:srgbClr val="00FF00"/>
                </a:highlight>
              </a:rPr>
              <a:t> бути </a:t>
            </a:r>
            <a:r>
              <a:rPr lang="ru-RU" sz="1800" b="1" dirty="0" err="1">
                <a:highlight>
                  <a:srgbClr val="00FF00"/>
                </a:highlight>
              </a:rPr>
              <a:t>змінені</a:t>
            </a:r>
            <a:r>
              <a:rPr lang="ru-RU" sz="1800" b="1" dirty="0">
                <a:highlight>
                  <a:srgbClr val="00FF00"/>
                </a:highlight>
              </a:rPr>
              <a:t> </a:t>
            </a:r>
            <a:r>
              <a:rPr lang="ru-RU" sz="1800" b="1" dirty="0" err="1">
                <a:highlight>
                  <a:srgbClr val="00FF00"/>
                </a:highlight>
              </a:rPr>
              <a:t>функцією</a:t>
            </a:r>
            <a:r>
              <a:rPr lang="ru-RU" sz="1800" b="1" dirty="0">
                <a:highlight>
                  <a:srgbClr val="00FF00"/>
                </a:highlight>
              </a:rPr>
              <a:t> в </a:t>
            </a:r>
            <a:r>
              <a:rPr lang="ru-RU" sz="1800" b="1" dirty="0" err="1">
                <a:highlight>
                  <a:srgbClr val="00FF00"/>
                </a:highlight>
              </a:rPr>
              <a:t>подальшому</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Основним</a:t>
            </a:r>
            <a:r>
              <a:rPr lang="ru-RU" sz="1800" dirty="0"/>
              <a:t> </a:t>
            </a:r>
            <a:r>
              <a:rPr lang="ru-RU" sz="1800" dirty="0" err="1"/>
              <a:t>недоліком</a:t>
            </a:r>
            <a:r>
              <a:rPr lang="ru-RU" sz="1800" dirty="0"/>
              <a:t> </a:t>
            </a:r>
            <a:r>
              <a:rPr lang="ru-RU" sz="1800" dirty="0" err="1"/>
              <a:t>використання</a:t>
            </a:r>
            <a:r>
              <a:rPr lang="ru-RU" sz="1800" dirty="0"/>
              <a:t> </a:t>
            </a:r>
            <a:r>
              <a:rPr lang="ru-RU" sz="1800" dirty="0" err="1"/>
              <a:t>неконстантних</a:t>
            </a:r>
            <a:r>
              <a:rPr lang="ru-RU" sz="1800" dirty="0"/>
              <a:t> </a:t>
            </a:r>
            <a:r>
              <a:rPr lang="ru-RU" sz="1800" dirty="0" err="1"/>
              <a:t>посилань</a:t>
            </a:r>
            <a:r>
              <a:rPr lang="ru-RU" sz="1800" dirty="0"/>
              <a:t> в </a:t>
            </a:r>
            <a:r>
              <a:rPr lang="ru-RU" sz="1800" dirty="0" err="1"/>
              <a:t>якості</a:t>
            </a:r>
            <a:r>
              <a:rPr lang="ru-RU" sz="1800" dirty="0"/>
              <a:t> </a:t>
            </a:r>
            <a:r>
              <a:rPr lang="ru-RU" sz="1800" dirty="0" err="1"/>
              <a:t>параметрів</a:t>
            </a:r>
            <a:r>
              <a:rPr lang="ru-RU" sz="1800" dirty="0"/>
              <a:t> у </a:t>
            </a:r>
            <a:r>
              <a:rPr lang="ru-RU" sz="1800" dirty="0" err="1"/>
              <a:t>функціях</a:t>
            </a:r>
            <a:r>
              <a:rPr lang="ru-RU" sz="1800" dirty="0"/>
              <a:t> є те, </a:t>
            </a:r>
            <a:r>
              <a:rPr lang="ru-RU" sz="1800" dirty="0" err="1"/>
              <a:t>що</a:t>
            </a:r>
            <a:r>
              <a:rPr lang="ru-RU" sz="1800" dirty="0"/>
              <a:t> </a:t>
            </a:r>
            <a:r>
              <a:rPr lang="ru-RU" sz="1800" b="1" dirty="0">
                <a:highlight>
                  <a:srgbClr val="FFFF00"/>
                </a:highlight>
              </a:rPr>
              <a:t>аргумент повинен бути </a:t>
            </a:r>
            <a:r>
              <a:rPr lang="ru-RU" sz="1800" b="1" dirty="0" err="1">
                <a:highlight>
                  <a:srgbClr val="FFFF00"/>
                </a:highlight>
              </a:rPr>
              <a:t>неконстантним</a:t>
            </a:r>
            <a:r>
              <a:rPr lang="ru-RU" sz="1800" b="1" dirty="0">
                <a:highlight>
                  <a:srgbClr val="FFFF00"/>
                </a:highlight>
              </a:rPr>
              <a:t> l-</a:t>
            </a:r>
            <a:r>
              <a:rPr lang="ru-RU" sz="1800" b="1" dirty="0" err="1">
                <a:highlight>
                  <a:srgbClr val="FFFF00"/>
                </a:highlight>
              </a:rPr>
              <a:t>value</a:t>
            </a:r>
            <a:r>
              <a:rPr lang="ru-RU" sz="1800" b="1" dirty="0">
                <a:highlight>
                  <a:srgbClr val="FFFF00"/>
                </a:highlight>
              </a:rPr>
              <a:t> </a:t>
            </a:r>
            <a:r>
              <a:rPr lang="ru-RU" sz="1800" dirty="0"/>
              <a:t>(</a:t>
            </a:r>
            <a:r>
              <a:rPr lang="ru-RU" sz="1800" dirty="0" err="1"/>
              <a:t>тобто</a:t>
            </a:r>
            <a:r>
              <a:rPr lang="ru-RU" sz="1800" dirty="0"/>
              <a:t> </a:t>
            </a:r>
            <a:r>
              <a:rPr lang="ru-RU" sz="1800" b="1" dirty="0">
                <a:highlight>
                  <a:srgbClr val="FF00FF"/>
                </a:highlight>
              </a:rPr>
              <a:t>константою</a:t>
            </a:r>
            <a:r>
              <a:rPr lang="ru-RU" sz="1800" dirty="0"/>
              <a:t> </a:t>
            </a:r>
            <a:r>
              <a:rPr lang="ru-RU" sz="1800" dirty="0" err="1"/>
              <a:t>або</a:t>
            </a:r>
            <a:r>
              <a:rPr lang="ru-RU" sz="1800" dirty="0"/>
              <a:t> </a:t>
            </a:r>
            <a:r>
              <a:rPr lang="ru-RU" sz="1800" b="1" dirty="0" err="1">
                <a:highlight>
                  <a:srgbClr val="FF00FF"/>
                </a:highlight>
              </a:rPr>
              <a:t>літералом</a:t>
            </a:r>
            <a:r>
              <a:rPr lang="ru-RU" sz="1800" dirty="0"/>
              <a:t> </a:t>
            </a:r>
            <a:r>
              <a:rPr lang="ru-RU" sz="1800" dirty="0" err="1"/>
              <a:t>він</a:t>
            </a:r>
            <a:r>
              <a:rPr lang="ru-RU" sz="1800" dirty="0"/>
              <a:t> бути </a:t>
            </a:r>
            <a:r>
              <a:rPr lang="ru-RU" sz="1800" b="1" dirty="0">
                <a:highlight>
                  <a:srgbClr val="FF00FF"/>
                </a:highlight>
              </a:rPr>
              <a:t>не </a:t>
            </a:r>
            <a:r>
              <a:rPr lang="ru-RU" sz="1800" b="1" dirty="0" err="1">
                <a:highlight>
                  <a:srgbClr val="FF00FF"/>
                </a:highlight>
              </a:rPr>
              <a:t>може</a:t>
            </a:r>
            <a:r>
              <a:rPr lang="ru-RU" sz="1800" dirty="0"/>
              <a:t>).</a:t>
            </a:r>
            <a:endParaRPr lang="uk-UA" sz="1800" dirty="0"/>
          </a:p>
        </p:txBody>
      </p:sp>
    </p:spTree>
    <p:extLst>
      <p:ext uri="{BB962C8B-B14F-4D97-AF65-F5344CB8AC3E}">
        <p14:creationId xmlns:p14="http://schemas.microsoft.com/office/powerpoint/2010/main" val="18087663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Посилання</a:t>
            </a:r>
            <a:r>
              <a:rPr lang="ru-RU" sz="3200" b="1" dirty="0"/>
              <a:t> як </a:t>
            </a:r>
            <a:r>
              <a:rPr lang="ru-RU" sz="3200" b="1" dirty="0" err="1"/>
              <a:t>найлегший</a:t>
            </a:r>
            <a:r>
              <a:rPr lang="ru-RU" sz="3200" b="1" dirty="0"/>
              <a:t> </a:t>
            </a:r>
            <a:r>
              <a:rPr lang="ru-RU" sz="3200" b="1" dirty="0" err="1"/>
              <a:t>спосіб</a:t>
            </a:r>
            <a:r>
              <a:rPr lang="ru-RU" sz="3200" b="1" dirty="0"/>
              <a:t> доступу до </a:t>
            </a:r>
            <a:r>
              <a:rPr lang="ru-RU" sz="3200" b="1" dirty="0" err="1"/>
              <a:t>даних</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Друге </a:t>
            </a:r>
            <a:r>
              <a:rPr lang="ru-RU" sz="1800" dirty="0" err="1"/>
              <a:t>застосування</a:t>
            </a:r>
            <a:r>
              <a:rPr lang="ru-RU" sz="1800" dirty="0"/>
              <a:t> </a:t>
            </a:r>
            <a:r>
              <a:rPr lang="ru-RU" sz="1800" dirty="0" err="1"/>
              <a:t>посилань</a:t>
            </a:r>
            <a:r>
              <a:rPr lang="ru-RU" sz="1800" dirty="0"/>
              <a:t> </a:t>
            </a:r>
            <a:r>
              <a:rPr lang="ru-RU" sz="1800" dirty="0" err="1"/>
              <a:t>полягає</a:t>
            </a:r>
            <a:r>
              <a:rPr lang="ru-RU" sz="1800" dirty="0"/>
              <a:t> в </a:t>
            </a:r>
            <a:r>
              <a:rPr lang="ru-RU" sz="1800" b="1" dirty="0" err="1">
                <a:highlight>
                  <a:srgbClr val="00FF00"/>
                </a:highlight>
              </a:rPr>
              <a:t>більш</a:t>
            </a:r>
            <a:r>
              <a:rPr lang="ru-RU" sz="1800" b="1" dirty="0">
                <a:highlight>
                  <a:srgbClr val="00FF00"/>
                </a:highlight>
              </a:rPr>
              <a:t> легкому </a:t>
            </a:r>
            <a:r>
              <a:rPr lang="ru-RU" sz="1800" b="1" dirty="0" err="1">
                <a:highlight>
                  <a:srgbClr val="00FF00"/>
                </a:highlight>
              </a:rPr>
              <a:t>способі</a:t>
            </a:r>
            <a:r>
              <a:rPr lang="ru-RU" sz="1800" b="1" dirty="0">
                <a:highlight>
                  <a:srgbClr val="00FF00"/>
                </a:highlight>
              </a:rPr>
              <a:t> доступу до </a:t>
            </a:r>
            <a:r>
              <a:rPr lang="ru-RU" sz="1800" b="1" dirty="0" err="1">
                <a:highlight>
                  <a:srgbClr val="00FF00"/>
                </a:highlight>
              </a:rPr>
              <a:t>вкладених</a:t>
            </a:r>
            <a:r>
              <a:rPr lang="ru-RU" sz="1800" b="1" dirty="0">
                <a:highlight>
                  <a:srgbClr val="00FF00"/>
                </a:highlight>
              </a:rPr>
              <a:t> </a:t>
            </a:r>
            <a:r>
              <a:rPr lang="ru-RU" sz="1800" b="1" dirty="0" err="1">
                <a:highlight>
                  <a:srgbClr val="00FF00"/>
                </a:highlight>
              </a:rPr>
              <a:t>даних</a:t>
            </a:r>
            <a:r>
              <a:rPr lang="ru-RU" sz="1800" dirty="0"/>
              <a:t>. </a:t>
            </a:r>
            <a:r>
              <a:rPr lang="ru-RU" sz="1800" dirty="0" err="1"/>
              <a:t>Розглянемо</a:t>
            </a:r>
            <a:r>
              <a:rPr lang="ru-RU" sz="1800" dirty="0"/>
              <a:t> </a:t>
            </a:r>
            <a:r>
              <a:rPr lang="ru-RU" sz="1800" dirty="0" err="1"/>
              <a:t>наступну</a:t>
            </a:r>
            <a:r>
              <a:rPr lang="ru-RU" sz="1800" dirty="0"/>
              <a:t> структуру: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Припустимо, що нам потрібно працювати з полем </a:t>
            </a:r>
            <a:r>
              <a:rPr lang="en-US" sz="1800" dirty="0">
                <a:solidFill>
                  <a:schemeClr val="accent5">
                    <a:lumMod val="75000"/>
                  </a:schemeClr>
                </a:solidFill>
                <a:latin typeface="Consolas" panose="020B0609020204030204" pitchFamily="49" charset="0"/>
              </a:rPr>
              <a:t>value1</a:t>
            </a:r>
            <a:r>
              <a:rPr lang="en-US" sz="1800" dirty="0"/>
              <a:t> </a:t>
            </a:r>
            <a:r>
              <a:rPr lang="uk-UA" sz="1800" dirty="0"/>
              <a:t>структури </a:t>
            </a:r>
            <a:r>
              <a:rPr lang="en-US" sz="1800" dirty="0">
                <a:solidFill>
                  <a:schemeClr val="accent5">
                    <a:lumMod val="75000"/>
                  </a:schemeClr>
                </a:solidFill>
                <a:latin typeface="Consolas" panose="020B0609020204030204" pitchFamily="49" charset="0"/>
              </a:rPr>
              <a:t>Something</a:t>
            </a:r>
            <a:r>
              <a:rPr lang="en-US" sz="1800" dirty="0"/>
              <a:t> </a:t>
            </a:r>
            <a:r>
              <a:rPr lang="uk-UA" sz="1800" dirty="0"/>
              <a:t>змінної </a:t>
            </a:r>
            <a:r>
              <a:rPr lang="en-US" sz="1800" dirty="0">
                <a:solidFill>
                  <a:schemeClr val="accent5">
                    <a:lumMod val="75000"/>
                  </a:schemeClr>
                </a:solidFill>
                <a:latin typeface="Consolas" panose="020B0609020204030204" pitchFamily="49" charset="0"/>
              </a:rPr>
              <a:t>other</a:t>
            </a:r>
            <a:r>
              <a:rPr lang="en-US" sz="1800" dirty="0"/>
              <a:t> </a:t>
            </a:r>
            <a:r>
              <a:rPr lang="uk-UA" sz="1800" dirty="0"/>
              <a:t>структури </a:t>
            </a:r>
            <a:r>
              <a:rPr lang="en-US" sz="1800" dirty="0">
                <a:solidFill>
                  <a:schemeClr val="accent5">
                    <a:lumMod val="75000"/>
                  </a:schemeClr>
                </a:solidFill>
                <a:latin typeface="Consolas" panose="020B0609020204030204" pitchFamily="49" charset="0"/>
              </a:rPr>
              <a:t>Other</a:t>
            </a:r>
            <a:r>
              <a:rPr lang="en-US" sz="1800" dirty="0"/>
              <a:t> (</a:t>
            </a:r>
            <a:r>
              <a:rPr lang="uk-UA" sz="1800" dirty="0"/>
              <a:t>звучить важко, але таке також зустрічається на практиці). Зазвичай, доступ до цього поля здійснювався б через </a:t>
            </a:r>
            <a:r>
              <a:rPr lang="en-US" sz="1800" dirty="0">
                <a:solidFill>
                  <a:schemeClr val="accent5">
                    <a:lumMod val="75000"/>
                  </a:schemeClr>
                </a:solidFill>
                <a:latin typeface="Consolas" panose="020B0609020204030204" pitchFamily="49" charset="0"/>
              </a:rPr>
              <a:t>other.something.value1</a:t>
            </a:r>
            <a:r>
              <a:rPr lang="en-US" sz="1800" dirty="0"/>
              <a:t>. </a:t>
            </a:r>
            <a:r>
              <a:rPr lang="uk-UA" sz="1800" dirty="0"/>
              <a:t>А що, якщо нам потрібно неодноразово отримувати доступ до цього члену? В такому випадку код стає громіздким і хаотичним. </a:t>
            </a:r>
            <a:r>
              <a:rPr lang="uk-UA" sz="1800" b="1" dirty="0">
                <a:highlight>
                  <a:srgbClr val="00FF00"/>
                </a:highlight>
              </a:rPr>
              <a:t>Посилання ж надають легший спосіб доступу до даних</a:t>
            </a:r>
            <a:r>
              <a:rPr lang="uk-UA" sz="1800" dirty="0"/>
              <a:t>:</a:t>
            </a:r>
          </a:p>
        </p:txBody>
      </p:sp>
      <p:pic>
        <p:nvPicPr>
          <p:cNvPr id="5" name="Рисунок 4">
            <a:extLst>
              <a:ext uri="{FF2B5EF4-FFF2-40B4-BE49-F238E27FC236}">
                <a16:creationId xmlns:a16="http://schemas.microsoft.com/office/drawing/2014/main" id="{AC67FAD2-791C-4347-8769-6F17A4AF1BE9}"/>
              </a:ext>
            </a:extLst>
          </p:cNvPr>
          <p:cNvPicPr>
            <a:picLocks noChangeAspect="1"/>
          </p:cNvPicPr>
          <p:nvPr/>
        </p:nvPicPr>
        <p:blipFill>
          <a:blip r:embed="rId2"/>
          <a:stretch>
            <a:fillRect/>
          </a:stretch>
        </p:blipFill>
        <p:spPr>
          <a:xfrm>
            <a:off x="4507511" y="1311409"/>
            <a:ext cx="3176976" cy="3335825"/>
          </a:xfrm>
          <a:prstGeom prst="rect">
            <a:avLst/>
          </a:prstGeom>
        </p:spPr>
      </p:pic>
    </p:spTree>
    <p:extLst>
      <p:ext uri="{BB962C8B-B14F-4D97-AF65-F5344CB8AC3E}">
        <p14:creationId xmlns:p14="http://schemas.microsoft.com/office/powerpoint/2010/main" val="27440643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Посилання</a:t>
            </a:r>
            <a:r>
              <a:rPr lang="ru-RU" sz="3200" b="1" dirty="0"/>
              <a:t> як </a:t>
            </a:r>
            <a:r>
              <a:rPr lang="ru-RU" sz="3200" b="1" dirty="0" err="1"/>
              <a:t>найлегший</a:t>
            </a:r>
            <a:r>
              <a:rPr lang="ru-RU" sz="3200" b="1" dirty="0"/>
              <a:t> </a:t>
            </a:r>
            <a:r>
              <a:rPr lang="ru-RU" sz="3200" b="1" dirty="0" err="1"/>
              <a:t>спосіб</a:t>
            </a:r>
            <a:r>
              <a:rPr lang="ru-RU" sz="3200" b="1" dirty="0"/>
              <a:t> доступу до </a:t>
            </a:r>
            <a:r>
              <a:rPr lang="ru-RU" sz="3200" b="1" dirty="0" err="1"/>
              <a:t>даних</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Таким чином, </a:t>
            </a:r>
            <a:r>
              <a:rPr lang="ru-RU" sz="1800" dirty="0" err="1"/>
              <a:t>наступні</a:t>
            </a:r>
            <a:r>
              <a:rPr lang="ru-RU" sz="1800" dirty="0"/>
              <a:t> два </a:t>
            </a:r>
            <a:r>
              <a:rPr lang="ru-RU" sz="1800" dirty="0" err="1"/>
              <a:t>стейтменти</a:t>
            </a:r>
            <a:r>
              <a:rPr lang="ru-RU" sz="1800" dirty="0"/>
              <a:t> </a:t>
            </a:r>
            <a:r>
              <a:rPr lang="ru-RU" sz="1800" dirty="0" err="1"/>
              <a:t>ідентичні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Посилання</a:t>
            </a:r>
            <a:r>
              <a:rPr lang="ru-RU" sz="1800" dirty="0"/>
              <a:t> </a:t>
            </a:r>
            <a:r>
              <a:rPr lang="ru-RU" sz="1800" dirty="0" err="1"/>
              <a:t>дозволяють</a:t>
            </a:r>
            <a:r>
              <a:rPr lang="ru-RU" sz="1800" dirty="0"/>
              <a:t> </a:t>
            </a:r>
            <a:r>
              <a:rPr lang="ru-RU" sz="1800" dirty="0" err="1"/>
              <a:t>зробити</a:t>
            </a:r>
            <a:r>
              <a:rPr lang="ru-RU" sz="1800" dirty="0"/>
              <a:t> ваш код </a:t>
            </a:r>
            <a:r>
              <a:rPr lang="ru-RU" sz="1800" dirty="0" err="1"/>
              <a:t>більш</a:t>
            </a:r>
            <a:r>
              <a:rPr lang="ru-RU" sz="1800" dirty="0"/>
              <a:t> чистим і </a:t>
            </a:r>
            <a:r>
              <a:rPr lang="ru-RU" sz="1800" dirty="0" err="1"/>
              <a:t>зрозумілим</a:t>
            </a:r>
            <a:r>
              <a:rPr lang="ru-RU" sz="1800" dirty="0"/>
              <a:t>.</a:t>
            </a:r>
            <a:endParaRPr lang="uk-UA" sz="1800" dirty="0"/>
          </a:p>
        </p:txBody>
      </p:sp>
      <p:pic>
        <p:nvPicPr>
          <p:cNvPr id="5" name="Рисунок 4">
            <a:extLst>
              <a:ext uri="{FF2B5EF4-FFF2-40B4-BE49-F238E27FC236}">
                <a16:creationId xmlns:a16="http://schemas.microsoft.com/office/drawing/2014/main" id="{27DA6C15-FCBE-4322-8AF3-75AB2596E302}"/>
              </a:ext>
            </a:extLst>
          </p:cNvPr>
          <p:cNvPicPr>
            <a:picLocks noChangeAspect="1"/>
          </p:cNvPicPr>
          <p:nvPr/>
        </p:nvPicPr>
        <p:blipFill>
          <a:blip r:embed="rId2"/>
          <a:stretch>
            <a:fillRect/>
          </a:stretch>
        </p:blipFill>
        <p:spPr>
          <a:xfrm>
            <a:off x="1772854" y="857691"/>
            <a:ext cx="8646289" cy="1268626"/>
          </a:xfrm>
          <a:prstGeom prst="rect">
            <a:avLst/>
          </a:prstGeom>
        </p:spPr>
      </p:pic>
      <p:pic>
        <p:nvPicPr>
          <p:cNvPr id="7" name="Рисунок 6">
            <a:extLst>
              <a:ext uri="{FF2B5EF4-FFF2-40B4-BE49-F238E27FC236}">
                <a16:creationId xmlns:a16="http://schemas.microsoft.com/office/drawing/2014/main" id="{D68C76F7-3F9C-44DF-8755-0E172EF25FDB}"/>
              </a:ext>
            </a:extLst>
          </p:cNvPr>
          <p:cNvPicPr>
            <a:picLocks noChangeAspect="1"/>
          </p:cNvPicPr>
          <p:nvPr/>
        </p:nvPicPr>
        <p:blipFill>
          <a:blip r:embed="rId3"/>
          <a:stretch>
            <a:fillRect/>
          </a:stretch>
        </p:blipFill>
        <p:spPr>
          <a:xfrm>
            <a:off x="1772854" y="2559777"/>
            <a:ext cx="4055962" cy="1135669"/>
          </a:xfrm>
          <a:prstGeom prst="rect">
            <a:avLst/>
          </a:prstGeom>
        </p:spPr>
      </p:pic>
    </p:spTree>
    <p:extLst>
      <p:ext uri="{BB962C8B-B14F-4D97-AF65-F5344CB8AC3E}">
        <p14:creationId xmlns:p14="http://schemas.microsoft.com/office/powerpoint/2010/main" val="23660019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Посилання</a:t>
            </a:r>
            <a:r>
              <a:rPr lang="ru-RU" sz="3200" b="1" dirty="0"/>
              <a:t> </a:t>
            </a:r>
            <a:r>
              <a:rPr lang="en-US" sz="3200" b="1" dirty="0"/>
              <a:t>vs. </a:t>
            </a:r>
            <a:r>
              <a:rPr lang="ru-RU" sz="3200" b="1" dirty="0" err="1"/>
              <a:t>Вказівники</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Посилання</a:t>
            </a:r>
            <a:r>
              <a:rPr lang="ru-RU" sz="1800" dirty="0"/>
              <a:t> — </a:t>
            </a:r>
            <a:r>
              <a:rPr lang="ru-RU" sz="1800" dirty="0" err="1"/>
              <a:t>це</a:t>
            </a:r>
            <a:r>
              <a:rPr lang="ru-RU" sz="1800" dirty="0"/>
              <a:t> </a:t>
            </a:r>
            <a:r>
              <a:rPr lang="ru-RU" sz="1800" b="1" dirty="0">
                <a:highlight>
                  <a:srgbClr val="00FF00"/>
                </a:highlight>
              </a:rPr>
              <a:t>той же </a:t>
            </a:r>
            <a:r>
              <a:rPr lang="ru-RU" sz="1800" b="1" dirty="0" err="1">
                <a:highlight>
                  <a:srgbClr val="00FF00"/>
                </a:highlight>
              </a:rPr>
              <a:t>вказівник</a:t>
            </a:r>
            <a:r>
              <a:rPr lang="ru-RU" sz="1800" b="1" dirty="0">
                <a:highlight>
                  <a:srgbClr val="00FF00"/>
                </a:highlight>
              </a:rPr>
              <a:t>, </a:t>
            </a:r>
            <a:r>
              <a:rPr lang="ru-RU" sz="1800" b="1" dirty="0" err="1">
                <a:highlight>
                  <a:srgbClr val="00FF00"/>
                </a:highlight>
              </a:rPr>
              <a:t>який</a:t>
            </a:r>
            <a:r>
              <a:rPr lang="ru-RU" sz="1800" b="1" dirty="0">
                <a:highlight>
                  <a:srgbClr val="00FF00"/>
                </a:highlight>
              </a:rPr>
              <a:t> неявно </a:t>
            </a:r>
            <a:r>
              <a:rPr lang="ru-RU" sz="1800" b="1" dirty="0" err="1">
                <a:highlight>
                  <a:srgbClr val="00FF00"/>
                </a:highlight>
              </a:rPr>
              <a:t>розіменовується</a:t>
            </a:r>
            <a:r>
              <a:rPr lang="ru-RU" sz="1800" b="1" dirty="0">
                <a:highlight>
                  <a:srgbClr val="00FF00"/>
                </a:highlight>
              </a:rPr>
              <a:t> при </a:t>
            </a:r>
            <a:r>
              <a:rPr lang="ru-RU" sz="1800" b="1" dirty="0" err="1">
                <a:highlight>
                  <a:srgbClr val="00FF00"/>
                </a:highlight>
              </a:rPr>
              <a:t>доступі</a:t>
            </a:r>
            <a:r>
              <a:rPr lang="ru-RU" sz="1800" b="1" dirty="0">
                <a:highlight>
                  <a:srgbClr val="00FF00"/>
                </a:highlight>
              </a:rPr>
              <a:t> до </a:t>
            </a:r>
            <a:r>
              <a:rPr lang="ru-RU" sz="1800" b="1" dirty="0" err="1">
                <a:highlight>
                  <a:srgbClr val="00FF00"/>
                </a:highlight>
              </a:rPr>
              <a:t>значення</a:t>
            </a:r>
            <a:r>
              <a:rPr lang="ru-RU" sz="1800" b="1" dirty="0">
                <a:highlight>
                  <a:srgbClr val="00FF00"/>
                </a:highlight>
              </a:rPr>
              <a:t>, на яке </a:t>
            </a:r>
            <a:r>
              <a:rPr lang="ru-RU" sz="1800" b="1" dirty="0" err="1">
                <a:highlight>
                  <a:srgbClr val="00FF00"/>
                </a:highlight>
              </a:rPr>
              <a:t>він</a:t>
            </a:r>
            <a:r>
              <a:rPr lang="ru-RU" sz="1800" b="1" dirty="0">
                <a:highlight>
                  <a:srgbClr val="00FF00"/>
                </a:highlight>
              </a:rPr>
              <a:t> </a:t>
            </a:r>
            <a:r>
              <a:rPr lang="ru-RU" sz="1800" b="1" dirty="0" err="1">
                <a:highlight>
                  <a:srgbClr val="00FF00"/>
                </a:highlight>
              </a:rPr>
              <a:t>вказує</a:t>
            </a:r>
            <a:r>
              <a:rPr lang="ru-RU" sz="1800" b="1" dirty="0">
                <a:highlight>
                  <a:srgbClr val="00FF00"/>
                </a:highlight>
              </a:rPr>
              <a:t> </a:t>
            </a:r>
            <a:r>
              <a:rPr lang="ru-RU" sz="1800" dirty="0"/>
              <a:t>(“</a:t>
            </a:r>
            <a:r>
              <a:rPr lang="ru-RU" sz="1800" dirty="0" err="1"/>
              <a:t>під</a:t>
            </a:r>
            <a:r>
              <a:rPr lang="ru-RU" sz="1800" dirty="0"/>
              <a:t> капотом” </a:t>
            </a:r>
            <a:r>
              <a:rPr lang="ru-RU" sz="1800" dirty="0" err="1"/>
              <a:t>посилання</a:t>
            </a:r>
            <a:r>
              <a:rPr lang="ru-RU" sz="1800" dirty="0"/>
              <a:t> </a:t>
            </a:r>
            <a:r>
              <a:rPr lang="ru-RU" sz="1800" dirty="0" err="1"/>
              <a:t>реалізовані</a:t>
            </a:r>
            <a:r>
              <a:rPr lang="ru-RU" sz="1800" dirty="0"/>
              <a:t> за </a:t>
            </a:r>
            <a:r>
              <a:rPr lang="ru-RU" sz="1800" dirty="0" err="1"/>
              <a:t>допомогою</a:t>
            </a:r>
            <a:r>
              <a:rPr lang="ru-RU" sz="1800" dirty="0"/>
              <a:t> </a:t>
            </a:r>
            <a:r>
              <a:rPr lang="ru-RU" sz="1800" dirty="0" err="1"/>
              <a:t>вказівників</a:t>
            </a:r>
            <a:r>
              <a:rPr lang="ru-RU" sz="1800" dirty="0"/>
              <a:t>). Таким чином, в </a:t>
            </a:r>
            <a:r>
              <a:rPr lang="ru-RU" sz="1800" dirty="0" err="1"/>
              <a:t>наступному</a:t>
            </a:r>
            <a:r>
              <a:rPr lang="ru-RU" sz="1800" dirty="0"/>
              <a:t> </a:t>
            </a:r>
            <a:r>
              <a:rPr lang="ru-RU" sz="1800" dirty="0" err="1"/>
              <a:t>коді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ptr</a:t>
            </a:r>
            <a:r>
              <a:rPr lang="ru-RU" sz="1800" dirty="0">
                <a:solidFill>
                  <a:schemeClr val="accent5">
                    <a:lumMod val="75000"/>
                  </a:schemeClr>
                </a:solidFill>
              </a:rPr>
              <a:t> </a:t>
            </a:r>
            <a:r>
              <a:rPr lang="ru-RU" sz="1800" dirty="0"/>
              <a:t>і </a:t>
            </a:r>
            <a:r>
              <a:rPr lang="ru-RU" sz="1800" dirty="0" err="1">
                <a:solidFill>
                  <a:schemeClr val="accent5">
                    <a:lumMod val="75000"/>
                  </a:schemeClr>
                </a:solidFill>
                <a:latin typeface="Consolas" panose="020B0609020204030204" pitchFamily="49" charset="0"/>
              </a:rPr>
              <a:t>ref</a:t>
            </a:r>
            <a:r>
              <a:rPr lang="ru-RU" sz="1800" dirty="0"/>
              <a:t> </a:t>
            </a:r>
            <a:r>
              <a:rPr lang="ru-RU" sz="1800" dirty="0" err="1"/>
              <a:t>обробляються</a:t>
            </a:r>
            <a:r>
              <a:rPr lang="ru-RU" sz="1800" dirty="0"/>
              <a:t> </a:t>
            </a:r>
            <a:r>
              <a:rPr lang="ru-RU" sz="1800" dirty="0" err="1"/>
              <a:t>однаково</a:t>
            </a:r>
            <a:r>
              <a:rPr lang="ru-RU" sz="1800" dirty="0"/>
              <a:t>. </a:t>
            </a:r>
            <a:r>
              <a:rPr lang="ru-RU" sz="1800" dirty="0" err="1"/>
              <a:t>Тобто</a:t>
            </a:r>
            <a:r>
              <a:rPr lang="ru-RU" sz="1800" dirty="0"/>
              <a:t> </a:t>
            </a:r>
            <a:r>
              <a:rPr lang="ru-RU" sz="1800" dirty="0" err="1"/>
              <a:t>це</a:t>
            </a:r>
            <a:r>
              <a:rPr lang="ru-RU" sz="1800" dirty="0"/>
              <a:t> </a:t>
            </a:r>
            <a:r>
              <a:rPr lang="ru-RU" sz="1800" dirty="0" err="1"/>
              <a:t>одне</a:t>
            </a:r>
            <a:r>
              <a:rPr lang="ru-RU" sz="1800" dirty="0"/>
              <a:t> і те ж:</a:t>
            </a:r>
            <a:endParaRPr lang="uk-UA" sz="1800" dirty="0"/>
          </a:p>
        </p:txBody>
      </p:sp>
      <p:pic>
        <p:nvPicPr>
          <p:cNvPr id="5" name="Рисунок 4">
            <a:extLst>
              <a:ext uri="{FF2B5EF4-FFF2-40B4-BE49-F238E27FC236}">
                <a16:creationId xmlns:a16="http://schemas.microsoft.com/office/drawing/2014/main" id="{159109A6-506B-4A01-B095-7A1494F89E77}"/>
              </a:ext>
            </a:extLst>
          </p:cNvPr>
          <p:cNvPicPr>
            <a:picLocks noChangeAspect="1"/>
          </p:cNvPicPr>
          <p:nvPr/>
        </p:nvPicPr>
        <p:blipFill>
          <a:blip r:embed="rId2"/>
          <a:stretch>
            <a:fillRect/>
          </a:stretch>
        </p:blipFill>
        <p:spPr>
          <a:xfrm>
            <a:off x="3884753" y="2168322"/>
            <a:ext cx="4422494" cy="1547873"/>
          </a:xfrm>
          <a:prstGeom prst="rect">
            <a:avLst/>
          </a:prstGeom>
        </p:spPr>
      </p:pic>
      <p:pic>
        <p:nvPicPr>
          <p:cNvPr id="8" name="Рисунок 7">
            <a:extLst>
              <a:ext uri="{FF2B5EF4-FFF2-40B4-BE49-F238E27FC236}">
                <a16:creationId xmlns:a16="http://schemas.microsoft.com/office/drawing/2014/main" id="{9F604518-2266-424D-BF82-4C1B7510E9F9}"/>
              </a:ext>
            </a:extLst>
          </p:cNvPr>
          <p:cNvPicPr>
            <a:picLocks noChangeAspect="1"/>
          </p:cNvPicPr>
          <p:nvPr/>
        </p:nvPicPr>
        <p:blipFill>
          <a:blip r:embed="rId3"/>
          <a:stretch>
            <a:fillRect/>
          </a:stretch>
        </p:blipFill>
        <p:spPr>
          <a:xfrm>
            <a:off x="4115005" y="4296020"/>
            <a:ext cx="3961990" cy="1109357"/>
          </a:xfrm>
          <a:prstGeom prst="rect">
            <a:avLst/>
          </a:prstGeom>
        </p:spPr>
      </p:pic>
    </p:spTree>
    <p:extLst>
      <p:ext uri="{BB962C8B-B14F-4D97-AF65-F5344CB8AC3E}">
        <p14:creationId xmlns:p14="http://schemas.microsoft.com/office/powerpoint/2010/main" val="8529309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sz="4400" b="1" dirty="0" err="1"/>
              <a:t>Посилання</a:t>
            </a:r>
            <a:r>
              <a:rPr lang="ru-RU" sz="4400" b="1" dirty="0"/>
              <a:t> </a:t>
            </a:r>
            <a:r>
              <a:rPr lang="en-US" sz="4400" b="1" dirty="0"/>
              <a:t>vs. </a:t>
            </a:r>
            <a:r>
              <a:rPr lang="ru-RU" sz="4400" b="1" dirty="0" err="1"/>
              <a:t>Вказівники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посилання повинні бути </a:t>
            </a:r>
            <a:r>
              <a:rPr lang="uk-UA" sz="1800" dirty="0" err="1"/>
              <a:t>ініціалізовані</a:t>
            </a:r>
            <a:r>
              <a:rPr lang="uk-UA" sz="1800" dirty="0"/>
              <a:t> коректними об’єктами (вони не можуть бути нульовими) і не можуть бути змінені пізніше, то вони, як правило, </a:t>
            </a:r>
            <a:r>
              <a:rPr lang="uk-UA" sz="1800" b="1" dirty="0">
                <a:highlight>
                  <a:srgbClr val="00FF00"/>
                </a:highlight>
              </a:rPr>
              <a:t>є безпечнішими за вказівники </a:t>
            </a:r>
            <a:r>
              <a:rPr lang="uk-UA" sz="1800" dirty="0"/>
              <a:t>(так як ризик </a:t>
            </a:r>
            <a:r>
              <a:rPr lang="uk-UA" sz="1800" dirty="0" err="1"/>
              <a:t>розіменування</a:t>
            </a:r>
            <a:r>
              <a:rPr lang="uk-UA" sz="1800" dirty="0"/>
              <a:t> нульового вказівника відпадає). Однак, вони трохи обмежені в функціональності в порівнянні з вказівниками.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Якщо поставлене завдання можна вирішити за допомогою як посилань, так і вказівників, </a:t>
            </a:r>
            <a:r>
              <a:rPr lang="uk-UA" b="1" u="sng" dirty="0">
                <a:highlight>
                  <a:srgbClr val="00FF00"/>
                </a:highlight>
              </a:rPr>
              <a:t>то краще використовувати посилання</a:t>
            </a:r>
            <a:r>
              <a:rPr lang="uk-UA" sz="1800" dirty="0"/>
              <a:t>. </a:t>
            </a:r>
            <a:r>
              <a:rPr lang="uk-UA" sz="1800" b="1" dirty="0">
                <a:highlight>
                  <a:srgbClr val="00FFFF"/>
                </a:highlight>
              </a:rPr>
              <a:t>Вказівники</a:t>
            </a:r>
            <a:r>
              <a:rPr lang="uk-UA" sz="1800" dirty="0"/>
              <a:t> слід використовувати тільки в тих ситуаціях, коли посилання є недостатньо ефективними (наприклад, </a:t>
            </a:r>
            <a:r>
              <a:rPr lang="uk-UA" sz="1800" b="1" dirty="0">
                <a:highlight>
                  <a:srgbClr val="00FFFF"/>
                </a:highlight>
              </a:rPr>
              <a:t>при динамічному виділенні пам’яті</a:t>
            </a:r>
            <a:r>
              <a:rPr lang="uk-UA" sz="1800" dirty="0"/>
              <a:t>).</a:t>
            </a:r>
          </a:p>
        </p:txBody>
      </p:sp>
    </p:spTree>
    <p:extLst>
      <p:ext uri="{BB962C8B-B14F-4D97-AF65-F5344CB8AC3E}">
        <p14:creationId xmlns:p14="http://schemas.microsoft.com/office/powerpoint/2010/main" val="2327264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DE4D499-44B1-4AA8-A2A8-3E0A75F9060C}"/>
              </a:ext>
            </a:extLst>
          </p:cNvPr>
          <p:cNvPicPr>
            <a:picLocks noChangeAspect="1"/>
          </p:cNvPicPr>
          <p:nvPr/>
        </p:nvPicPr>
        <p:blipFill>
          <a:blip r:embed="rId2"/>
          <a:stretch>
            <a:fillRect/>
          </a:stretch>
        </p:blipFill>
        <p:spPr>
          <a:xfrm>
            <a:off x="3448984" y="-1"/>
            <a:ext cx="5294029" cy="6858000"/>
          </a:xfrm>
          <a:prstGeom prst="rect">
            <a:avLst/>
          </a:prstGeom>
        </p:spPr>
      </p:pic>
    </p:spTree>
    <p:extLst>
      <p:ext uri="{BB962C8B-B14F-4D97-AF65-F5344CB8AC3E}">
        <p14:creationId xmlns:p14="http://schemas.microsoft.com/office/powerpoint/2010/main" val="4151663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Посилання дозволяють визначати псевдоніми для інших об’єктів або значень. Посилання на неконстантні значення можуть бути </a:t>
            </a:r>
            <a:r>
              <a:rPr lang="uk-UA" sz="1800" dirty="0" err="1"/>
              <a:t>ініціалізовані</a:t>
            </a:r>
            <a:r>
              <a:rPr lang="uk-UA" sz="1800" dirty="0"/>
              <a:t> лише неконстантними </a:t>
            </a:r>
            <a:r>
              <a:rPr lang="en-US" sz="1800" dirty="0"/>
              <a:t>l-values. </a:t>
            </a:r>
            <a:r>
              <a:rPr lang="uk-UA" sz="1800" dirty="0"/>
              <a:t>Вони не можуть бути </a:t>
            </a:r>
            <a:r>
              <a:rPr lang="uk-UA" sz="1800" dirty="0" err="1"/>
              <a:t>переприсвоєні</a:t>
            </a:r>
            <a:r>
              <a:rPr lang="uk-UA" sz="1800" dirty="0"/>
              <a:t> після ініціалізації. Посилання найчастіше використовуються в якості параметрів у функціях, коли ми хочемо змінити значення аргументу або хочемо уникнути його витратного копіювання.</a:t>
            </a:r>
          </a:p>
        </p:txBody>
      </p:sp>
    </p:spTree>
    <p:extLst>
      <p:ext uri="{BB962C8B-B14F-4D97-AF65-F5344CB8AC3E}">
        <p14:creationId xmlns:p14="http://schemas.microsoft.com/office/powerpoint/2010/main" val="39759527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і </a:t>
            </a:r>
            <a:r>
              <a:rPr lang="en-US" b="1" dirty="0"/>
              <a:t>const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Так само, як </a:t>
            </a:r>
            <a:r>
              <a:rPr lang="ru-RU" sz="1800" dirty="0" err="1"/>
              <a:t>можна</a:t>
            </a:r>
            <a:r>
              <a:rPr lang="ru-RU" sz="1800" dirty="0"/>
              <a:t> </a:t>
            </a:r>
            <a:r>
              <a:rPr lang="ru-RU" sz="1800" dirty="0" err="1"/>
              <a:t>оголосити</a:t>
            </a:r>
            <a:r>
              <a:rPr lang="ru-RU" sz="1800" dirty="0"/>
              <a:t> </a:t>
            </a:r>
            <a:r>
              <a:rPr lang="ru-RU" sz="1800" dirty="0" err="1"/>
              <a:t>вказівник</a:t>
            </a:r>
            <a:r>
              <a:rPr lang="ru-RU" sz="1800" dirty="0"/>
              <a:t> на </a:t>
            </a:r>
            <a:r>
              <a:rPr lang="ru-RU" sz="1800" dirty="0" err="1"/>
              <a:t>константне</a:t>
            </a:r>
            <a:r>
              <a:rPr lang="ru-RU" sz="1800" dirty="0"/>
              <a:t> </a:t>
            </a:r>
            <a:r>
              <a:rPr lang="ru-RU" sz="1800" dirty="0" err="1"/>
              <a:t>значення</a:t>
            </a:r>
            <a:r>
              <a:rPr lang="ru-RU" sz="1800" dirty="0"/>
              <a:t>, так само </a:t>
            </a:r>
            <a:r>
              <a:rPr lang="ru-RU" sz="1800" dirty="0" err="1"/>
              <a:t>можна</a:t>
            </a:r>
            <a:r>
              <a:rPr lang="ru-RU" sz="1800" dirty="0"/>
              <a:t> </a:t>
            </a:r>
            <a:r>
              <a:rPr lang="ru-RU" sz="1800" dirty="0" err="1"/>
              <a:t>оголосити</a:t>
            </a:r>
            <a:r>
              <a:rPr lang="ru-RU" sz="1800" dirty="0"/>
              <a:t> і </a:t>
            </a:r>
            <a:r>
              <a:rPr lang="ru-RU" sz="1800" b="1" dirty="0" err="1">
                <a:highlight>
                  <a:srgbClr val="00FFFF"/>
                </a:highlight>
              </a:rPr>
              <a:t>посилання</a:t>
            </a:r>
            <a:r>
              <a:rPr lang="ru-RU" sz="1800" b="1" dirty="0">
                <a:highlight>
                  <a:srgbClr val="00FFFF"/>
                </a:highlight>
              </a:rPr>
              <a:t> на </a:t>
            </a:r>
            <a:r>
              <a:rPr lang="ru-RU" sz="1800" b="1" dirty="0" err="1">
                <a:highlight>
                  <a:srgbClr val="00FFFF"/>
                </a:highlight>
              </a:rPr>
              <a:t>константне</a:t>
            </a:r>
            <a:r>
              <a:rPr lang="ru-RU" sz="1800" b="1" dirty="0">
                <a:highlight>
                  <a:srgbClr val="00FFFF"/>
                </a:highlight>
              </a:rPr>
              <a:t> </a:t>
            </a:r>
            <a:r>
              <a:rPr lang="ru-RU" sz="1800" b="1" dirty="0" err="1">
                <a:highlight>
                  <a:srgbClr val="00FFFF"/>
                </a:highlight>
              </a:rPr>
              <a:t>значення</a:t>
            </a:r>
            <a:r>
              <a:rPr lang="ru-RU" sz="1800" dirty="0"/>
              <a:t> в </a:t>
            </a:r>
            <a:r>
              <a:rPr lang="ru-RU" sz="1800" dirty="0" err="1"/>
              <a:t>мові</a:t>
            </a:r>
            <a:r>
              <a:rPr lang="ru-RU" sz="1800" dirty="0"/>
              <a:t> С++.</a:t>
            </a:r>
          </a:p>
          <a:p>
            <a:pPr marL="540000" indent="360000">
              <a:lnSpc>
                <a:spcPct val="150000"/>
              </a:lnSpc>
              <a:spcBef>
                <a:spcPts val="0"/>
              </a:spcBef>
              <a:buNone/>
            </a:pPr>
            <a:r>
              <a:rPr lang="ru-RU" sz="1800" dirty="0" err="1"/>
              <a:t>Оголосити</a:t>
            </a:r>
            <a:r>
              <a:rPr lang="ru-RU" sz="1800" dirty="0"/>
              <a:t> </a:t>
            </a:r>
            <a:r>
              <a:rPr lang="ru-RU" sz="1800" dirty="0" err="1"/>
              <a:t>посилання</a:t>
            </a:r>
            <a:r>
              <a:rPr lang="ru-RU" sz="1800" dirty="0"/>
              <a:t> на </a:t>
            </a:r>
            <a:r>
              <a:rPr lang="ru-RU" sz="1800" dirty="0" err="1"/>
              <a:t>константне</a:t>
            </a:r>
            <a:r>
              <a:rPr lang="ru-RU" sz="1800" dirty="0"/>
              <a:t> </a:t>
            </a:r>
            <a:r>
              <a:rPr lang="ru-RU" sz="1800" dirty="0" err="1"/>
              <a:t>значення</a:t>
            </a:r>
            <a:r>
              <a:rPr lang="ru-RU" sz="1800" dirty="0"/>
              <a:t> </a:t>
            </a:r>
            <a:r>
              <a:rPr lang="ru-RU" sz="1800" dirty="0" err="1"/>
              <a:t>можна</a:t>
            </a:r>
            <a:r>
              <a:rPr lang="ru-RU" sz="1800" dirty="0"/>
              <a:t> шляхом </a:t>
            </a:r>
            <a:r>
              <a:rPr lang="ru-RU" sz="1800" dirty="0" err="1"/>
              <a:t>додання</a:t>
            </a:r>
            <a:r>
              <a:rPr lang="ru-RU" sz="1800" dirty="0"/>
              <a:t> </a:t>
            </a:r>
            <a:r>
              <a:rPr lang="ru-RU" sz="1800" dirty="0" err="1"/>
              <a:t>ключового</a:t>
            </a:r>
            <a:r>
              <a:rPr lang="ru-RU" sz="1800" dirty="0"/>
              <a:t> слова </a:t>
            </a:r>
            <a:r>
              <a:rPr lang="ru-RU" sz="1800" dirty="0" err="1">
                <a:solidFill>
                  <a:schemeClr val="accent5">
                    <a:lumMod val="75000"/>
                  </a:schemeClr>
                </a:solidFill>
                <a:latin typeface="Consolas" panose="020B0609020204030204" pitchFamily="49" charset="0"/>
              </a:rPr>
              <a:t>const</a:t>
            </a:r>
            <a:r>
              <a:rPr lang="ru-RU" sz="1800" dirty="0"/>
              <a:t> перед типом </a:t>
            </a:r>
            <a:r>
              <a:rPr lang="ru-RU" sz="1800" dirty="0" err="1"/>
              <a:t>даних</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Посилання</a:t>
            </a:r>
            <a:r>
              <a:rPr lang="ru-RU" sz="1800" dirty="0"/>
              <a:t> на </a:t>
            </a:r>
            <a:r>
              <a:rPr lang="ru-RU" sz="1800" dirty="0" err="1"/>
              <a:t>константні</a:t>
            </a:r>
            <a:r>
              <a:rPr lang="ru-RU" sz="1800" dirty="0"/>
              <a:t> </a:t>
            </a:r>
            <a:r>
              <a:rPr lang="ru-RU" sz="1800" dirty="0" err="1"/>
              <a:t>значення</a:t>
            </a:r>
            <a:r>
              <a:rPr lang="ru-RU" sz="1800" dirty="0"/>
              <a:t> часто </a:t>
            </a:r>
            <a:r>
              <a:rPr lang="ru-RU" sz="1800" dirty="0" err="1"/>
              <a:t>називають</a:t>
            </a:r>
            <a:r>
              <a:rPr lang="ru-RU" sz="1800" dirty="0"/>
              <a:t> просто «</a:t>
            </a:r>
            <a:r>
              <a:rPr lang="ru-RU" sz="1800" b="1" dirty="0" err="1">
                <a:highlight>
                  <a:srgbClr val="00FF00"/>
                </a:highlight>
              </a:rPr>
              <a:t>посиланнями</a:t>
            </a:r>
            <a:r>
              <a:rPr lang="ru-RU" sz="1800" b="1" dirty="0">
                <a:highlight>
                  <a:srgbClr val="00FF00"/>
                </a:highlight>
              </a:rPr>
              <a:t> на </a:t>
            </a:r>
            <a:r>
              <a:rPr lang="ru-RU" sz="1800" b="1" dirty="0" err="1">
                <a:highlight>
                  <a:srgbClr val="00FF00"/>
                </a:highlight>
              </a:rPr>
              <a:t>константи</a:t>
            </a:r>
            <a:r>
              <a:rPr lang="ru-RU" sz="1800" dirty="0"/>
              <a:t>» </a:t>
            </a:r>
            <a:r>
              <a:rPr lang="ru-RU" sz="1800" dirty="0" err="1"/>
              <a:t>або</a:t>
            </a:r>
            <a:r>
              <a:rPr lang="ru-RU" sz="1800" dirty="0"/>
              <a:t> «</a:t>
            </a:r>
            <a:r>
              <a:rPr lang="ru-RU" sz="1800" b="1" dirty="0" err="1">
                <a:highlight>
                  <a:srgbClr val="00FF00"/>
                </a:highlight>
              </a:rPr>
              <a:t>константні</a:t>
            </a:r>
            <a:r>
              <a:rPr lang="ru-RU" sz="1800" b="1" dirty="0">
                <a:highlight>
                  <a:srgbClr val="00FF00"/>
                </a:highlight>
              </a:rPr>
              <a:t> </a:t>
            </a:r>
            <a:r>
              <a:rPr lang="ru-RU" sz="1800" b="1" dirty="0" err="1">
                <a:highlight>
                  <a:srgbClr val="00FF00"/>
                </a:highlight>
              </a:rPr>
              <a:t>посилання</a:t>
            </a:r>
            <a:r>
              <a:rPr lang="ru-RU" sz="1800" dirty="0"/>
              <a:t>».</a:t>
            </a:r>
            <a:endParaRPr lang="uk-UA" sz="1800" dirty="0"/>
          </a:p>
        </p:txBody>
      </p:sp>
      <p:pic>
        <p:nvPicPr>
          <p:cNvPr id="5" name="Рисунок 4">
            <a:extLst>
              <a:ext uri="{FF2B5EF4-FFF2-40B4-BE49-F238E27FC236}">
                <a16:creationId xmlns:a16="http://schemas.microsoft.com/office/drawing/2014/main" id="{79167CB1-AD00-4634-8675-54C79C03333E}"/>
              </a:ext>
            </a:extLst>
          </p:cNvPr>
          <p:cNvPicPr>
            <a:picLocks noChangeAspect="1"/>
          </p:cNvPicPr>
          <p:nvPr/>
        </p:nvPicPr>
        <p:blipFill>
          <a:blip r:embed="rId2"/>
          <a:stretch>
            <a:fillRect/>
          </a:stretch>
        </p:blipFill>
        <p:spPr>
          <a:xfrm>
            <a:off x="1934900" y="2603355"/>
            <a:ext cx="8322197" cy="1254490"/>
          </a:xfrm>
          <a:prstGeom prst="rect">
            <a:avLst/>
          </a:prstGeom>
        </p:spPr>
      </p:pic>
    </p:spTree>
    <p:extLst>
      <p:ext uri="{BB962C8B-B14F-4D97-AF65-F5344CB8AC3E}">
        <p14:creationId xmlns:p14="http://schemas.microsoft.com/office/powerpoint/2010/main" val="469616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Ініціалізація посилань на константи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відміну від посилань на неконстантні значення, які можуть бути </a:t>
            </a:r>
            <a:r>
              <a:rPr lang="uk-UA" sz="1800" dirty="0" err="1"/>
              <a:t>ініціалізовані</a:t>
            </a:r>
            <a:r>
              <a:rPr lang="uk-UA" sz="1800" dirty="0"/>
              <a:t> лише неконстантними </a:t>
            </a:r>
            <a:r>
              <a:rPr lang="en-US" sz="1800" b="1" dirty="0">
                <a:highlight>
                  <a:srgbClr val="00FF00"/>
                </a:highlight>
              </a:rPr>
              <a:t>l-values</a:t>
            </a:r>
            <a:r>
              <a:rPr lang="en-US" sz="1800" dirty="0"/>
              <a:t>, </a:t>
            </a:r>
            <a:r>
              <a:rPr lang="uk-UA" sz="1800" b="1" dirty="0">
                <a:highlight>
                  <a:srgbClr val="00FFFF"/>
                </a:highlight>
              </a:rPr>
              <a:t>посилання на константні значення</a:t>
            </a:r>
            <a:r>
              <a:rPr lang="uk-UA" sz="1800" dirty="0"/>
              <a:t> можуть бути </a:t>
            </a:r>
            <a:r>
              <a:rPr lang="uk-UA" sz="1800" dirty="0" err="1"/>
              <a:t>ініціалізовані</a:t>
            </a:r>
            <a:r>
              <a:rPr lang="uk-UA" sz="1800" dirty="0"/>
              <a:t> </a:t>
            </a:r>
            <a:r>
              <a:rPr lang="uk-UA" sz="1800" b="1" dirty="0">
                <a:highlight>
                  <a:srgbClr val="00FF00"/>
                </a:highlight>
              </a:rPr>
              <a:t>неконстантними </a:t>
            </a:r>
            <a:r>
              <a:rPr lang="en-US" sz="1800" b="1" dirty="0">
                <a:highlight>
                  <a:srgbClr val="00FF00"/>
                </a:highlight>
              </a:rPr>
              <a:t>l-values</a:t>
            </a:r>
            <a:r>
              <a:rPr lang="en-US" sz="1800" dirty="0"/>
              <a:t>, </a:t>
            </a:r>
            <a:r>
              <a:rPr lang="uk-UA" sz="1800" b="1" dirty="0">
                <a:highlight>
                  <a:srgbClr val="00FFFF"/>
                </a:highlight>
              </a:rPr>
              <a:t>константними </a:t>
            </a:r>
            <a:r>
              <a:rPr lang="en-US" sz="1800" b="1" dirty="0">
                <a:highlight>
                  <a:srgbClr val="00FFFF"/>
                </a:highlight>
              </a:rPr>
              <a:t>l-values</a:t>
            </a:r>
            <a:r>
              <a:rPr lang="en-US" sz="1800" dirty="0"/>
              <a:t> </a:t>
            </a:r>
            <a:r>
              <a:rPr lang="uk-UA" sz="1800" dirty="0"/>
              <a:t>і </a:t>
            </a:r>
            <a:r>
              <a:rPr lang="en-US" sz="1800" b="1" dirty="0" err="1">
                <a:highlight>
                  <a:srgbClr val="00FF00"/>
                </a:highlight>
              </a:rPr>
              <a:t>r-values</a:t>
            </a:r>
            <a:r>
              <a:rPr lang="en-US" sz="1800" dirty="0"/>
              <a:t>:</a:t>
            </a:r>
            <a:endParaRPr lang="uk-UA" sz="1800" dirty="0"/>
          </a:p>
        </p:txBody>
      </p:sp>
      <p:pic>
        <p:nvPicPr>
          <p:cNvPr id="5" name="Рисунок 4">
            <a:extLst>
              <a:ext uri="{FF2B5EF4-FFF2-40B4-BE49-F238E27FC236}">
                <a16:creationId xmlns:a16="http://schemas.microsoft.com/office/drawing/2014/main" id="{8FBFA6B0-4D2D-4FC7-A115-A5E7CBF3B543}"/>
              </a:ext>
            </a:extLst>
          </p:cNvPr>
          <p:cNvPicPr>
            <a:picLocks noChangeAspect="1"/>
          </p:cNvPicPr>
          <p:nvPr/>
        </p:nvPicPr>
        <p:blipFill>
          <a:blip r:embed="rId2"/>
          <a:stretch>
            <a:fillRect/>
          </a:stretch>
        </p:blipFill>
        <p:spPr>
          <a:xfrm>
            <a:off x="1738130" y="2121430"/>
            <a:ext cx="8715737" cy="3750624"/>
          </a:xfrm>
          <a:prstGeom prst="rect">
            <a:avLst/>
          </a:prstGeom>
        </p:spPr>
      </p:pic>
    </p:spTree>
    <p:extLst>
      <p:ext uri="{BB962C8B-B14F-4D97-AF65-F5344CB8AC3E}">
        <p14:creationId xmlns:p14="http://schemas.microsoft.com/office/powerpoint/2010/main" val="51914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Ініціалізація посилань на константи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і у випадку з вказівниками, </a:t>
            </a:r>
            <a:r>
              <a:rPr lang="uk-UA" sz="1800" b="1" dirty="0">
                <a:highlight>
                  <a:srgbClr val="00FF00"/>
                </a:highlight>
              </a:rPr>
              <a:t>константні посилання також можуть посилатися і на неконстантні змінні</a:t>
            </a:r>
            <a:r>
              <a:rPr lang="uk-UA" sz="1800" dirty="0"/>
              <a:t>. При доступі до значення через константне посилання, це значення автоматично вважається </a:t>
            </a:r>
            <a:r>
              <a:rPr lang="en-US" sz="1800" dirty="0">
                <a:solidFill>
                  <a:schemeClr val="accent5">
                    <a:lumMod val="75000"/>
                  </a:schemeClr>
                </a:solidFill>
                <a:latin typeface="Consolas" panose="020B0609020204030204" pitchFamily="49" charset="0"/>
              </a:rPr>
              <a:t>const</a:t>
            </a:r>
            <a:r>
              <a:rPr lang="en-US" sz="1800" dirty="0"/>
              <a:t>, </a:t>
            </a:r>
            <a:r>
              <a:rPr lang="uk-UA" sz="1800" dirty="0"/>
              <a:t>навіть якщо вихідна змінна не є такою:</a:t>
            </a:r>
          </a:p>
        </p:txBody>
      </p:sp>
      <p:pic>
        <p:nvPicPr>
          <p:cNvPr id="5" name="Рисунок 4">
            <a:extLst>
              <a:ext uri="{FF2B5EF4-FFF2-40B4-BE49-F238E27FC236}">
                <a16:creationId xmlns:a16="http://schemas.microsoft.com/office/drawing/2014/main" id="{79119434-5044-4DA0-8391-85F13EE38D49}"/>
              </a:ext>
            </a:extLst>
          </p:cNvPr>
          <p:cNvPicPr>
            <a:picLocks noChangeAspect="1"/>
          </p:cNvPicPr>
          <p:nvPr/>
        </p:nvPicPr>
        <p:blipFill>
          <a:blip r:embed="rId2"/>
          <a:stretch>
            <a:fillRect/>
          </a:stretch>
        </p:blipFill>
        <p:spPr>
          <a:xfrm>
            <a:off x="939477" y="2219090"/>
            <a:ext cx="10313043" cy="2419820"/>
          </a:xfrm>
          <a:prstGeom prst="rect">
            <a:avLst/>
          </a:prstGeom>
        </p:spPr>
      </p:pic>
    </p:spTree>
    <p:extLst>
      <p:ext uri="{BB962C8B-B14F-4D97-AF65-F5344CB8AC3E}">
        <p14:creationId xmlns:p14="http://schemas.microsoft.com/office/powerpoint/2010/main" val="36004435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Посилання </a:t>
            </a:r>
            <a:r>
              <a:rPr lang="en-US" b="1" dirty="0" err="1"/>
              <a:t>r-values</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Зазвичай</a:t>
            </a:r>
            <a:r>
              <a:rPr lang="ru-RU" sz="1800" dirty="0"/>
              <a:t> </a:t>
            </a:r>
            <a:r>
              <a:rPr lang="ru-RU" sz="1800" b="1" dirty="0">
                <a:solidFill>
                  <a:schemeClr val="accent5">
                    <a:lumMod val="75000"/>
                  </a:schemeClr>
                </a:solidFill>
              </a:rPr>
              <a:t>r-</a:t>
            </a:r>
            <a:r>
              <a:rPr lang="ru-RU" sz="1800" b="1" dirty="0" err="1">
                <a:solidFill>
                  <a:schemeClr val="accent5">
                    <a:lumMod val="75000"/>
                  </a:schemeClr>
                </a:solidFill>
              </a:rPr>
              <a:t>values</a:t>
            </a:r>
            <a:r>
              <a:rPr lang="ru-RU" sz="1800" dirty="0"/>
              <a:t> </a:t>
            </a:r>
            <a:r>
              <a:rPr lang="ru-RU" sz="1800" dirty="0" err="1"/>
              <a:t>мають</a:t>
            </a:r>
            <a:r>
              <a:rPr lang="ru-RU" sz="1800" dirty="0"/>
              <a:t> область </a:t>
            </a:r>
            <a:r>
              <a:rPr lang="ru-RU" sz="1800" dirty="0" err="1"/>
              <a:t>видимості</a:t>
            </a:r>
            <a:r>
              <a:rPr lang="ru-RU" sz="1800" dirty="0"/>
              <a:t> </a:t>
            </a:r>
            <a:r>
              <a:rPr lang="ru-RU" sz="1800" dirty="0" err="1"/>
              <a:t>виразу</a:t>
            </a:r>
            <a:r>
              <a:rPr lang="ru-RU" sz="1800" dirty="0"/>
              <a:t>, </a:t>
            </a:r>
            <a:r>
              <a:rPr lang="ru-RU" sz="1800" dirty="0" err="1"/>
              <a:t>що</a:t>
            </a:r>
            <a:r>
              <a:rPr lang="ru-RU" sz="1800" dirty="0"/>
              <a:t> </a:t>
            </a:r>
            <a:r>
              <a:rPr lang="ru-RU" sz="1800" dirty="0" err="1"/>
              <a:t>означає</a:t>
            </a:r>
            <a:r>
              <a:rPr lang="ru-RU" sz="1800" dirty="0"/>
              <a:t>, </a:t>
            </a:r>
            <a:r>
              <a:rPr lang="ru-RU" sz="1800" dirty="0" err="1"/>
              <a:t>що</a:t>
            </a:r>
            <a:r>
              <a:rPr lang="ru-RU" sz="1800" dirty="0"/>
              <a:t> вони </a:t>
            </a:r>
            <a:r>
              <a:rPr lang="ru-RU" sz="1800" dirty="0" err="1"/>
              <a:t>знищуються</a:t>
            </a:r>
            <a:r>
              <a:rPr lang="ru-RU" sz="1800" dirty="0"/>
              <a:t> в </a:t>
            </a:r>
            <a:r>
              <a:rPr lang="ru-RU" sz="1800" dirty="0" err="1"/>
              <a:t>кінці</a:t>
            </a:r>
            <a:r>
              <a:rPr lang="ru-RU" sz="1800" dirty="0"/>
              <a:t> </a:t>
            </a:r>
            <a:r>
              <a:rPr lang="ru-RU" sz="1800" dirty="0" err="1"/>
              <a:t>виразу</a:t>
            </a:r>
            <a:r>
              <a:rPr lang="ru-RU" sz="1800" dirty="0"/>
              <a:t>, в </a:t>
            </a:r>
            <a:r>
              <a:rPr lang="ru-RU" sz="1800" dirty="0" err="1"/>
              <a:t>якому</a:t>
            </a:r>
            <a:r>
              <a:rPr lang="ru-RU" sz="1800" dirty="0"/>
              <a:t> </a:t>
            </a:r>
            <a:r>
              <a:rPr lang="ru-RU" sz="1800" dirty="0" err="1"/>
              <a:t>створені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Проте</a:t>
            </a:r>
            <a:r>
              <a:rPr lang="ru-RU" sz="1800" dirty="0"/>
              <a:t>, коли </a:t>
            </a:r>
            <a:r>
              <a:rPr lang="ru-RU" sz="1800" dirty="0" err="1"/>
              <a:t>константне</a:t>
            </a:r>
            <a:r>
              <a:rPr lang="ru-RU" sz="1800" dirty="0"/>
              <a:t> </a:t>
            </a:r>
            <a:r>
              <a:rPr lang="ru-RU" sz="1800" dirty="0" err="1"/>
              <a:t>посилання</a:t>
            </a:r>
            <a:r>
              <a:rPr lang="ru-RU" sz="1800" dirty="0"/>
              <a:t> </a:t>
            </a:r>
            <a:r>
              <a:rPr lang="ru-RU" sz="1800" dirty="0" err="1"/>
              <a:t>ініціалізується</a:t>
            </a:r>
            <a:r>
              <a:rPr lang="ru-RU" sz="1800" dirty="0"/>
              <a:t> </a:t>
            </a:r>
            <a:r>
              <a:rPr lang="ru-RU" sz="1800" dirty="0" err="1"/>
              <a:t>значенням</a:t>
            </a:r>
            <a:r>
              <a:rPr lang="ru-RU" sz="1800" dirty="0"/>
              <a:t> </a:t>
            </a:r>
            <a:r>
              <a:rPr lang="en-US" sz="1800" dirty="0" err="1">
                <a:solidFill>
                  <a:schemeClr val="accent5">
                    <a:lumMod val="75000"/>
                  </a:schemeClr>
                </a:solidFill>
                <a:latin typeface="Consolas" panose="020B0609020204030204" pitchFamily="49" charset="0"/>
              </a:rPr>
              <a:t>r-value</a:t>
            </a:r>
            <a:r>
              <a:rPr lang="en-US" sz="1800" dirty="0"/>
              <a:t>, </a:t>
            </a:r>
            <a:r>
              <a:rPr lang="ru-RU" sz="1800" dirty="0"/>
              <a:t>час </a:t>
            </a:r>
            <a:r>
              <a:rPr lang="ru-RU" sz="1800" dirty="0" err="1"/>
              <a:t>життя</a:t>
            </a:r>
            <a:r>
              <a:rPr lang="ru-RU" sz="1800" dirty="0"/>
              <a:t> </a:t>
            </a:r>
            <a:r>
              <a:rPr lang="en-US" sz="1800" dirty="0" err="1">
                <a:solidFill>
                  <a:schemeClr val="accent5">
                    <a:lumMod val="75000"/>
                  </a:schemeClr>
                </a:solidFill>
                <a:latin typeface="Consolas" panose="020B0609020204030204" pitchFamily="49" charset="0"/>
              </a:rPr>
              <a:t>r-value</a:t>
            </a:r>
            <a:r>
              <a:rPr lang="en-US" sz="1800" dirty="0"/>
              <a:t> </a:t>
            </a:r>
            <a:r>
              <a:rPr lang="ru-RU" sz="1800" dirty="0" err="1"/>
              <a:t>продовжується</a:t>
            </a:r>
            <a:r>
              <a:rPr lang="ru-RU" sz="1800" dirty="0"/>
              <a:t> </a:t>
            </a:r>
            <a:r>
              <a:rPr lang="ru-RU" sz="1800" dirty="0" err="1"/>
              <a:t>відповідно</a:t>
            </a:r>
            <a:r>
              <a:rPr lang="ru-RU" sz="1800" dirty="0"/>
              <a:t> до часу </a:t>
            </a:r>
            <a:r>
              <a:rPr lang="ru-RU" sz="1800" dirty="0" err="1"/>
              <a:t>життя</a:t>
            </a:r>
            <a:r>
              <a:rPr lang="ru-RU" sz="1800" dirty="0"/>
              <a:t> </a:t>
            </a:r>
            <a:r>
              <a:rPr lang="ru-RU" sz="1800" dirty="0" err="1"/>
              <a:t>посилання</a:t>
            </a:r>
            <a:r>
              <a:rPr lang="ru-RU"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DF0DC1D0-E053-451D-88E2-9C1210EC05BD}"/>
              </a:ext>
            </a:extLst>
          </p:cNvPr>
          <p:cNvPicPr>
            <a:picLocks noChangeAspect="1"/>
          </p:cNvPicPr>
          <p:nvPr/>
        </p:nvPicPr>
        <p:blipFill>
          <a:blip r:embed="rId2"/>
          <a:stretch>
            <a:fillRect/>
          </a:stretch>
        </p:blipFill>
        <p:spPr>
          <a:xfrm>
            <a:off x="1523998" y="1784316"/>
            <a:ext cx="9144001" cy="730824"/>
          </a:xfrm>
          <a:prstGeom prst="rect">
            <a:avLst/>
          </a:prstGeom>
        </p:spPr>
      </p:pic>
      <p:pic>
        <p:nvPicPr>
          <p:cNvPr id="9" name="Рисунок 8">
            <a:extLst>
              <a:ext uri="{FF2B5EF4-FFF2-40B4-BE49-F238E27FC236}">
                <a16:creationId xmlns:a16="http://schemas.microsoft.com/office/drawing/2014/main" id="{7967C667-495D-49B6-A309-A8EEB272F512}"/>
              </a:ext>
            </a:extLst>
          </p:cNvPr>
          <p:cNvPicPr>
            <a:picLocks noChangeAspect="1"/>
          </p:cNvPicPr>
          <p:nvPr/>
        </p:nvPicPr>
        <p:blipFill>
          <a:blip r:embed="rId3"/>
          <a:stretch>
            <a:fillRect/>
          </a:stretch>
        </p:blipFill>
        <p:spPr>
          <a:xfrm>
            <a:off x="0" y="3429000"/>
            <a:ext cx="12192000" cy="2178996"/>
          </a:xfrm>
          <a:prstGeom prst="rect">
            <a:avLst/>
          </a:prstGeom>
        </p:spPr>
      </p:pic>
    </p:spTree>
    <p:extLst>
      <p:ext uri="{BB962C8B-B14F-4D97-AF65-F5344CB8AC3E}">
        <p14:creationId xmlns:p14="http://schemas.microsoft.com/office/powerpoint/2010/main" val="25989265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Константні</a:t>
            </a:r>
            <a:r>
              <a:rPr lang="ru-RU" sz="3200" b="1" dirty="0"/>
              <a:t> </a:t>
            </a:r>
            <a:r>
              <a:rPr lang="ru-RU" sz="3200" b="1" dirty="0" err="1"/>
              <a:t>посилання</a:t>
            </a:r>
            <a:r>
              <a:rPr lang="ru-RU" sz="3200" b="1" dirty="0"/>
              <a:t> в </a:t>
            </a:r>
            <a:r>
              <a:rPr lang="ru-RU" sz="3200" b="1" dirty="0" err="1"/>
              <a:t>якості</a:t>
            </a:r>
            <a:r>
              <a:rPr lang="ru-RU" sz="3200" b="1" dirty="0"/>
              <a:t> </a:t>
            </a:r>
            <a:r>
              <a:rPr lang="ru-RU" sz="3200" b="1" dirty="0" err="1"/>
              <a:t>параметрів</a:t>
            </a:r>
            <a:r>
              <a:rPr lang="ru-RU" sz="3200" b="1" dirty="0"/>
              <a:t> </a:t>
            </a:r>
            <a:r>
              <a:rPr lang="ru-RU" sz="3200" b="1" dirty="0" err="1"/>
              <a:t>функції</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Посилання</a:t>
            </a:r>
            <a:r>
              <a:rPr lang="ru-RU" sz="1800" b="1" dirty="0">
                <a:highlight>
                  <a:srgbClr val="00FF00"/>
                </a:highlight>
              </a:rPr>
              <a:t>, </a:t>
            </a:r>
            <a:r>
              <a:rPr lang="ru-RU" sz="1800" b="1" dirty="0" err="1">
                <a:highlight>
                  <a:srgbClr val="00FF00"/>
                </a:highlight>
              </a:rPr>
              <a:t>які</a:t>
            </a:r>
            <a:r>
              <a:rPr lang="ru-RU" sz="1800" b="1" dirty="0">
                <a:highlight>
                  <a:srgbClr val="00FF00"/>
                </a:highlight>
              </a:rPr>
              <a:t> </a:t>
            </a:r>
            <a:r>
              <a:rPr lang="ru-RU" sz="1800" b="1" dirty="0" err="1">
                <a:highlight>
                  <a:srgbClr val="00FF00"/>
                </a:highlight>
              </a:rPr>
              <a:t>використовуються</a:t>
            </a:r>
            <a:r>
              <a:rPr lang="ru-RU" sz="1800" b="1" dirty="0">
                <a:highlight>
                  <a:srgbClr val="00FF00"/>
                </a:highlight>
              </a:rPr>
              <a:t> в </a:t>
            </a:r>
            <a:r>
              <a:rPr lang="ru-RU" sz="1800" b="1" dirty="0" err="1">
                <a:highlight>
                  <a:srgbClr val="00FF00"/>
                </a:highlight>
              </a:rPr>
              <a:t>якості</a:t>
            </a:r>
            <a:r>
              <a:rPr lang="ru-RU" sz="1800" b="1" dirty="0">
                <a:highlight>
                  <a:srgbClr val="00FF00"/>
                </a:highlight>
              </a:rPr>
              <a:t> </a:t>
            </a:r>
            <a:r>
              <a:rPr lang="ru-RU" sz="1800" b="1" dirty="0" err="1">
                <a:highlight>
                  <a:srgbClr val="00FF00"/>
                </a:highlight>
              </a:rPr>
              <a:t>параметрів</a:t>
            </a:r>
            <a:r>
              <a:rPr lang="ru-RU" sz="1800" b="1" dirty="0">
                <a:highlight>
                  <a:srgbClr val="00FF00"/>
                </a:highlight>
              </a:rPr>
              <a:t> </a:t>
            </a:r>
            <a:r>
              <a:rPr lang="ru-RU" sz="1800" b="1" dirty="0" err="1">
                <a:highlight>
                  <a:srgbClr val="00FF00"/>
                </a:highlight>
              </a:rPr>
              <a:t>функції</a:t>
            </a:r>
            <a:r>
              <a:rPr lang="ru-RU" sz="1800" b="1" dirty="0">
                <a:highlight>
                  <a:srgbClr val="00FF00"/>
                </a:highlight>
              </a:rPr>
              <a:t>, </a:t>
            </a:r>
            <a:r>
              <a:rPr lang="ru-RU" sz="1800" b="1" dirty="0" err="1">
                <a:highlight>
                  <a:srgbClr val="00FF00"/>
                </a:highlight>
              </a:rPr>
              <a:t>також</a:t>
            </a:r>
            <a:r>
              <a:rPr lang="ru-RU" sz="1800" b="1" dirty="0">
                <a:highlight>
                  <a:srgbClr val="00FF00"/>
                </a:highlight>
              </a:rPr>
              <a:t> </a:t>
            </a:r>
            <a:r>
              <a:rPr lang="ru-RU" sz="1800" b="1" dirty="0" err="1">
                <a:highlight>
                  <a:srgbClr val="00FF00"/>
                </a:highlight>
              </a:rPr>
              <a:t>можуть</a:t>
            </a:r>
            <a:r>
              <a:rPr lang="ru-RU" sz="1800" b="1" dirty="0">
                <a:highlight>
                  <a:srgbClr val="00FF00"/>
                </a:highlight>
              </a:rPr>
              <a:t> бути </a:t>
            </a:r>
            <a:r>
              <a:rPr lang="ru-RU" sz="1800" b="1" dirty="0" err="1">
                <a:highlight>
                  <a:srgbClr val="00FF00"/>
                </a:highlight>
              </a:rPr>
              <a:t>константними</a:t>
            </a:r>
            <a:r>
              <a:rPr lang="ru-RU" sz="1800" dirty="0"/>
              <a:t>. </a:t>
            </a:r>
            <a:r>
              <a:rPr lang="ru-RU" sz="1800" dirty="0" err="1"/>
              <a:t>Це</a:t>
            </a:r>
            <a:r>
              <a:rPr lang="ru-RU" sz="1800" dirty="0"/>
              <a:t> </a:t>
            </a:r>
            <a:r>
              <a:rPr lang="ru-RU" sz="1800" dirty="0" err="1"/>
              <a:t>дозволяє</a:t>
            </a:r>
            <a:r>
              <a:rPr lang="ru-RU" sz="1800" dirty="0"/>
              <a:t> </a:t>
            </a:r>
            <a:r>
              <a:rPr lang="ru-RU" sz="1800" dirty="0" err="1"/>
              <a:t>отримати</a:t>
            </a:r>
            <a:r>
              <a:rPr lang="ru-RU" sz="1800" dirty="0"/>
              <a:t> </a:t>
            </a:r>
            <a:r>
              <a:rPr lang="ru-RU" sz="1800" b="1" dirty="0">
                <a:highlight>
                  <a:srgbClr val="00FF00"/>
                </a:highlight>
              </a:rPr>
              <a:t>доступ до аргументу без </a:t>
            </a:r>
            <a:r>
              <a:rPr lang="ru-RU" sz="1800" b="1" dirty="0" err="1">
                <a:highlight>
                  <a:srgbClr val="00FF00"/>
                </a:highlight>
              </a:rPr>
              <a:t>його</a:t>
            </a:r>
            <a:r>
              <a:rPr lang="ru-RU" sz="1800" b="1" dirty="0">
                <a:highlight>
                  <a:srgbClr val="00FF00"/>
                </a:highlight>
              </a:rPr>
              <a:t> </a:t>
            </a:r>
            <a:r>
              <a:rPr lang="ru-RU" sz="1800" b="1" dirty="0" err="1">
                <a:highlight>
                  <a:srgbClr val="00FF00"/>
                </a:highlight>
              </a:rPr>
              <a:t>копіювання</a:t>
            </a:r>
            <a:r>
              <a:rPr lang="ru-RU" sz="1800" dirty="0"/>
              <a:t>, </a:t>
            </a:r>
            <a:r>
              <a:rPr lang="ru-RU" sz="1800" dirty="0" err="1"/>
              <a:t>гарантуючи</a:t>
            </a:r>
            <a:r>
              <a:rPr lang="ru-RU" sz="1800" dirty="0"/>
              <a:t>, </a:t>
            </a:r>
            <a:r>
              <a:rPr lang="ru-RU" sz="1800" dirty="0" err="1"/>
              <a:t>що</a:t>
            </a:r>
            <a:r>
              <a:rPr lang="ru-RU" sz="1800" dirty="0"/>
              <a:t> </a:t>
            </a:r>
            <a:r>
              <a:rPr lang="ru-RU" sz="1800" dirty="0" err="1"/>
              <a:t>функція</a:t>
            </a:r>
            <a:r>
              <a:rPr lang="ru-RU" sz="1800" dirty="0"/>
              <a:t> не </a:t>
            </a:r>
            <a:r>
              <a:rPr lang="ru-RU" sz="1800" dirty="0" err="1"/>
              <a:t>змінить</a:t>
            </a:r>
            <a:r>
              <a:rPr lang="ru-RU" sz="1800" dirty="0"/>
              <a:t> </a:t>
            </a:r>
            <a:r>
              <a:rPr lang="ru-RU" sz="1800" dirty="0" err="1"/>
              <a:t>значення</a:t>
            </a:r>
            <a:r>
              <a:rPr lang="ru-RU" sz="1800" dirty="0"/>
              <a:t>, на яке </a:t>
            </a:r>
            <a:r>
              <a:rPr lang="ru-RU" sz="1800" dirty="0" err="1"/>
              <a:t>посилається</a:t>
            </a:r>
            <a:r>
              <a:rPr lang="ru-RU" sz="1800" dirty="0"/>
              <a:t> </a:t>
            </a:r>
            <a:r>
              <a:rPr lang="ru-RU" sz="1800" dirty="0" err="1"/>
              <a:t>посилання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Посилання</a:t>
            </a:r>
            <a:r>
              <a:rPr lang="ru-RU" sz="1800" dirty="0"/>
              <a:t> на </a:t>
            </a:r>
            <a:r>
              <a:rPr lang="ru-RU" sz="1800" dirty="0" err="1"/>
              <a:t>константні</a:t>
            </a:r>
            <a:r>
              <a:rPr lang="ru-RU" sz="1800" dirty="0"/>
              <a:t> </a:t>
            </a:r>
            <a:r>
              <a:rPr lang="ru-RU" sz="1800" dirty="0" err="1"/>
              <a:t>значення</a:t>
            </a:r>
            <a:r>
              <a:rPr lang="ru-RU" sz="1800" dirty="0"/>
              <a:t> особливо </a:t>
            </a:r>
            <a:r>
              <a:rPr lang="ru-RU" sz="1800" dirty="0" err="1"/>
              <a:t>корисні</a:t>
            </a:r>
            <a:r>
              <a:rPr lang="ru-RU" sz="1800" dirty="0"/>
              <a:t> в </a:t>
            </a:r>
            <a:r>
              <a:rPr lang="ru-RU" sz="1800" dirty="0" err="1"/>
              <a:t>якості</a:t>
            </a:r>
            <a:r>
              <a:rPr lang="ru-RU" sz="1800" dirty="0"/>
              <a:t> </a:t>
            </a:r>
            <a:r>
              <a:rPr lang="ru-RU" sz="1800" dirty="0" err="1"/>
              <a:t>параметрів</a:t>
            </a:r>
            <a:r>
              <a:rPr lang="ru-RU" sz="1800" dirty="0"/>
              <a:t> </a:t>
            </a:r>
            <a:r>
              <a:rPr lang="ru-RU" sz="1800" dirty="0" err="1"/>
              <a:t>функції</a:t>
            </a:r>
            <a:r>
              <a:rPr lang="ru-RU" sz="1800" dirty="0"/>
              <a:t> через </a:t>
            </a:r>
            <a:r>
              <a:rPr lang="ru-RU" sz="1800" dirty="0" err="1"/>
              <a:t>їх</a:t>
            </a:r>
            <a:r>
              <a:rPr lang="ru-RU" sz="1800" dirty="0"/>
              <a:t> </a:t>
            </a:r>
            <a:r>
              <a:rPr lang="ru-RU" sz="1800" dirty="0" err="1"/>
              <a:t>універсальність</a:t>
            </a:r>
            <a:r>
              <a:rPr lang="ru-RU" sz="1800" dirty="0"/>
              <a:t>. </a:t>
            </a:r>
            <a:r>
              <a:rPr lang="ru-RU" sz="1800" dirty="0" err="1"/>
              <a:t>Константне</a:t>
            </a:r>
            <a:r>
              <a:rPr lang="ru-RU" sz="1800" dirty="0"/>
              <a:t> </a:t>
            </a:r>
            <a:r>
              <a:rPr lang="ru-RU" sz="1800" dirty="0" err="1"/>
              <a:t>посилання</a:t>
            </a:r>
            <a:r>
              <a:rPr lang="ru-RU" sz="1800" dirty="0"/>
              <a:t> в </a:t>
            </a:r>
            <a:r>
              <a:rPr lang="ru-RU" sz="1800" dirty="0" err="1"/>
              <a:t>якості</a:t>
            </a:r>
            <a:r>
              <a:rPr lang="ru-RU" sz="1800" dirty="0"/>
              <a:t> параметра </a:t>
            </a:r>
            <a:r>
              <a:rPr lang="ru-RU" sz="1800" dirty="0" err="1"/>
              <a:t>дозволяє</a:t>
            </a:r>
            <a:r>
              <a:rPr lang="ru-RU" sz="1800" dirty="0"/>
              <a:t> </a:t>
            </a:r>
            <a:r>
              <a:rPr lang="ru-RU" sz="1800" dirty="0" err="1"/>
              <a:t>передавати</a:t>
            </a:r>
            <a:r>
              <a:rPr lang="ru-RU" sz="1800" dirty="0"/>
              <a:t> </a:t>
            </a:r>
            <a:r>
              <a:rPr lang="ru-RU" sz="1800" dirty="0" err="1"/>
              <a:t>неконстантний</a:t>
            </a:r>
            <a:r>
              <a:rPr lang="ru-RU" sz="1800" dirty="0"/>
              <a:t> аргумент </a:t>
            </a:r>
            <a:r>
              <a:rPr lang="en-US" sz="1800" dirty="0"/>
              <a:t>l-value, </a:t>
            </a:r>
            <a:r>
              <a:rPr lang="ru-RU" sz="1800" dirty="0" err="1"/>
              <a:t>константний</a:t>
            </a:r>
            <a:r>
              <a:rPr lang="ru-RU" sz="1800" dirty="0"/>
              <a:t> аргумент </a:t>
            </a:r>
            <a:r>
              <a:rPr lang="en-US" sz="1800" dirty="0"/>
              <a:t>l-value, </a:t>
            </a:r>
            <a:r>
              <a:rPr lang="ru-RU" sz="1800" dirty="0" err="1"/>
              <a:t>літерал</a:t>
            </a:r>
            <a:r>
              <a:rPr lang="ru-RU" sz="1800" dirty="0"/>
              <a:t> </a:t>
            </a:r>
            <a:r>
              <a:rPr lang="ru-RU" sz="1800" dirty="0" err="1"/>
              <a:t>або</a:t>
            </a:r>
            <a:r>
              <a:rPr lang="ru-RU" sz="1800" dirty="0"/>
              <a:t> результат </a:t>
            </a:r>
            <a:r>
              <a:rPr lang="ru-RU" sz="1800" dirty="0" err="1"/>
              <a:t>виразу</a:t>
            </a:r>
            <a:r>
              <a:rPr lang="ru-RU"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3E3AFE85-505B-4C65-BA0D-B92733B9EC7F}"/>
              </a:ext>
            </a:extLst>
          </p:cNvPr>
          <p:cNvPicPr>
            <a:picLocks noChangeAspect="1"/>
          </p:cNvPicPr>
          <p:nvPr/>
        </p:nvPicPr>
        <p:blipFill>
          <a:blip r:embed="rId2"/>
          <a:stretch>
            <a:fillRect/>
          </a:stretch>
        </p:blipFill>
        <p:spPr>
          <a:xfrm>
            <a:off x="2762490" y="2200168"/>
            <a:ext cx="6667018" cy="1508932"/>
          </a:xfrm>
          <a:prstGeom prst="rect">
            <a:avLst/>
          </a:prstGeom>
        </p:spPr>
      </p:pic>
    </p:spTree>
    <p:extLst>
      <p:ext uri="{BB962C8B-B14F-4D97-AF65-F5344CB8AC3E}">
        <p14:creationId xmlns:p14="http://schemas.microsoft.com/office/powerpoint/2010/main" val="19300601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8CC1BF37-B87F-4775-A6D0-593C7C83F006}"/>
              </a:ext>
            </a:extLst>
          </p:cNvPr>
          <p:cNvPicPr>
            <a:picLocks noChangeAspect="1"/>
          </p:cNvPicPr>
          <p:nvPr/>
        </p:nvPicPr>
        <p:blipFill>
          <a:blip r:embed="rId2"/>
          <a:stretch>
            <a:fillRect/>
          </a:stretch>
        </p:blipFill>
        <p:spPr>
          <a:xfrm>
            <a:off x="3233175" y="-1"/>
            <a:ext cx="5725649" cy="6858000"/>
          </a:xfrm>
          <a:prstGeom prst="rect">
            <a:avLst/>
          </a:prstGeom>
        </p:spPr>
      </p:pic>
      <p:pic>
        <p:nvPicPr>
          <p:cNvPr id="7" name="Рисунок 6">
            <a:extLst>
              <a:ext uri="{FF2B5EF4-FFF2-40B4-BE49-F238E27FC236}">
                <a16:creationId xmlns:a16="http://schemas.microsoft.com/office/drawing/2014/main" id="{A1407D57-FFEE-4E88-B529-AFA255E1FAC0}"/>
              </a:ext>
            </a:extLst>
          </p:cNvPr>
          <p:cNvPicPr>
            <a:picLocks noChangeAspect="1"/>
          </p:cNvPicPr>
          <p:nvPr/>
        </p:nvPicPr>
        <p:blipFill>
          <a:blip r:embed="rId3"/>
          <a:stretch>
            <a:fillRect/>
          </a:stretch>
        </p:blipFill>
        <p:spPr>
          <a:xfrm>
            <a:off x="7697599" y="5827105"/>
            <a:ext cx="1494630" cy="747315"/>
          </a:xfrm>
          <a:prstGeom prst="rect">
            <a:avLst/>
          </a:prstGeom>
        </p:spPr>
      </p:pic>
    </p:spTree>
    <p:extLst>
      <p:ext uri="{BB962C8B-B14F-4D97-AF65-F5344CB8AC3E}">
        <p14:creationId xmlns:p14="http://schemas.microsoft.com/office/powerpoint/2010/main" val="3590187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Щоб</a:t>
            </a:r>
            <a:r>
              <a:rPr lang="ru-RU" sz="1800" dirty="0"/>
              <a:t> </a:t>
            </a:r>
            <a:r>
              <a:rPr lang="ru-RU" sz="1800" dirty="0" err="1"/>
              <a:t>уникнути</a:t>
            </a:r>
            <a:r>
              <a:rPr lang="ru-RU" sz="1800" dirty="0"/>
              <a:t> </a:t>
            </a:r>
            <a:r>
              <a:rPr lang="ru-RU" sz="1800" dirty="0" err="1"/>
              <a:t>непотрібного</a:t>
            </a:r>
            <a:r>
              <a:rPr lang="ru-RU" sz="1800" dirty="0"/>
              <a:t>, </a:t>
            </a:r>
            <a:r>
              <a:rPr lang="ru-RU" sz="1800" dirty="0" err="1"/>
              <a:t>занадто</a:t>
            </a:r>
            <a:r>
              <a:rPr lang="ru-RU" sz="1800" dirty="0"/>
              <a:t> </a:t>
            </a:r>
            <a:r>
              <a:rPr lang="ru-RU" sz="1800" dirty="0" err="1"/>
              <a:t>витратного</a:t>
            </a:r>
            <a:r>
              <a:rPr lang="ru-RU" sz="1800" dirty="0"/>
              <a:t> </a:t>
            </a:r>
            <a:r>
              <a:rPr lang="ru-RU" sz="1800" dirty="0" err="1"/>
              <a:t>копіювання</a:t>
            </a:r>
            <a:r>
              <a:rPr lang="ru-RU" sz="1800" dirty="0"/>
              <a:t> </a:t>
            </a:r>
            <a:r>
              <a:rPr lang="ru-RU" sz="1800" dirty="0" err="1"/>
              <a:t>аргументів</a:t>
            </a:r>
            <a:r>
              <a:rPr lang="ru-RU" sz="1800" dirty="0"/>
              <a:t>, </a:t>
            </a:r>
            <a:r>
              <a:rPr lang="ru-RU" sz="1800" dirty="0" err="1"/>
              <a:t>змінні</a:t>
            </a:r>
            <a:r>
              <a:rPr lang="ru-RU" sz="1800" dirty="0"/>
              <a:t>, </a:t>
            </a:r>
            <a:r>
              <a:rPr lang="ru-RU" sz="1800" dirty="0" err="1"/>
              <a:t>які</a:t>
            </a:r>
            <a:r>
              <a:rPr lang="ru-RU" sz="1800" dirty="0"/>
              <a:t> не є </a:t>
            </a:r>
            <a:r>
              <a:rPr lang="ru-RU" sz="1800" dirty="0" err="1"/>
              <a:t>фундаментальних</a:t>
            </a:r>
            <a:r>
              <a:rPr lang="ru-RU" sz="1800" dirty="0"/>
              <a:t> </a:t>
            </a:r>
            <a:r>
              <a:rPr lang="ru-RU" sz="1800" dirty="0" err="1"/>
              <a:t>типів</a:t>
            </a:r>
            <a:r>
              <a:rPr lang="ru-RU" sz="1800" dirty="0"/>
              <a:t> </a:t>
            </a:r>
            <a:r>
              <a:rPr lang="ru-RU" sz="1800" dirty="0" err="1"/>
              <a:t>даних</a:t>
            </a:r>
            <a:r>
              <a:rPr lang="ru-RU" sz="1800" dirty="0"/>
              <a:t> (</a:t>
            </a:r>
            <a:r>
              <a:rPr lang="ru-RU" sz="1800" dirty="0" err="1"/>
              <a:t>типів</a:t>
            </a:r>
            <a:r>
              <a:rPr lang="ru-RU" sz="1800" dirty="0"/>
              <a:t> </a:t>
            </a:r>
            <a:r>
              <a:rPr lang="ru-RU" sz="1800" dirty="0" err="1">
                <a:solidFill>
                  <a:schemeClr val="accent5">
                    <a:lumMod val="75000"/>
                  </a:schemeClr>
                </a:solidFill>
                <a:latin typeface="Consolas" panose="020B0609020204030204" pitchFamily="49" charset="0"/>
              </a:rPr>
              <a:t>int</a:t>
            </a:r>
            <a:r>
              <a:rPr lang="ru-RU" sz="1800" dirty="0"/>
              <a:t>, </a:t>
            </a:r>
            <a:r>
              <a:rPr lang="ru-RU" sz="1800" dirty="0" err="1">
                <a:solidFill>
                  <a:schemeClr val="accent5">
                    <a:lumMod val="75000"/>
                  </a:schemeClr>
                </a:solidFill>
                <a:latin typeface="Consolas" panose="020B0609020204030204" pitchFamily="49" charset="0"/>
              </a:rPr>
              <a:t>double</a:t>
            </a:r>
            <a:r>
              <a:rPr lang="ru-RU" sz="1800" dirty="0"/>
              <a:t> </a:t>
            </a:r>
            <a:r>
              <a:rPr lang="ru-RU" sz="1800" dirty="0" err="1"/>
              <a:t>тощо</a:t>
            </a:r>
            <a:r>
              <a:rPr lang="ru-RU" sz="1800" dirty="0"/>
              <a:t>) </a:t>
            </a:r>
            <a:r>
              <a:rPr lang="ru-RU" sz="1800" dirty="0" err="1"/>
              <a:t>або</a:t>
            </a:r>
            <a:r>
              <a:rPr lang="ru-RU" sz="1800" dirty="0"/>
              <a:t> </a:t>
            </a:r>
            <a:r>
              <a:rPr lang="ru-RU" sz="1800" dirty="0" err="1">
                <a:solidFill>
                  <a:schemeClr val="accent5">
                    <a:lumMod val="75000"/>
                  </a:schemeClr>
                </a:solidFill>
                <a:latin typeface="Consolas" panose="020B0609020204030204" pitchFamily="49" charset="0"/>
              </a:rPr>
              <a:t>вказівниками</a:t>
            </a:r>
            <a:r>
              <a:rPr lang="ru-RU" sz="1800" dirty="0"/>
              <a:t>, — </a:t>
            </a:r>
            <a:r>
              <a:rPr lang="ru-RU" sz="1800" b="1" dirty="0" err="1">
                <a:highlight>
                  <a:srgbClr val="00FF00"/>
                </a:highlight>
              </a:rPr>
              <a:t>повинні</a:t>
            </a:r>
            <a:r>
              <a:rPr lang="ru-RU" sz="1800" b="1" dirty="0">
                <a:highlight>
                  <a:srgbClr val="00FF00"/>
                </a:highlight>
              </a:rPr>
              <a:t> </a:t>
            </a:r>
            <a:r>
              <a:rPr lang="ru-RU" sz="1800" b="1" dirty="0" err="1">
                <a:highlight>
                  <a:srgbClr val="00FF00"/>
                </a:highlight>
              </a:rPr>
              <a:t>передаватися</a:t>
            </a:r>
            <a:r>
              <a:rPr lang="ru-RU" sz="1800" b="1" dirty="0">
                <a:highlight>
                  <a:srgbClr val="00FF00"/>
                </a:highlight>
              </a:rPr>
              <a:t> по (константному) </a:t>
            </a:r>
            <a:r>
              <a:rPr lang="ru-RU" sz="1800" b="1" dirty="0" err="1">
                <a:highlight>
                  <a:srgbClr val="00FF00"/>
                </a:highlight>
              </a:rPr>
              <a:t>посиланню</a:t>
            </a:r>
            <a:r>
              <a:rPr lang="ru-RU" sz="1800" b="1" dirty="0">
                <a:highlight>
                  <a:srgbClr val="00FF00"/>
                </a:highlight>
              </a:rPr>
              <a:t> в </a:t>
            </a:r>
            <a:r>
              <a:rPr lang="ru-RU" sz="1800" b="1" dirty="0" err="1">
                <a:highlight>
                  <a:srgbClr val="00FF00"/>
                </a:highlight>
              </a:rPr>
              <a:t>функцію</a:t>
            </a:r>
            <a:r>
              <a:rPr lang="ru-RU" sz="1800" dirty="0"/>
              <a:t>. </a:t>
            </a:r>
            <a:r>
              <a:rPr lang="ru-RU" sz="1800" b="1" u="sng" dirty="0" err="1">
                <a:highlight>
                  <a:srgbClr val="00FFFF"/>
                </a:highlight>
              </a:rPr>
              <a:t>Фундаментальні</a:t>
            </a:r>
            <a:r>
              <a:rPr lang="ru-RU" sz="1800" b="1" u="sng" dirty="0">
                <a:highlight>
                  <a:srgbClr val="00FFFF"/>
                </a:highlight>
              </a:rPr>
              <a:t> типи </a:t>
            </a:r>
            <a:r>
              <a:rPr lang="ru-RU" sz="1800" b="1" u="sng" dirty="0" err="1">
                <a:highlight>
                  <a:srgbClr val="00FFFF"/>
                </a:highlight>
              </a:rPr>
              <a:t>даних</a:t>
            </a:r>
            <a:r>
              <a:rPr lang="ru-RU" sz="1800" b="1" u="sng" dirty="0">
                <a:highlight>
                  <a:srgbClr val="00FFFF"/>
                </a:highlight>
              </a:rPr>
              <a:t> </a:t>
            </a:r>
            <a:r>
              <a:rPr lang="ru-RU" sz="1800" b="1" dirty="0" err="1">
                <a:highlight>
                  <a:srgbClr val="00FFFF"/>
                </a:highlight>
              </a:rPr>
              <a:t>повинні</a:t>
            </a:r>
            <a:r>
              <a:rPr lang="ru-RU" sz="1800" b="1" dirty="0">
                <a:highlight>
                  <a:srgbClr val="00FFFF"/>
                </a:highlight>
              </a:rPr>
              <a:t> </a:t>
            </a:r>
            <a:r>
              <a:rPr lang="ru-RU" sz="1800" b="1" dirty="0" err="1">
                <a:highlight>
                  <a:srgbClr val="00FFFF"/>
                </a:highlight>
              </a:rPr>
              <a:t>передаватися</a:t>
            </a:r>
            <a:r>
              <a:rPr lang="ru-RU" sz="1800" b="1" dirty="0">
                <a:highlight>
                  <a:srgbClr val="00FFFF"/>
                </a:highlight>
              </a:rPr>
              <a:t> </a:t>
            </a:r>
            <a:r>
              <a:rPr lang="ru-RU" sz="1800" b="1" u="sng" dirty="0">
                <a:highlight>
                  <a:srgbClr val="00FFFF"/>
                </a:highlight>
              </a:rPr>
              <a:t>по </a:t>
            </a:r>
            <a:r>
              <a:rPr lang="ru-RU" sz="1800" b="1" u="sng" dirty="0" err="1">
                <a:highlight>
                  <a:srgbClr val="00FFFF"/>
                </a:highlight>
              </a:rPr>
              <a:t>значенню</a:t>
            </a:r>
            <a:r>
              <a:rPr lang="ru-RU" sz="1800" b="1" dirty="0">
                <a:highlight>
                  <a:srgbClr val="00FFFF"/>
                </a:highlight>
              </a:rPr>
              <a:t> у </a:t>
            </a:r>
            <a:r>
              <a:rPr lang="ru-RU" sz="1800" b="1" dirty="0" err="1">
                <a:highlight>
                  <a:srgbClr val="00FFFF"/>
                </a:highlight>
              </a:rPr>
              <a:t>випадку</a:t>
            </a:r>
            <a:r>
              <a:rPr lang="ru-RU" sz="1800" b="1" dirty="0">
                <a:highlight>
                  <a:srgbClr val="00FFFF"/>
                </a:highlight>
              </a:rPr>
              <a:t>, </a:t>
            </a:r>
            <a:r>
              <a:rPr lang="ru-RU" sz="1800" b="1" dirty="0" err="1">
                <a:highlight>
                  <a:srgbClr val="00FFFF"/>
                </a:highlight>
              </a:rPr>
              <a:t>якщо</a:t>
            </a:r>
            <a:r>
              <a:rPr lang="ru-RU" sz="1800" b="1" dirty="0">
                <a:highlight>
                  <a:srgbClr val="00FFFF"/>
                </a:highlight>
              </a:rPr>
              <a:t> </a:t>
            </a:r>
            <a:r>
              <a:rPr lang="ru-RU" sz="1800" b="1" dirty="0" err="1">
                <a:highlight>
                  <a:srgbClr val="00FFFF"/>
                </a:highlight>
              </a:rPr>
              <a:t>функція</a:t>
            </a:r>
            <a:r>
              <a:rPr lang="ru-RU" sz="1800" b="1" dirty="0">
                <a:highlight>
                  <a:srgbClr val="00FFFF"/>
                </a:highlight>
              </a:rPr>
              <a:t> не </a:t>
            </a:r>
            <a:r>
              <a:rPr lang="ru-RU" sz="1800" b="1" dirty="0" err="1">
                <a:highlight>
                  <a:srgbClr val="00FFFF"/>
                </a:highlight>
              </a:rPr>
              <a:t>змінюватиме</a:t>
            </a:r>
            <a:r>
              <a:rPr lang="ru-RU" sz="1800" b="1" dirty="0">
                <a:highlight>
                  <a:srgbClr val="00FFFF"/>
                </a:highlight>
              </a:rPr>
              <a:t> </a:t>
            </a:r>
            <a:r>
              <a:rPr lang="ru-RU" sz="1800" b="1" dirty="0" err="1">
                <a:highlight>
                  <a:srgbClr val="00FFFF"/>
                </a:highlight>
              </a:rPr>
              <a:t>їх</a:t>
            </a:r>
            <a:r>
              <a:rPr lang="ru-RU" sz="1800" b="1" dirty="0">
                <a:highlight>
                  <a:srgbClr val="00FFFF"/>
                </a:highlight>
              </a:rPr>
              <a:t> </a:t>
            </a:r>
            <a:r>
              <a:rPr lang="ru-RU" sz="1800" b="1" dirty="0" err="1">
                <a:highlight>
                  <a:srgbClr val="00FFFF"/>
                </a:highlight>
              </a:rPr>
              <a:t>значень</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3200" b="1" dirty="0">
                <a:highlight>
                  <a:srgbClr val="00FF00"/>
                </a:highlight>
              </a:rPr>
              <a:t>Правило: </a:t>
            </a:r>
            <a:r>
              <a:rPr lang="ru-RU" sz="3200" b="1" dirty="0" err="1">
                <a:highlight>
                  <a:srgbClr val="00FF00"/>
                </a:highlight>
              </a:rPr>
              <a:t>Змінні</a:t>
            </a:r>
            <a:r>
              <a:rPr lang="ru-RU" sz="3200" b="1" dirty="0">
                <a:highlight>
                  <a:srgbClr val="00FF00"/>
                </a:highlight>
              </a:rPr>
              <a:t> не </a:t>
            </a:r>
            <a:r>
              <a:rPr lang="ru-RU" sz="3200" b="1" dirty="0" err="1">
                <a:highlight>
                  <a:srgbClr val="00FF00"/>
                </a:highlight>
              </a:rPr>
              <a:t>фундаментальних</a:t>
            </a:r>
            <a:r>
              <a:rPr lang="ru-RU" sz="3200" b="1" dirty="0">
                <a:highlight>
                  <a:srgbClr val="00FF00"/>
                </a:highlight>
              </a:rPr>
              <a:t> </a:t>
            </a:r>
            <a:r>
              <a:rPr lang="ru-RU" sz="3200" b="1" dirty="0" err="1">
                <a:highlight>
                  <a:srgbClr val="00FF00"/>
                </a:highlight>
              </a:rPr>
              <a:t>типів</a:t>
            </a:r>
            <a:r>
              <a:rPr lang="ru-RU" sz="3200" b="1" dirty="0">
                <a:highlight>
                  <a:srgbClr val="00FF00"/>
                </a:highlight>
              </a:rPr>
              <a:t> </a:t>
            </a:r>
            <a:r>
              <a:rPr lang="ru-RU" sz="3200" b="1" dirty="0" err="1">
                <a:highlight>
                  <a:srgbClr val="00FF00"/>
                </a:highlight>
              </a:rPr>
              <a:t>даних</a:t>
            </a:r>
            <a:r>
              <a:rPr lang="ru-RU" sz="3200" b="1" dirty="0">
                <a:highlight>
                  <a:srgbClr val="00FF00"/>
                </a:highlight>
              </a:rPr>
              <a:t> і </a:t>
            </a:r>
            <a:r>
              <a:rPr lang="ru-RU" sz="3200" b="1" dirty="0" err="1">
                <a:highlight>
                  <a:srgbClr val="00FF00"/>
                </a:highlight>
              </a:rPr>
              <a:t>які</a:t>
            </a:r>
            <a:r>
              <a:rPr lang="ru-RU" sz="3200" b="1" dirty="0">
                <a:highlight>
                  <a:srgbClr val="00FF00"/>
                </a:highlight>
              </a:rPr>
              <a:t> не є </a:t>
            </a:r>
            <a:r>
              <a:rPr lang="ru-RU" sz="3200" b="1" dirty="0" err="1">
                <a:highlight>
                  <a:srgbClr val="00FF00"/>
                </a:highlight>
              </a:rPr>
              <a:t>вказівниками</a:t>
            </a:r>
            <a:r>
              <a:rPr lang="ru-RU" sz="3200" b="1" dirty="0">
                <a:highlight>
                  <a:srgbClr val="00FF00"/>
                </a:highlight>
              </a:rPr>
              <a:t>, передавайте в </a:t>
            </a:r>
            <a:r>
              <a:rPr lang="ru-RU" sz="3200" b="1" dirty="0" err="1">
                <a:highlight>
                  <a:srgbClr val="00FF00"/>
                </a:highlight>
              </a:rPr>
              <a:t>функцію</a:t>
            </a:r>
            <a:r>
              <a:rPr lang="ru-RU" sz="3200" b="1" dirty="0">
                <a:highlight>
                  <a:srgbClr val="00FF00"/>
                </a:highlight>
              </a:rPr>
              <a:t> по </a:t>
            </a:r>
            <a:r>
              <a:rPr lang="ru-RU" sz="3200" b="1" u="sng" dirty="0">
                <a:highlight>
                  <a:srgbClr val="00FF00"/>
                </a:highlight>
              </a:rPr>
              <a:t>(константному) </a:t>
            </a:r>
            <a:r>
              <a:rPr lang="ru-RU" sz="3200" b="1" u="sng" dirty="0" err="1">
                <a:highlight>
                  <a:srgbClr val="00FF00"/>
                </a:highlight>
              </a:rPr>
              <a:t>посиланню</a:t>
            </a:r>
            <a:r>
              <a:rPr lang="ru-RU" sz="3200" b="1" dirty="0">
                <a:highlight>
                  <a:srgbClr val="00FF00"/>
                </a:highlight>
              </a:rPr>
              <a:t>.</a:t>
            </a:r>
            <a:endParaRPr lang="uk-UA" sz="3200" b="1" dirty="0">
              <a:highlight>
                <a:srgbClr val="00FF00"/>
              </a:highlight>
            </a:endParaRPr>
          </a:p>
        </p:txBody>
      </p:sp>
    </p:spTree>
    <p:extLst>
      <p:ext uri="{BB962C8B-B14F-4D97-AF65-F5344CB8AC3E}">
        <p14:creationId xmlns:p14="http://schemas.microsoft.com/office/powerpoint/2010/main" val="8907219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a:t>Оператор доступу до </a:t>
            </a:r>
            <a:r>
              <a:rPr lang="ru-RU" sz="3600" b="1" dirty="0" err="1"/>
              <a:t>членів</a:t>
            </a:r>
            <a:r>
              <a:rPr lang="ru-RU" sz="3600" b="1" dirty="0"/>
              <a:t> через </a:t>
            </a:r>
            <a:r>
              <a:rPr lang="ru-RU" sz="3600" b="1" dirty="0" err="1"/>
              <a:t>вказівник</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Зазвичай</a:t>
            </a:r>
            <a:r>
              <a:rPr lang="ru-RU" sz="1800" dirty="0"/>
              <a:t> є </a:t>
            </a:r>
            <a:r>
              <a:rPr lang="ru-RU" sz="1800" dirty="0" err="1"/>
              <a:t>або</a:t>
            </a:r>
            <a:r>
              <a:rPr lang="ru-RU" sz="1800" dirty="0"/>
              <a:t> </a:t>
            </a:r>
            <a:r>
              <a:rPr lang="ru-RU" sz="1800" b="1" dirty="0" err="1">
                <a:highlight>
                  <a:srgbClr val="00FFFF"/>
                </a:highlight>
              </a:rPr>
              <a:t>вказівник</a:t>
            </a:r>
            <a:r>
              <a:rPr lang="ru-RU" sz="1800" dirty="0"/>
              <a:t>, </a:t>
            </a:r>
            <a:r>
              <a:rPr lang="ru-RU" sz="1800" dirty="0" err="1"/>
              <a:t>або</a:t>
            </a:r>
            <a:r>
              <a:rPr lang="ru-RU" sz="1800" dirty="0"/>
              <a:t> </a:t>
            </a:r>
            <a:r>
              <a:rPr lang="ru-RU" sz="1800" b="1" dirty="0" err="1">
                <a:highlight>
                  <a:srgbClr val="00FFFF"/>
                </a:highlight>
              </a:rPr>
              <a:t>посилання</a:t>
            </a:r>
            <a:r>
              <a:rPr lang="ru-RU" sz="1800" dirty="0"/>
              <a:t> на </a:t>
            </a:r>
            <a:r>
              <a:rPr lang="ru-RU" sz="1800" dirty="0">
                <a:highlight>
                  <a:srgbClr val="FFFF00"/>
                </a:highlight>
              </a:rPr>
              <a:t>структуру/</a:t>
            </a:r>
            <a:r>
              <a:rPr lang="ru-RU" sz="1800" dirty="0" err="1">
                <a:highlight>
                  <a:srgbClr val="FFFF00"/>
                </a:highlight>
              </a:rPr>
              <a:t>клас</a:t>
            </a:r>
            <a:r>
              <a:rPr lang="ru-RU" sz="1800" dirty="0"/>
              <a:t>. </a:t>
            </a:r>
            <a:r>
              <a:rPr lang="uk-UA" sz="1800" dirty="0"/>
              <a:t>Д</a:t>
            </a:r>
            <a:r>
              <a:rPr lang="ru-RU" sz="1800" dirty="0" err="1"/>
              <a:t>оступ</a:t>
            </a:r>
            <a:r>
              <a:rPr lang="ru-RU" sz="1800" dirty="0"/>
              <a:t> до члена </a:t>
            </a:r>
            <a:r>
              <a:rPr lang="ru-RU" sz="1800" dirty="0" err="1"/>
              <a:t>структури</a:t>
            </a:r>
            <a:r>
              <a:rPr lang="ru-RU" sz="1800" dirty="0"/>
              <a:t> </a:t>
            </a:r>
            <a:r>
              <a:rPr lang="ru-RU" sz="1800" dirty="0" err="1"/>
              <a:t>здійснюється</a:t>
            </a:r>
            <a:r>
              <a:rPr lang="ru-RU" sz="1800" dirty="0"/>
              <a:t> через оператор </a:t>
            </a:r>
            <a:r>
              <a:rPr lang="ru-RU" sz="1800" dirty="0" err="1"/>
              <a:t>вибору</a:t>
            </a:r>
            <a:r>
              <a:rPr lang="ru-RU" sz="1800" dirty="0"/>
              <a:t> члена (.) (</a:t>
            </a:r>
            <a:r>
              <a:rPr lang="ru-RU" sz="1800" dirty="0" err="1"/>
              <a:t>або</a:t>
            </a:r>
            <a:r>
              <a:rPr lang="ru-RU" sz="1800" dirty="0"/>
              <a:t> «</a:t>
            </a:r>
            <a:r>
              <a:rPr lang="ru-RU" sz="1800" b="1" dirty="0">
                <a:highlight>
                  <a:srgbClr val="00FF00"/>
                </a:highlight>
              </a:rPr>
              <a:t>оператор доступу до члена</a:t>
            </a:r>
            <a:r>
              <a:rPr lang="ru-RU" sz="1800" dirty="0"/>
              <a:t>»):</a:t>
            </a:r>
            <a:endParaRPr lang="uk-UA" sz="1800" dirty="0"/>
          </a:p>
        </p:txBody>
      </p:sp>
      <p:pic>
        <p:nvPicPr>
          <p:cNvPr id="6" name="Рисунок 5">
            <a:extLst>
              <a:ext uri="{FF2B5EF4-FFF2-40B4-BE49-F238E27FC236}">
                <a16:creationId xmlns:a16="http://schemas.microsoft.com/office/drawing/2014/main" id="{D6674E54-A698-45F0-A01C-0D60346FCE31}"/>
              </a:ext>
            </a:extLst>
          </p:cNvPr>
          <p:cNvPicPr>
            <a:picLocks noChangeAspect="1"/>
          </p:cNvPicPr>
          <p:nvPr/>
        </p:nvPicPr>
        <p:blipFill>
          <a:blip r:embed="rId2"/>
          <a:stretch>
            <a:fillRect/>
          </a:stretch>
        </p:blipFill>
        <p:spPr>
          <a:xfrm>
            <a:off x="1147822" y="1813035"/>
            <a:ext cx="9896354" cy="3544963"/>
          </a:xfrm>
          <a:prstGeom prst="rect">
            <a:avLst/>
          </a:prstGeom>
        </p:spPr>
      </p:pic>
    </p:spTree>
    <p:extLst>
      <p:ext uri="{BB962C8B-B14F-4D97-AF65-F5344CB8AC3E}">
        <p14:creationId xmlns:p14="http://schemas.microsoft.com/office/powerpoint/2010/main" val="20369539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a:t>Оператор доступу до </a:t>
            </a:r>
            <a:r>
              <a:rPr lang="ru-RU" sz="4400" b="1" dirty="0" err="1"/>
              <a:t>членів</a:t>
            </a:r>
            <a:r>
              <a:rPr lang="ru-RU" sz="4400" b="1" dirty="0"/>
              <a:t> через </a:t>
            </a:r>
            <a:r>
              <a:rPr lang="ru-RU" sz="4400" b="1" dirty="0" err="1"/>
              <a:t>вказівник</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Даний синтаксис </a:t>
            </a:r>
            <a:r>
              <a:rPr lang="ru-RU" sz="1800" dirty="0" err="1"/>
              <a:t>також</a:t>
            </a:r>
            <a:r>
              <a:rPr lang="ru-RU" sz="1800" dirty="0"/>
              <a:t> </a:t>
            </a:r>
            <a:r>
              <a:rPr lang="ru-RU" sz="1800" dirty="0" err="1"/>
              <a:t>працює</a:t>
            </a:r>
            <a:r>
              <a:rPr lang="ru-RU" sz="1800" dirty="0"/>
              <a:t> і з </a:t>
            </a:r>
            <a:r>
              <a:rPr lang="ru-RU" sz="1800" dirty="0" err="1"/>
              <a:t>посиланнями</a:t>
            </a:r>
            <a:r>
              <a:rPr lang="ru-RU" sz="1800" dirty="0"/>
              <a:t>:</a:t>
            </a:r>
            <a:endParaRPr lang="uk-UA" sz="1800" dirty="0"/>
          </a:p>
        </p:txBody>
      </p:sp>
      <p:pic>
        <p:nvPicPr>
          <p:cNvPr id="5" name="Рисунок 4">
            <a:extLst>
              <a:ext uri="{FF2B5EF4-FFF2-40B4-BE49-F238E27FC236}">
                <a16:creationId xmlns:a16="http://schemas.microsoft.com/office/drawing/2014/main" id="{61FB7E68-F948-4D49-97E0-315967A0F0AE}"/>
              </a:ext>
            </a:extLst>
          </p:cNvPr>
          <p:cNvPicPr>
            <a:picLocks noChangeAspect="1"/>
          </p:cNvPicPr>
          <p:nvPr/>
        </p:nvPicPr>
        <p:blipFill>
          <a:blip r:embed="rId2"/>
          <a:stretch>
            <a:fillRect/>
          </a:stretch>
        </p:blipFill>
        <p:spPr>
          <a:xfrm>
            <a:off x="2073796" y="1304378"/>
            <a:ext cx="8044405" cy="3276267"/>
          </a:xfrm>
          <a:prstGeom prst="rect">
            <a:avLst/>
          </a:prstGeom>
        </p:spPr>
      </p:pic>
    </p:spTree>
    <p:extLst>
      <p:ext uri="{BB962C8B-B14F-4D97-AF65-F5344CB8AC3E}">
        <p14:creationId xmlns:p14="http://schemas.microsoft.com/office/powerpoint/2010/main" val="1755895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961DFB09-1843-4A0A-B040-2697C10BBA51}"/>
              </a:ext>
            </a:extLst>
          </p:cNvPr>
          <p:cNvPicPr>
            <a:picLocks noChangeAspect="1"/>
          </p:cNvPicPr>
          <p:nvPr/>
        </p:nvPicPr>
        <p:blipFill>
          <a:blip r:embed="rId2"/>
          <a:stretch>
            <a:fillRect/>
          </a:stretch>
        </p:blipFill>
        <p:spPr>
          <a:xfrm>
            <a:off x="3285369" y="-1"/>
            <a:ext cx="5621262" cy="6858000"/>
          </a:xfrm>
          <a:prstGeom prst="rect">
            <a:avLst/>
          </a:prstGeom>
        </p:spPr>
      </p:pic>
    </p:spTree>
    <p:extLst>
      <p:ext uri="{BB962C8B-B14F-4D97-AF65-F5344CB8AC3E}">
        <p14:creationId xmlns:p14="http://schemas.microsoft.com/office/powerpoint/2010/main" val="23671511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a:t>Оператор доступу до </a:t>
            </a:r>
            <a:r>
              <a:rPr lang="ru-RU" sz="4400" b="1" dirty="0" err="1"/>
              <a:t>членів</a:t>
            </a:r>
            <a:r>
              <a:rPr lang="ru-RU" sz="4400" b="1" dirty="0"/>
              <a:t> через </a:t>
            </a:r>
            <a:r>
              <a:rPr lang="ru-RU" sz="4400" b="1" dirty="0" err="1"/>
              <a:t>вказівник</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Однак</a:t>
            </a:r>
            <a:r>
              <a:rPr lang="ru-RU" sz="1800" dirty="0"/>
              <a:t>, у </a:t>
            </a:r>
            <a:r>
              <a:rPr lang="ru-RU" sz="1800" dirty="0" err="1"/>
              <a:t>випадку</a:t>
            </a:r>
            <a:r>
              <a:rPr lang="ru-RU" sz="1800" dirty="0"/>
              <a:t> з </a:t>
            </a:r>
            <a:r>
              <a:rPr lang="ru-RU" sz="1800" dirty="0" err="1"/>
              <a:t>вказівником</a:t>
            </a:r>
            <a:r>
              <a:rPr lang="ru-RU" sz="1800" dirty="0"/>
              <a:t>, вам </a:t>
            </a:r>
            <a:r>
              <a:rPr lang="ru-RU" sz="1800" dirty="0" err="1"/>
              <a:t>спочатку</a:t>
            </a:r>
            <a:r>
              <a:rPr lang="ru-RU" sz="1800" dirty="0"/>
              <a:t> </a:t>
            </a:r>
            <a:r>
              <a:rPr lang="ru-RU" sz="1800" dirty="0" err="1"/>
              <a:t>потрібно</a:t>
            </a:r>
            <a:r>
              <a:rPr lang="ru-RU" sz="1800" dirty="0"/>
              <a:t> </a:t>
            </a:r>
            <a:r>
              <a:rPr lang="ru-RU" sz="1800" dirty="0" err="1"/>
              <a:t>його</a:t>
            </a:r>
            <a:r>
              <a:rPr lang="ru-RU" sz="1800" dirty="0"/>
              <a:t> </a:t>
            </a:r>
            <a:r>
              <a:rPr lang="ru-RU" sz="1800" dirty="0" err="1"/>
              <a:t>розіменувати</a:t>
            </a:r>
            <a:r>
              <a:rPr lang="ru-RU" sz="1800" dirty="0"/>
              <a:t>:</a:t>
            </a:r>
            <a:endParaRPr lang="uk-UA" sz="1800" dirty="0"/>
          </a:p>
        </p:txBody>
      </p:sp>
      <p:pic>
        <p:nvPicPr>
          <p:cNvPr id="5" name="Рисунок 4">
            <a:extLst>
              <a:ext uri="{FF2B5EF4-FFF2-40B4-BE49-F238E27FC236}">
                <a16:creationId xmlns:a16="http://schemas.microsoft.com/office/drawing/2014/main" id="{01226A96-CDC0-4909-B010-8A0BA7602712}"/>
              </a:ext>
            </a:extLst>
          </p:cNvPr>
          <p:cNvPicPr>
            <a:picLocks noChangeAspect="1"/>
          </p:cNvPicPr>
          <p:nvPr/>
        </p:nvPicPr>
        <p:blipFill>
          <a:blip r:embed="rId2"/>
          <a:stretch>
            <a:fillRect/>
          </a:stretch>
        </p:blipFill>
        <p:spPr>
          <a:xfrm>
            <a:off x="-1" y="1375111"/>
            <a:ext cx="12192000" cy="4965469"/>
          </a:xfrm>
          <a:prstGeom prst="rect">
            <a:avLst/>
          </a:prstGeom>
        </p:spPr>
      </p:pic>
    </p:spTree>
    <p:extLst>
      <p:ext uri="{BB962C8B-B14F-4D97-AF65-F5344CB8AC3E}">
        <p14:creationId xmlns:p14="http://schemas.microsoft.com/office/powerpoint/2010/main" val="21951699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a:t>Оператор доступу до </a:t>
            </a:r>
            <a:r>
              <a:rPr lang="ru-RU" sz="4400" b="1" dirty="0" err="1"/>
              <a:t>членів</a:t>
            </a:r>
            <a:r>
              <a:rPr lang="ru-RU" sz="4400" b="1" dirty="0"/>
              <a:t> через </a:t>
            </a:r>
            <a:r>
              <a:rPr lang="ru-RU" sz="4400" b="1" dirty="0" err="1"/>
              <a:t>вказівник</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dirty="0" err="1"/>
              <a:t>розіменування</a:t>
            </a:r>
            <a:r>
              <a:rPr lang="ru-RU" sz="1800" dirty="0"/>
              <a:t> </a:t>
            </a:r>
            <a:r>
              <a:rPr lang="ru-RU" sz="1800" dirty="0" err="1"/>
              <a:t>вказівника</a:t>
            </a:r>
            <a:r>
              <a:rPr lang="ru-RU" sz="1800" dirty="0"/>
              <a:t> повинно </a:t>
            </a:r>
            <a:r>
              <a:rPr lang="ru-RU" sz="1800" dirty="0" err="1"/>
              <a:t>знаходитися</a:t>
            </a:r>
            <a:r>
              <a:rPr lang="ru-RU" sz="1800" dirty="0"/>
              <a:t> </a:t>
            </a:r>
            <a:r>
              <a:rPr lang="ru-RU" sz="1800" b="1" dirty="0">
                <a:highlight>
                  <a:srgbClr val="00FFFF"/>
                </a:highlight>
              </a:rPr>
              <a:t>в </a:t>
            </a:r>
            <a:r>
              <a:rPr lang="ru-RU" sz="1800" b="1" dirty="0" err="1">
                <a:highlight>
                  <a:srgbClr val="00FFFF"/>
                </a:highlight>
              </a:rPr>
              <a:t>круглих</a:t>
            </a:r>
            <a:r>
              <a:rPr lang="ru-RU" sz="1800" b="1" dirty="0">
                <a:highlight>
                  <a:srgbClr val="00FFFF"/>
                </a:highlight>
              </a:rPr>
              <a:t> дужках</a:t>
            </a:r>
            <a:r>
              <a:rPr lang="ru-RU" sz="1800" dirty="0"/>
              <a:t>, </a:t>
            </a:r>
            <a:r>
              <a:rPr lang="ru-RU" sz="1800" dirty="0" err="1"/>
              <a:t>оскільки</a:t>
            </a:r>
            <a:r>
              <a:rPr lang="ru-RU" sz="1800" dirty="0"/>
              <a:t> </a:t>
            </a:r>
            <a:r>
              <a:rPr lang="ru-RU" sz="1800" b="1" dirty="0">
                <a:highlight>
                  <a:srgbClr val="00FF00"/>
                </a:highlight>
              </a:rPr>
              <a:t>оператор </a:t>
            </a:r>
            <a:r>
              <a:rPr lang="ru-RU" sz="1800" b="1" dirty="0" err="1">
                <a:highlight>
                  <a:srgbClr val="00FF00"/>
                </a:highlight>
              </a:rPr>
              <a:t>вибору</a:t>
            </a:r>
            <a:r>
              <a:rPr lang="ru-RU" sz="1800" b="1" dirty="0">
                <a:highlight>
                  <a:srgbClr val="00FF00"/>
                </a:highlight>
              </a:rPr>
              <a:t> члена </a:t>
            </a:r>
            <a:r>
              <a:rPr lang="ru-RU" sz="1800" b="1" dirty="0" err="1">
                <a:highlight>
                  <a:srgbClr val="00FF00"/>
                </a:highlight>
              </a:rPr>
              <a:t>має</a:t>
            </a:r>
            <a:r>
              <a:rPr lang="ru-RU" sz="1800" b="1" dirty="0">
                <a:highlight>
                  <a:srgbClr val="00FF00"/>
                </a:highlight>
              </a:rPr>
              <a:t> </a:t>
            </a:r>
            <a:r>
              <a:rPr lang="ru-RU" sz="1800" b="1" dirty="0" err="1">
                <a:highlight>
                  <a:srgbClr val="00FF00"/>
                </a:highlight>
              </a:rPr>
              <a:t>більший</a:t>
            </a:r>
            <a:r>
              <a:rPr lang="ru-RU" sz="1800" b="1" dirty="0">
                <a:highlight>
                  <a:srgbClr val="00FF00"/>
                </a:highlight>
              </a:rPr>
              <a:t> </a:t>
            </a:r>
            <a:r>
              <a:rPr lang="ru-RU" sz="1800" b="1" dirty="0" err="1">
                <a:highlight>
                  <a:srgbClr val="00FF00"/>
                </a:highlight>
              </a:rPr>
              <a:t>пріоритет</a:t>
            </a:r>
            <a:r>
              <a:rPr lang="ru-RU" sz="1800" b="1" dirty="0">
                <a:highlight>
                  <a:srgbClr val="00FF00"/>
                </a:highlight>
              </a:rPr>
              <a:t>, </a:t>
            </a:r>
            <a:r>
              <a:rPr lang="ru-RU" sz="1800" b="1" dirty="0" err="1">
                <a:highlight>
                  <a:srgbClr val="00FF00"/>
                </a:highlight>
              </a:rPr>
              <a:t>ніж</a:t>
            </a:r>
            <a:r>
              <a:rPr lang="ru-RU" sz="1800" b="1" dirty="0">
                <a:highlight>
                  <a:srgbClr val="00FF00"/>
                </a:highlight>
              </a:rPr>
              <a:t> оператор </a:t>
            </a:r>
            <a:r>
              <a:rPr lang="ru-RU" sz="1800" b="1" dirty="0" err="1">
                <a:highlight>
                  <a:srgbClr val="00FF00"/>
                </a:highlight>
              </a:rPr>
              <a:t>розіменування</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Оскільки</a:t>
            </a:r>
            <a:r>
              <a:rPr lang="ru-RU" sz="1800" dirty="0"/>
              <a:t> синтаксис доступу до </a:t>
            </a:r>
            <a:r>
              <a:rPr lang="ru-RU" sz="1800" dirty="0" err="1"/>
              <a:t>членів</a:t>
            </a:r>
            <a:r>
              <a:rPr lang="ru-RU" sz="1800" dirty="0"/>
              <a:t> структур/</a:t>
            </a:r>
            <a:r>
              <a:rPr lang="ru-RU" sz="1800" dirty="0" err="1"/>
              <a:t>класів</a:t>
            </a:r>
            <a:r>
              <a:rPr lang="ru-RU" sz="1800" dirty="0"/>
              <a:t> за </a:t>
            </a:r>
            <a:r>
              <a:rPr lang="ru-RU" sz="1800" dirty="0" err="1"/>
              <a:t>допомогою</a:t>
            </a:r>
            <a:r>
              <a:rPr lang="ru-RU" sz="1800" dirty="0"/>
              <a:t> </a:t>
            </a:r>
            <a:r>
              <a:rPr lang="ru-RU" sz="1800" dirty="0" err="1"/>
              <a:t>вказівника</a:t>
            </a:r>
            <a:r>
              <a:rPr lang="ru-RU" sz="1800" dirty="0"/>
              <a:t> не </a:t>
            </a:r>
            <a:r>
              <a:rPr lang="ru-RU" sz="1800" dirty="0" err="1"/>
              <a:t>дуже</a:t>
            </a:r>
            <a:r>
              <a:rPr lang="ru-RU" sz="1800" dirty="0"/>
              <a:t> </a:t>
            </a:r>
            <a:r>
              <a:rPr lang="ru-RU" sz="1800" dirty="0" err="1"/>
              <a:t>зручний</a:t>
            </a:r>
            <a:r>
              <a:rPr lang="ru-RU" sz="1800" dirty="0"/>
              <a:t>, то </a:t>
            </a:r>
            <a:r>
              <a:rPr lang="ru-RU" sz="1800" dirty="0" err="1"/>
              <a:t>мова</a:t>
            </a:r>
            <a:r>
              <a:rPr lang="ru-RU" sz="1800" dirty="0"/>
              <a:t> C++ </a:t>
            </a:r>
            <a:r>
              <a:rPr lang="ru-RU" sz="1800" dirty="0" err="1"/>
              <a:t>надає</a:t>
            </a:r>
            <a:r>
              <a:rPr lang="ru-RU" sz="1800" dirty="0"/>
              <a:t> </a:t>
            </a:r>
            <a:r>
              <a:rPr lang="ru-RU" sz="1800" dirty="0" err="1"/>
              <a:t>другий</a:t>
            </a:r>
            <a:r>
              <a:rPr lang="ru-RU" sz="1800" dirty="0"/>
              <a:t> оператор </a:t>
            </a:r>
            <a:r>
              <a:rPr lang="ru-RU" sz="1800" dirty="0" err="1"/>
              <a:t>вибору</a:t>
            </a:r>
            <a:r>
              <a:rPr lang="ru-RU" sz="1800" dirty="0"/>
              <a:t> </a:t>
            </a:r>
            <a:r>
              <a:rPr lang="ru-RU" sz="1800" dirty="0" err="1"/>
              <a:t>членів</a:t>
            </a:r>
            <a:r>
              <a:rPr lang="ru-RU" sz="1800" dirty="0"/>
              <a:t> (</a:t>
            </a:r>
            <a:r>
              <a:rPr lang="ru-RU" sz="1800" dirty="0">
                <a:solidFill>
                  <a:schemeClr val="accent5">
                    <a:lumMod val="75000"/>
                  </a:schemeClr>
                </a:solidFill>
                <a:latin typeface="Consolas" panose="020B0609020204030204" pitchFamily="49" charset="0"/>
              </a:rPr>
              <a:t>-&gt;</a:t>
            </a:r>
            <a:r>
              <a:rPr lang="ru-RU" sz="1800" dirty="0"/>
              <a:t>) для </a:t>
            </a:r>
            <a:r>
              <a:rPr lang="ru-RU" sz="1800" dirty="0" err="1"/>
              <a:t>здійснення</a:t>
            </a:r>
            <a:r>
              <a:rPr lang="ru-RU" sz="1800" dirty="0"/>
              <a:t> доступу до </a:t>
            </a:r>
            <a:r>
              <a:rPr lang="ru-RU" sz="1800" dirty="0" err="1"/>
              <a:t>членів</a:t>
            </a:r>
            <a:r>
              <a:rPr lang="ru-RU" sz="1800" dirty="0"/>
              <a:t> через </a:t>
            </a:r>
            <a:r>
              <a:rPr lang="ru-RU" sz="1800" dirty="0" err="1"/>
              <a:t>вказівник</a:t>
            </a:r>
            <a:r>
              <a:rPr lang="ru-RU" sz="1800" dirty="0"/>
              <a:t>. </a:t>
            </a:r>
            <a:r>
              <a:rPr lang="ru-RU" sz="1800" dirty="0" err="1"/>
              <a:t>Наступні</a:t>
            </a:r>
            <a:r>
              <a:rPr lang="ru-RU" sz="1800" dirty="0"/>
              <a:t> два рядки </a:t>
            </a:r>
            <a:r>
              <a:rPr lang="ru-RU" sz="1800" dirty="0" err="1"/>
              <a:t>ідентичні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Це</a:t>
            </a:r>
            <a:r>
              <a:rPr lang="ru-RU" sz="1800" dirty="0"/>
              <a:t> не </a:t>
            </a:r>
            <a:r>
              <a:rPr lang="ru-RU" sz="1800" dirty="0" err="1"/>
              <a:t>тільки</a:t>
            </a:r>
            <a:r>
              <a:rPr lang="ru-RU" sz="1800" dirty="0"/>
              <a:t> </a:t>
            </a:r>
            <a:r>
              <a:rPr lang="ru-RU" sz="1800" dirty="0" err="1"/>
              <a:t>легше</a:t>
            </a:r>
            <a:r>
              <a:rPr lang="ru-RU" sz="1800" dirty="0"/>
              <a:t> </a:t>
            </a:r>
            <a:r>
              <a:rPr lang="ru-RU" sz="1800" dirty="0" err="1"/>
              <a:t>написати</a:t>
            </a:r>
            <a:r>
              <a:rPr lang="ru-RU" sz="1800" dirty="0"/>
              <a:t>, але і </a:t>
            </a:r>
            <a:r>
              <a:rPr lang="ru-RU" sz="1800" dirty="0" err="1"/>
              <a:t>цей</a:t>
            </a:r>
            <a:r>
              <a:rPr lang="ru-RU" sz="1800" dirty="0"/>
              <a:t> </a:t>
            </a:r>
            <a:r>
              <a:rPr lang="ru-RU" sz="1800" dirty="0" err="1"/>
              <a:t>спосіб</a:t>
            </a:r>
            <a:r>
              <a:rPr lang="ru-RU" sz="1800" dirty="0"/>
              <a:t> так само </a:t>
            </a:r>
            <a:r>
              <a:rPr lang="ru-RU" sz="1800" dirty="0" err="1"/>
              <a:t>менш</a:t>
            </a:r>
            <a:r>
              <a:rPr lang="ru-RU" sz="1800" dirty="0"/>
              <a:t> </a:t>
            </a:r>
            <a:r>
              <a:rPr lang="ru-RU" sz="1800" dirty="0" err="1"/>
              <a:t>вразливий</a:t>
            </a:r>
            <a:r>
              <a:rPr lang="ru-RU" sz="1800" dirty="0"/>
              <a:t> до </a:t>
            </a:r>
            <a:r>
              <a:rPr lang="ru-RU" sz="1800" dirty="0" err="1"/>
              <a:t>створення</a:t>
            </a:r>
            <a:r>
              <a:rPr lang="ru-RU" sz="1800" dirty="0"/>
              <a:t> </a:t>
            </a:r>
            <a:r>
              <a:rPr lang="ru-RU" sz="1800" dirty="0" err="1"/>
              <a:t>помилок</a:t>
            </a:r>
            <a:r>
              <a:rPr lang="ru-RU" sz="1800" dirty="0"/>
              <a:t>, </a:t>
            </a:r>
            <a:r>
              <a:rPr lang="ru-RU" sz="1800" dirty="0" err="1"/>
              <a:t>оскільки</a:t>
            </a:r>
            <a:r>
              <a:rPr lang="ru-RU" sz="1800" dirty="0"/>
              <a:t> тут </a:t>
            </a:r>
            <a:r>
              <a:rPr lang="ru-RU" sz="1800" dirty="0" err="1"/>
              <a:t>розіменування</a:t>
            </a:r>
            <a:r>
              <a:rPr lang="ru-RU" sz="1800" dirty="0"/>
              <a:t> </a:t>
            </a:r>
            <a:r>
              <a:rPr lang="ru-RU" sz="1800" dirty="0" err="1"/>
              <a:t>виконується</a:t>
            </a:r>
            <a:r>
              <a:rPr lang="ru-RU" sz="1800" dirty="0"/>
              <a:t> неявно, тому </a:t>
            </a:r>
            <a:r>
              <a:rPr lang="ru-RU" sz="1800" dirty="0" err="1"/>
              <a:t>немає</a:t>
            </a:r>
            <a:r>
              <a:rPr lang="ru-RU" sz="1800" dirty="0"/>
              <a:t> проблем з </a:t>
            </a:r>
            <a:r>
              <a:rPr lang="ru-RU" sz="1800" dirty="0" err="1"/>
              <a:t>пріоритетом</a:t>
            </a:r>
            <a:r>
              <a:rPr lang="ru-RU" sz="1800" dirty="0"/>
              <a:t>, про </a:t>
            </a:r>
            <a:r>
              <a:rPr lang="ru-RU" sz="1800" dirty="0" err="1"/>
              <a:t>який</a:t>
            </a:r>
            <a:r>
              <a:rPr lang="ru-RU" sz="1800" dirty="0"/>
              <a:t> </a:t>
            </a:r>
            <a:r>
              <a:rPr lang="ru-RU" sz="1800" dirty="0" err="1"/>
              <a:t>потрібно</a:t>
            </a:r>
            <a:r>
              <a:rPr lang="ru-RU" sz="1800" dirty="0"/>
              <a:t> </a:t>
            </a:r>
            <a:r>
              <a:rPr lang="ru-RU" sz="1800" dirty="0" err="1"/>
              <a:t>пам’ятати</a:t>
            </a:r>
            <a:r>
              <a:rPr lang="ru-RU" sz="1800" dirty="0"/>
              <a:t>. </a:t>
            </a:r>
            <a:r>
              <a:rPr lang="ru-RU" sz="1800" dirty="0" err="1"/>
              <a:t>Отже</a:t>
            </a:r>
            <a:r>
              <a:rPr lang="ru-RU" sz="1800" dirty="0"/>
              <a:t>, при </a:t>
            </a:r>
            <a:r>
              <a:rPr lang="ru-RU" sz="1800" dirty="0" err="1"/>
              <a:t>доступі</a:t>
            </a:r>
            <a:r>
              <a:rPr lang="ru-RU" sz="1800" dirty="0"/>
              <a:t> до </a:t>
            </a:r>
            <a:r>
              <a:rPr lang="ru-RU" sz="1800" dirty="0" err="1"/>
              <a:t>членів</a:t>
            </a:r>
            <a:r>
              <a:rPr lang="ru-RU" sz="1800" dirty="0"/>
              <a:t> структур/</a:t>
            </a:r>
            <a:r>
              <a:rPr lang="ru-RU" sz="1800" dirty="0" err="1"/>
              <a:t>класів</a:t>
            </a:r>
            <a:r>
              <a:rPr lang="ru-RU" sz="1800" dirty="0"/>
              <a:t> через </a:t>
            </a:r>
            <a:r>
              <a:rPr lang="ru-RU" sz="1800" dirty="0" err="1"/>
              <a:t>вказівник</a:t>
            </a:r>
            <a:r>
              <a:rPr lang="ru-RU" sz="1800" dirty="0"/>
              <a:t>, </a:t>
            </a:r>
            <a:r>
              <a:rPr lang="ru-RU" sz="1800" dirty="0" err="1"/>
              <a:t>завжди</a:t>
            </a:r>
            <a:r>
              <a:rPr lang="ru-RU" sz="1800" dirty="0"/>
              <a:t> </a:t>
            </a:r>
            <a:r>
              <a:rPr lang="ru-RU" sz="1800" dirty="0" err="1"/>
              <a:t>використовуйте</a:t>
            </a:r>
            <a:r>
              <a:rPr lang="ru-RU" sz="1800" dirty="0"/>
              <a:t> оператор </a:t>
            </a:r>
            <a:r>
              <a:rPr lang="en-US" sz="1800" dirty="0"/>
              <a:t> </a:t>
            </a:r>
            <a:r>
              <a:rPr lang="ru-RU" sz="1800" dirty="0">
                <a:solidFill>
                  <a:schemeClr val="accent5">
                    <a:lumMod val="75000"/>
                  </a:schemeClr>
                </a:solidFill>
                <a:latin typeface="Consolas" panose="020B0609020204030204" pitchFamily="49" charset="0"/>
              </a:rPr>
              <a:t>-&gt;</a:t>
            </a:r>
            <a:r>
              <a:rPr lang="ru-RU" sz="1800" dirty="0"/>
              <a:t> </a:t>
            </a:r>
            <a:r>
              <a:rPr lang="ru-RU" sz="1800" dirty="0" err="1"/>
              <a:t>замість</a:t>
            </a:r>
            <a:r>
              <a:rPr lang="ru-RU" sz="1800" dirty="0"/>
              <a:t> оператора </a:t>
            </a:r>
            <a:r>
              <a:rPr lang="en-US" sz="1800" dirty="0">
                <a:solidFill>
                  <a:schemeClr val="accent5">
                    <a:lumMod val="75000"/>
                  </a:schemeClr>
                </a:solidFill>
                <a:latin typeface="Consolas" panose="020B0609020204030204" pitchFamily="49" charset="0"/>
              </a:rPr>
              <a:t>.</a:t>
            </a:r>
            <a:endParaRPr lang="uk-UA" sz="1800" dirty="0">
              <a:solidFill>
                <a:schemeClr val="accent5">
                  <a:lumMod val="75000"/>
                </a:schemeClr>
              </a:solidFill>
              <a:latin typeface="Consolas" panose="020B0609020204030204" pitchFamily="49" charset="0"/>
            </a:endParaRPr>
          </a:p>
        </p:txBody>
      </p:sp>
      <p:pic>
        <p:nvPicPr>
          <p:cNvPr id="6" name="Рисунок 5">
            <a:extLst>
              <a:ext uri="{FF2B5EF4-FFF2-40B4-BE49-F238E27FC236}">
                <a16:creationId xmlns:a16="http://schemas.microsoft.com/office/drawing/2014/main" id="{F4B05137-5A9E-4EDE-ADB8-C067DE735818}"/>
              </a:ext>
            </a:extLst>
          </p:cNvPr>
          <p:cNvPicPr>
            <a:picLocks noChangeAspect="1"/>
          </p:cNvPicPr>
          <p:nvPr/>
        </p:nvPicPr>
        <p:blipFill>
          <a:blip r:embed="rId2"/>
          <a:stretch>
            <a:fillRect/>
          </a:stretch>
        </p:blipFill>
        <p:spPr>
          <a:xfrm>
            <a:off x="4000500" y="3539932"/>
            <a:ext cx="4191000" cy="1173480"/>
          </a:xfrm>
          <a:prstGeom prst="rect">
            <a:avLst/>
          </a:prstGeom>
        </p:spPr>
      </p:pic>
    </p:spTree>
    <p:extLst>
      <p:ext uri="{BB962C8B-B14F-4D97-AF65-F5344CB8AC3E}">
        <p14:creationId xmlns:p14="http://schemas.microsoft.com/office/powerpoint/2010/main" val="18676314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3200" b="1" dirty="0">
                <a:highlight>
                  <a:srgbClr val="00FF00"/>
                </a:highlight>
              </a:rPr>
              <a:t>Правило: При </a:t>
            </a:r>
            <a:r>
              <a:rPr lang="ru-RU" sz="3200" b="1" dirty="0" err="1">
                <a:highlight>
                  <a:srgbClr val="00FF00"/>
                </a:highlight>
              </a:rPr>
              <a:t>використанні</a:t>
            </a:r>
            <a:r>
              <a:rPr lang="ru-RU" sz="3200" b="1" dirty="0">
                <a:highlight>
                  <a:srgbClr val="00FF00"/>
                </a:highlight>
              </a:rPr>
              <a:t> </a:t>
            </a:r>
            <a:r>
              <a:rPr lang="ru-RU" sz="3200" b="1" dirty="0" err="1">
                <a:highlight>
                  <a:srgbClr val="00FF00"/>
                </a:highlight>
              </a:rPr>
              <a:t>вказівника</a:t>
            </a:r>
            <a:r>
              <a:rPr lang="ru-RU" sz="3200" b="1" dirty="0">
                <a:highlight>
                  <a:srgbClr val="00FF00"/>
                </a:highlight>
              </a:rPr>
              <a:t> для доступу до </a:t>
            </a:r>
            <a:r>
              <a:rPr lang="ru-RU" sz="3200" b="1" dirty="0" err="1">
                <a:highlight>
                  <a:srgbClr val="00FF00"/>
                </a:highlight>
              </a:rPr>
              <a:t>значення</a:t>
            </a:r>
            <a:r>
              <a:rPr lang="ru-RU" sz="3200" b="1" dirty="0">
                <a:highlight>
                  <a:srgbClr val="00FF00"/>
                </a:highlight>
              </a:rPr>
              <a:t> члена </a:t>
            </a:r>
            <a:r>
              <a:rPr lang="ru-RU" sz="3200" b="1" dirty="0" err="1">
                <a:highlight>
                  <a:srgbClr val="00FF00"/>
                </a:highlight>
              </a:rPr>
              <a:t>структури</a:t>
            </a:r>
            <a:r>
              <a:rPr lang="ru-RU" sz="3200" b="1" dirty="0">
                <a:highlight>
                  <a:srgbClr val="00FF00"/>
                </a:highlight>
              </a:rPr>
              <a:t>/</a:t>
            </a:r>
            <a:r>
              <a:rPr lang="ru-RU" sz="3200" b="1" dirty="0" err="1">
                <a:highlight>
                  <a:srgbClr val="00FF00"/>
                </a:highlight>
              </a:rPr>
              <a:t>класу</a:t>
            </a:r>
            <a:r>
              <a:rPr lang="ru-RU" sz="3200" b="1" dirty="0">
                <a:highlight>
                  <a:srgbClr val="00FF00"/>
                </a:highlight>
              </a:rPr>
              <a:t> </a:t>
            </a:r>
            <a:r>
              <a:rPr lang="ru-RU" sz="3200" b="1" dirty="0" err="1">
                <a:highlight>
                  <a:srgbClr val="00FF00"/>
                </a:highlight>
              </a:rPr>
              <a:t>використовуйте</a:t>
            </a:r>
            <a:r>
              <a:rPr lang="ru-RU" sz="3200" b="1" dirty="0">
                <a:highlight>
                  <a:srgbClr val="00FF00"/>
                </a:highlight>
              </a:rPr>
              <a:t> оператор «-&gt;» </a:t>
            </a:r>
            <a:r>
              <a:rPr lang="ru-RU" sz="3200" b="1" dirty="0" err="1">
                <a:highlight>
                  <a:srgbClr val="00FF00"/>
                </a:highlight>
              </a:rPr>
              <a:t>замість</a:t>
            </a:r>
            <a:r>
              <a:rPr lang="ru-RU" sz="3200" b="1" dirty="0">
                <a:highlight>
                  <a:srgbClr val="00FF00"/>
                </a:highlight>
              </a:rPr>
              <a:t> оператора «.».</a:t>
            </a:r>
            <a:endParaRPr lang="uk-UA" sz="3200" b="1" dirty="0">
              <a:highlight>
                <a:srgbClr val="00FF00"/>
              </a:highlight>
            </a:endParaRPr>
          </a:p>
        </p:txBody>
      </p:sp>
    </p:spTree>
    <p:extLst>
      <p:ext uri="{BB962C8B-B14F-4D97-AF65-F5344CB8AC3E}">
        <p14:creationId xmlns:p14="http://schemas.microsoft.com/office/powerpoint/2010/main" val="1025954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вже знаємо, що вказівник — це змінна, яка містить адресу іншої змінної. Вказівники на функції аналогічні, за винятком того, що замість звичайних змінних, вони </a:t>
            </a:r>
            <a:r>
              <a:rPr lang="uk-UA" sz="1800" b="1" dirty="0">
                <a:highlight>
                  <a:srgbClr val="00FF00"/>
                </a:highlight>
              </a:rPr>
              <a:t>вказують на функції</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Ідентифікатор </a:t>
            </a:r>
            <a:r>
              <a:rPr lang="en-US" sz="1800" b="1" dirty="0">
                <a:highlight>
                  <a:srgbClr val="00FF00"/>
                </a:highlight>
              </a:rPr>
              <a:t>boo </a:t>
            </a:r>
            <a:r>
              <a:rPr lang="en-US" sz="1800" dirty="0"/>
              <a:t>— </a:t>
            </a:r>
            <a:r>
              <a:rPr lang="uk-UA" sz="1800" dirty="0"/>
              <a:t>це ім’я функції. Але який її тип? </a:t>
            </a:r>
            <a:r>
              <a:rPr lang="uk-UA" sz="1800" b="1" dirty="0">
                <a:highlight>
                  <a:srgbClr val="00FF00"/>
                </a:highlight>
              </a:rPr>
              <a:t>Функції мають свій власний </a:t>
            </a:r>
            <a:r>
              <a:rPr lang="en-US" sz="1800" b="1" dirty="0">
                <a:highlight>
                  <a:srgbClr val="00FF00"/>
                </a:highlight>
              </a:rPr>
              <a:t>l-value </a:t>
            </a:r>
            <a:r>
              <a:rPr lang="uk-UA" sz="1800" b="1" dirty="0">
                <a:highlight>
                  <a:srgbClr val="00FF00"/>
                </a:highlight>
              </a:rPr>
              <a:t>тип</a:t>
            </a:r>
            <a:r>
              <a:rPr lang="uk-UA" sz="1800" dirty="0"/>
              <a:t>. У цьому випадку </a:t>
            </a:r>
            <a:r>
              <a:rPr lang="uk-UA" sz="1800" b="1" dirty="0">
                <a:highlight>
                  <a:srgbClr val="00FF00"/>
                </a:highlight>
              </a:rPr>
              <a:t>це тип функції, який повертає </a:t>
            </a:r>
            <a:r>
              <a:rPr lang="uk-UA" sz="1800" b="1" dirty="0" err="1">
                <a:highlight>
                  <a:srgbClr val="00FF00"/>
                </a:highlight>
              </a:rPr>
              <a:t>цілочисельне</a:t>
            </a:r>
            <a:r>
              <a:rPr lang="uk-UA" sz="1800" b="1" dirty="0">
                <a:highlight>
                  <a:srgbClr val="00FF00"/>
                </a:highlight>
              </a:rPr>
              <a:t> значення </a:t>
            </a:r>
            <a:r>
              <a:rPr lang="uk-UA" sz="1800" dirty="0"/>
              <a:t>і не приймає ніяких параметрів. Подібно змінним, </a:t>
            </a:r>
            <a:r>
              <a:rPr lang="uk-UA" sz="2400" b="1" u="sng" dirty="0">
                <a:highlight>
                  <a:srgbClr val="00FF00"/>
                </a:highlight>
              </a:rPr>
              <a:t>функції також мають свої адреси в пам’яті</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Коли </a:t>
            </a:r>
            <a:r>
              <a:rPr lang="uk-UA" sz="1800" b="1" dirty="0">
                <a:highlight>
                  <a:srgbClr val="00FF00"/>
                </a:highlight>
              </a:rPr>
              <a:t>функція викликається </a:t>
            </a:r>
            <a:r>
              <a:rPr lang="uk-UA" sz="1800" dirty="0"/>
              <a:t>(за допомогою оператора </a:t>
            </a:r>
            <a:r>
              <a:rPr lang="uk-UA" sz="1800" dirty="0">
                <a:solidFill>
                  <a:schemeClr val="accent5">
                    <a:lumMod val="75000"/>
                  </a:schemeClr>
                </a:solidFill>
                <a:latin typeface="Consolas" panose="020B0609020204030204" pitchFamily="49" charset="0"/>
              </a:rPr>
              <a:t>()</a:t>
            </a:r>
            <a:r>
              <a:rPr lang="uk-UA" sz="1800" dirty="0"/>
              <a:t>), </a:t>
            </a:r>
            <a:r>
              <a:rPr lang="uk-UA" sz="1800" b="1" dirty="0">
                <a:highlight>
                  <a:srgbClr val="00FF00"/>
                </a:highlight>
              </a:rPr>
              <a:t>точка виконання переходить до адреси функції, що викликається</a:t>
            </a:r>
            <a:r>
              <a:rPr lang="uk-UA" sz="1800" dirty="0"/>
              <a:t>:</a:t>
            </a:r>
          </a:p>
        </p:txBody>
      </p:sp>
      <p:pic>
        <p:nvPicPr>
          <p:cNvPr id="5" name="Рисунок 4">
            <a:extLst>
              <a:ext uri="{FF2B5EF4-FFF2-40B4-BE49-F238E27FC236}">
                <a16:creationId xmlns:a16="http://schemas.microsoft.com/office/drawing/2014/main" id="{609ABEE1-DFAE-4E92-B949-A3B5BE32EA04}"/>
              </a:ext>
            </a:extLst>
          </p:cNvPr>
          <p:cNvPicPr>
            <a:picLocks noChangeAspect="1"/>
          </p:cNvPicPr>
          <p:nvPr/>
        </p:nvPicPr>
        <p:blipFill>
          <a:blip r:embed="rId2"/>
          <a:stretch>
            <a:fillRect/>
          </a:stretch>
        </p:blipFill>
        <p:spPr>
          <a:xfrm>
            <a:off x="4469274" y="1800672"/>
            <a:ext cx="3253451" cy="1366449"/>
          </a:xfrm>
          <a:prstGeom prst="rect">
            <a:avLst/>
          </a:prstGeom>
        </p:spPr>
      </p:pic>
    </p:spTree>
    <p:extLst>
      <p:ext uri="{BB962C8B-B14F-4D97-AF65-F5344CB8AC3E}">
        <p14:creationId xmlns:p14="http://schemas.microsoft.com/office/powerpoint/2010/main" val="23878630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Однією</a:t>
            </a:r>
            <a:r>
              <a:rPr lang="ru-RU" sz="1800" dirty="0"/>
              <a:t> з </a:t>
            </a:r>
            <a:r>
              <a:rPr lang="ru-RU" sz="1800" dirty="0" err="1"/>
              <a:t>найпоширеніших</a:t>
            </a:r>
            <a:r>
              <a:rPr lang="ru-RU" sz="1800" dirty="0"/>
              <a:t> </a:t>
            </a:r>
            <a:r>
              <a:rPr lang="ru-RU" sz="1800" dirty="0" err="1"/>
              <a:t>помилок</a:t>
            </a:r>
            <a:r>
              <a:rPr lang="ru-RU" sz="1800" dirty="0"/>
              <a:t> </a:t>
            </a:r>
            <a:r>
              <a:rPr lang="ru-RU" sz="1800" dirty="0" err="1"/>
              <a:t>початківців</a:t>
            </a:r>
            <a:r>
              <a:rPr lang="ru-RU" sz="1800" dirty="0"/>
              <a:t> є:</a:t>
            </a:r>
            <a:endParaRPr lang="uk-UA" sz="1800" dirty="0"/>
          </a:p>
        </p:txBody>
      </p:sp>
      <p:pic>
        <p:nvPicPr>
          <p:cNvPr id="5" name="Рисунок 4">
            <a:extLst>
              <a:ext uri="{FF2B5EF4-FFF2-40B4-BE49-F238E27FC236}">
                <a16:creationId xmlns:a16="http://schemas.microsoft.com/office/drawing/2014/main" id="{C4F01BFE-2690-454C-B806-4685B991291C}"/>
              </a:ext>
            </a:extLst>
          </p:cNvPr>
          <p:cNvPicPr>
            <a:picLocks noChangeAspect="1"/>
          </p:cNvPicPr>
          <p:nvPr/>
        </p:nvPicPr>
        <p:blipFill>
          <a:blip r:embed="rId2"/>
          <a:stretch>
            <a:fillRect/>
          </a:stretch>
        </p:blipFill>
        <p:spPr>
          <a:xfrm>
            <a:off x="3253903" y="857691"/>
            <a:ext cx="5684194" cy="2571309"/>
          </a:xfrm>
          <a:prstGeom prst="rect">
            <a:avLst/>
          </a:prstGeom>
        </p:spPr>
      </p:pic>
      <p:pic>
        <p:nvPicPr>
          <p:cNvPr id="7" name="Рисунок 6">
            <a:extLst>
              <a:ext uri="{FF2B5EF4-FFF2-40B4-BE49-F238E27FC236}">
                <a16:creationId xmlns:a16="http://schemas.microsoft.com/office/drawing/2014/main" id="{2210403F-8E51-411E-89A3-10862D26CE9A}"/>
              </a:ext>
            </a:extLst>
          </p:cNvPr>
          <p:cNvPicPr>
            <a:picLocks noChangeAspect="1"/>
          </p:cNvPicPr>
          <p:nvPr/>
        </p:nvPicPr>
        <p:blipFill>
          <a:blip r:embed="rId3"/>
          <a:stretch>
            <a:fillRect/>
          </a:stretch>
        </p:blipFill>
        <p:spPr>
          <a:xfrm>
            <a:off x="2257062" y="3789771"/>
            <a:ext cx="7677875" cy="3068228"/>
          </a:xfrm>
          <a:prstGeom prst="rect">
            <a:avLst/>
          </a:prstGeom>
        </p:spPr>
      </p:pic>
      <p:pic>
        <p:nvPicPr>
          <p:cNvPr id="11" name="Рисунок 10">
            <a:extLst>
              <a:ext uri="{FF2B5EF4-FFF2-40B4-BE49-F238E27FC236}">
                <a16:creationId xmlns:a16="http://schemas.microsoft.com/office/drawing/2014/main" id="{674DD326-1D29-4F43-ABF9-F44D92EF04D6}"/>
              </a:ext>
            </a:extLst>
          </p:cNvPr>
          <p:cNvPicPr>
            <a:picLocks noChangeAspect="1"/>
          </p:cNvPicPr>
          <p:nvPr/>
        </p:nvPicPr>
        <p:blipFill>
          <a:blip r:embed="rId4"/>
          <a:stretch>
            <a:fillRect/>
          </a:stretch>
        </p:blipFill>
        <p:spPr>
          <a:xfrm>
            <a:off x="9389511" y="4911348"/>
            <a:ext cx="1444394" cy="528752"/>
          </a:xfrm>
          <a:prstGeom prst="rect">
            <a:avLst/>
          </a:prstGeom>
        </p:spPr>
      </p:pic>
    </p:spTree>
    <p:extLst>
      <p:ext uri="{BB962C8B-B14F-4D97-AF65-F5344CB8AC3E}">
        <p14:creationId xmlns:p14="http://schemas.microsoft.com/office/powerpoint/2010/main" val="24279920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Замість виклику функції </a:t>
            </a:r>
            <a:r>
              <a:rPr lang="en-US" sz="1800" dirty="0">
                <a:solidFill>
                  <a:schemeClr val="accent5">
                    <a:lumMod val="75000"/>
                  </a:schemeClr>
                </a:solidFill>
                <a:latin typeface="Consolas" panose="020B0609020204030204" pitchFamily="49" charset="0"/>
              </a:rPr>
              <a:t>boo() </a:t>
            </a:r>
            <a:r>
              <a:rPr lang="uk-UA" sz="1800" dirty="0"/>
              <a:t>і виводу значення, що повертається, ми, абсолютно випадково, відправили вказівник на функцію </a:t>
            </a:r>
            <a:r>
              <a:rPr lang="en-US" sz="1800" dirty="0">
                <a:solidFill>
                  <a:schemeClr val="accent5">
                    <a:lumMod val="75000"/>
                  </a:schemeClr>
                </a:solidFill>
                <a:latin typeface="Consolas" panose="020B0609020204030204" pitchFamily="49" charset="0"/>
              </a:rPr>
              <a:t>boo() </a:t>
            </a:r>
            <a:r>
              <a:rPr lang="uk-UA" sz="1800" dirty="0"/>
              <a:t>безпосередньо в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cout</a:t>
            </a:r>
            <a:r>
              <a:rPr lang="en-US" sz="1800" dirty="0"/>
              <a:t>. </a:t>
            </a:r>
            <a:r>
              <a:rPr lang="uk-UA" sz="1800" dirty="0"/>
              <a:t>Що станеться в такому випадку?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У вас </a:t>
            </a:r>
            <a:r>
              <a:rPr lang="ru-RU" sz="1800" dirty="0" err="1"/>
              <a:t>може</a:t>
            </a:r>
            <a:r>
              <a:rPr lang="ru-RU" sz="1800" dirty="0"/>
              <a:t> бути і </a:t>
            </a:r>
            <a:r>
              <a:rPr lang="ru-RU" sz="1800" dirty="0" err="1"/>
              <a:t>інше</a:t>
            </a:r>
            <a:r>
              <a:rPr lang="ru-RU" sz="1800" dirty="0"/>
              <a:t> </a:t>
            </a:r>
            <a:r>
              <a:rPr lang="ru-RU" sz="1800" dirty="0" err="1"/>
              <a:t>значення</a:t>
            </a:r>
            <a:r>
              <a:rPr lang="ru-RU" sz="1800" dirty="0"/>
              <a:t>, в </a:t>
            </a:r>
            <a:r>
              <a:rPr lang="ru-RU" sz="1800" dirty="0" err="1"/>
              <a:t>залежності</a:t>
            </a:r>
            <a:r>
              <a:rPr lang="ru-RU" sz="1800" dirty="0"/>
              <a:t> </a:t>
            </a:r>
            <a:r>
              <a:rPr lang="ru-RU" sz="1800" dirty="0" err="1"/>
              <a:t>від</a:t>
            </a:r>
            <a:r>
              <a:rPr lang="ru-RU" sz="1800" dirty="0"/>
              <a:t> того, в </a:t>
            </a:r>
            <a:r>
              <a:rPr lang="ru-RU" sz="1800" dirty="0" err="1"/>
              <a:t>який</a:t>
            </a:r>
            <a:r>
              <a:rPr lang="ru-RU" sz="1800" dirty="0"/>
              <a:t> тип </a:t>
            </a:r>
            <a:r>
              <a:rPr lang="ru-RU" sz="1800" dirty="0" err="1"/>
              <a:t>даних</a:t>
            </a:r>
            <a:r>
              <a:rPr lang="ru-RU" sz="1800" dirty="0"/>
              <a:t> ваш </a:t>
            </a:r>
            <a:r>
              <a:rPr lang="ru-RU" sz="1800" dirty="0" err="1"/>
              <a:t>компілятор</a:t>
            </a:r>
            <a:r>
              <a:rPr lang="ru-RU" sz="1800" dirty="0"/>
              <a:t> </a:t>
            </a:r>
            <a:r>
              <a:rPr lang="ru-RU" sz="1800" dirty="0" err="1"/>
              <a:t>вирішить</a:t>
            </a:r>
            <a:r>
              <a:rPr lang="ru-RU" sz="1800" dirty="0"/>
              <a:t> </a:t>
            </a:r>
            <a:r>
              <a:rPr lang="ru-RU" sz="1800" dirty="0" err="1"/>
              <a:t>конвертувати</a:t>
            </a:r>
            <a:r>
              <a:rPr lang="ru-RU" sz="1800" dirty="0"/>
              <a:t> </a:t>
            </a:r>
            <a:r>
              <a:rPr lang="ru-RU" sz="1800" dirty="0" err="1"/>
              <a:t>вказівник</a:t>
            </a:r>
            <a:r>
              <a:rPr lang="ru-RU" sz="1800" dirty="0"/>
              <a:t> на </a:t>
            </a:r>
            <a:r>
              <a:rPr lang="ru-RU" sz="1800" dirty="0" err="1"/>
              <a:t>функцію</a:t>
            </a:r>
            <a:r>
              <a:rPr lang="ru-RU" sz="1800" dirty="0"/>
              <a:t>. </a:t>
            </a:r>
            <a:r>
              <a:rPr lang="ru-RU" sz="1800" dirty="0" err="1"/>
              <a:t>Якщо</a:t>
            </a:r>
            <a:r>
              <a:rPr lang="ru-RU" sz="1800" dirty="0"/>
              <a:t> ваш </a:t>
            </a:r>
            <a:r>
              <a:rPr lang="ru-RU" sz="1800" dirty="0" err="1"/>
              <a:t>комп’ютер</a:t>
            </a:r>
            <a:r>
              <a:rPr lang="ru-RU" sz="1800" dirty="0"/>
              <a:t> не </a:t>
            </a:r>
            <a:r>
              <a:rPr lang="ru-RU" sz="1800" dirty="0" err="1"/>
              <a:t>вивів</a:t>
            </a:r>
            <a:r>
              <a:rPr lang="ru-RU" sz="1800" dirty="0"/>
              <a:t> адресу </a:t>
            </a:r>
            <a:r>
              <a:rPr lang="ru-RU" sz="1800" dirty="0" err="1"/>
              <a:t>функції</a:t>
            </a:r>
            <a:r>
              <a:rPr lang="ru-RU" sz="1800" dirty="0"/>
              <a:t>, то </a:t>
            </a:r>
            <a:r>
              <a:rPr lang="ru-RU" sz="1800" dirty="0" err="1"/>
              <a:t>ви</a:t>
            </a:r>
            <a:r>
              <a:rPr lang="ru-RU" sz="1800" dirty="0"/>
              <a:t> можете </a:t>
            </a:r>
            <a:r>
              <a:rPr lang="ru-RU" sz="1800" dirty="0" err="1"/>
              <a:t>змусити</a:t>
            </a:r>
            <a:r>
              <a:rPr lang="ru-RU" sz="1800" dirty="0"/>
              <a:t> </a:t>
            </a:r>
            <a:r>
              <a:rPr lang="ru-RU" sz="1800" dirty="0" err="1"/>
              <a:t>його</a:t>
            </a:r>
            <a:r>
              <a:rPr lang="ru-RU" sz="1800" dirty="0"/>
              <a:t> </a:t>
            </a:r>
            <a:r>
              <a:rPr lang="ru-RU" sz="1800" dirty="0" err="1"/>
              <a:t>це</a:t>
            </a:r>
            <a:r>
              <a:rPr lang="ru-RU" sz="1800" dirty="0"/>
              <a:t> </a:t>
            </a:r>
            <a:r>
              <a:rPr lang="ru-RU" sz="1800" dirty="0" err="1"/>
              <a:t>зробити</a:t>
            </a:r>
            <a:r>
              <a:rPr lang="ru-RU" sz="1800" dirty="0"/>
              <a:t>, </a:t>
            </a:r>
            <a:r>
              <a:rPr lang="ru-RU" sz="1800" dirty="0" err="1"/>
              <a:t>конвертуючи</a:t>
            </a:r>
            <a:r>
              <a:rPr lang="ru-RU" sz="1800" dirty="0"/>
              <a:t> </a:t>
            </a:r>
            <a:r>
              <a:rPr lang="ru-RU" sz="1800" dirty="0" err="1">
                <a:solidFill>
                  <a:schemeClr val="accent5">
                    <a:lumMod val="75000"/>
                  </a:schemeClr>
                </a:solidFill>
                <a:latin typeface="Consolas" panose="020B0609020204030204" pitchFamily="49" charset="0"/>
              </a:rPr>
              <a:t>boo</a:t>
            </a:r>
            <a:r>
              <a:rPr lang="ru-RU" sz="1800" dirty="0"/>
              <a:t> у </a:t>
            </a:r>
            <a:r>
              <a:rPr lang="ru-RU" sz="1800" dirty="0" err="1"/>
              <a:t>вказівник</a:t>
            </a:r>
            <a:r>
              <a:rPr lang="ru-RU" sz="1800" dirty="0"/>
              <a:t> типу </a:t>
            </a:r>
            <a:r>
              <a:rPr lang="ru-RU" sz="1800" dirty="0" err="1">
                <a:solidFill>
                  <a:schemeClr val="accent5">
                    <a:lumMod val="75000"/>
                  </a:schemeClr>
                </a:solidFill>
                <a:latin typeface="Consolas" panose="020B0609020204030204" pitchFamily="49" charset="0"/>
              </a:rPr>
              <a:t>void</a:t>
            </a:r>
            <a:r>
              <a:rPr lang="ru-RU" sz="1800" dirty="0"/>
              <a:t> і </a:t>
            </a:r>
            <a:r>
              <a:rPr lang="ru-RU" sz="1800" dirty="0" err="1"/>
              <a:t>відправляючи</a:t>
            </a:r>
            <a:r>
              <a:rPr lang="ru-RU" sz="1800" dirty="0"/>
              <a:t> </a:t>
            </a:r>
            <a:r>
              <a:rPr lang="ru-RU" sz="1800" dirty="0" err="1"/>
              <a:t>його</a:t>
            </a:r>
            <a:r>
              <a:rPr lang="ru-RU" sz="1800" dirty="0"/>
              <a:t> на </a:t>
            </a:r>
            <a:r>
              <a:rPr lang="ru-RU" sz="1800" dirty="0" err="1"/>
              <a:t>вивід</a:t>
            </a:r>
            <a:r>
              <a:rPr lang="ru-RU" sz="1800" dirty="0"/>
              <a:t>:</a:t>
            </a:r>
            <a:endParaRPr lang="uk-UA" sz="1800" dirty="0"/>
          </a:p>
        </p:txBody>
      </p:sp>
      <p:pic>
        <p:nvPicPr>
          <p:cNvPr id="6" name="Рисунок 5">
            <a:extLst>
              <a:ext uri="{FF2B5EF4-FFF2-40B4-BE49-F238E27FC236}">
                <a16:creationId xmlns:a16="http://schemas.microsoft.com/office/drawing/2014/main" id="{5C674A47-441A-4C9E-BB2E-AC01B68C0522}"/>
              </a:ext>
            </a:extLst>
          </p:cNvPr>
          <p:cNvPicPr>
            <a:picLocks noChangeAspect="1"/>
          </p:cNvPicPr>
          <p:nvPr/>
        </p:nvPicPr>
        <p:blipFill>
          <a:blip r:embed="rId2"/>
          <a:stretch>
            <a:fillRect/>
          </a:stretch>
        </p:blipFill>
        <p:spPr>
          <a:xfrm>
            <a:off x="1085125" y="3451633"/>
            <a:ext cx="10021748" cy="3406367"/>
          </a:xfrm>
          <a:prstGeom prst="rect">
            <a:avLst/>
          </a:prstGeom>
        </p:spPr>
      </p:pic>
    </p:spTree>
    <p:extLst>
      <p:ext uri="{BB962C8B-B14F-4D97-AF65-F5344CB8AC3E}">
        <p14:creationId xmlns:p14="http://schemas.microsoft.com/office/powerpoint/2010/main" val="41081490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ru-RU" sz="1800" dirty="0"/>
              <a:t>Так само, як </a:t>
            </a:r>
            <a:r>
              <a:rPr lang="ru-RU" sz="1800" dirty="0" err="1"/>
              <a:t>можна</a:t>
            </a:r>
            <a:r>
              <a:rPr lang="ru-RU" sz="1800" dirty="0"/>
              <a:t> </a:t>
            </a:r>
            <a:r>
              <a:rPr lang="ru-RU" sz="1800" dirty="0" err="1"/>
              <a:t>оголосити</a:t>
            </a:r>
            <a:r>
              <a:rPr lang="ru-RU" sz="1800" dirty="0"/>
              <a:t> </a:t>
            </a:r>
            <a:r>
              <a:rPr lang="ru-RU" sz="1800" dirty="0" err="1"/>
              <a:t>неконстантний</a:t>
            </a:r>
            <a:r>
              <a:rPr lang="ru-RU" sz="1800" dirty="0"/>
              <a:t> </a:t>
            </a:r>
            <a:r>
              <a:rPr lang="ru-RU" sz="1800" dirty="0" err="1"/>
              <a:t>вказівник</a:t>
            </a:r>
            <a:r>
              <a:rPr lang="ru-RU" sz="1800" dirty="0"/>
              <a:t> на </a:t>
            </a:r>
            <a:r>
              <a:rPr lang="ru-RU" sz="1800" dirty="0" err="1"/>
              <a:t>звичайну</a:t>
            </a:r>
            <a:r>
              <a:rPr lang="ru-RU" sz="1800" dirty="0"/>
              <a:t> </a:t>
            </a:r>
            <a:r>
              <a:rPr lang="ru-RU" sz="1800" dirty="0" err="1"/>
              <a:t>змінну</a:t>
            </a:r>
            <a:r>
              <a:rPr lang="ru-RU" sz="1800" dirty="0"/>
              <a:t>, </a:t>
            </a:r>
            <a:r>
              <a:rPr lang="ru-RU" sz="1800" dirty="0" err="1"/>
              <a:t>можна</a:t>
            </a:r>
            <a:r>
              <a:rPr lang="ru-RU" sz="1800" dirty="0"/>
              <a:t> </a:t>
            </a:r>
            <a:r>
              <a:rPr lang="ru-RU" sz="1800" dirty="0" err="1"/>
              <a:t>оголосити</a:t>
            </a:r>
            <a:r>
              <a:rPr lang="ru-RU" sz="1800" dirty="0"/>
              <a:t> і </a:t>
            </a:r>
            <a:r>
              <a:rPr lang="ru-RU" sz="1800" b="1" dirty="0" err="1">
                <a:highlight>
                  <a:srgbClr val="00FF00"/>
                </a:highlight>
              </a:rPr>
              <a:t>неконстантний</a:t>
            </a:r>
            <a:r>
              <a:rPr lang="ru-RU" sz="1800" b="1" dirty="0">
                <a:highlight>
                  <a:srgbClr val="00FF00"/>
                </a:highlight>
              </a:rPr>
              <a:t> </a:t>
            </a: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функцію</a:t>
            </a:r>
            <a:r>
              <a:rPr lang="ru-RU" sz="1800" dirty="0"/>
              <a:t>. Синтаксис </a:t>
            </a:r>
            <a:r>
              <a:rPr lang="ru-RU" sz="1800" dirty="0" err="1"/>
              <a:t>створення</a:t>
            </a:r>
            <a:r>
              <a:rPr lang="ru-RU" sz="1800" dirty="0"/>
              <a:t> </a:t>
            </a:r>
            <a:r>
              <a:rPr lang="ru-RU" sz="1800" dirty="0" err="1"/>
              <a:t>неконстантного</a:t>
            </a:r>
            <a:r>
              <a:rPr lang="ru-RU" sz="1800" dirty="0"/>
              <a:t> </a:t>
            </a:r>
            <a:r>
              <a:rPr lang="ru-RU" sz="1800" dirty="0" err="1"/>
              <a:t>вказівника</a:t>
            </a:r>
            <a:r>
              <a:rPr lang="ru-RU" sz="1800" dirty="0"/>
              <a:t> на </a:t>
            </a:r>
            <a:r>
              <a:rPr lang="ru-RU" sz="1800" dirty="0" err="1"/>
              <a:t>функцію</a:t>
            </a:r>
            <a:r>
              <a:rPr lang="ru-RU" sz="1800" dirty="0"/>
              <a:t>, </a:t>
            </a:r>
            <a:r>
              <a:rPr lang="ru-RU" sz="1800" dirty="0" err="1"/>
              <a:t>мабуть</a:t>
            </a:r>
            <a:r>
              <a:rPr lang="ru-RU" sz="1800" dirty="0"/>
              <a:t>, </a:t>
            </a:r>
            <a:r>
              <a:rPr lang="ru-RU" sz="1800" b="1" dirty="0">
                <a:highlight>
                  <a:srgbClr val="FFFF00"/>
                </a:highlight>
              </a:rPr>
              <a:t>один з </a:t>
            </a:r>
            <a:r>
              <a:rPr lang="ru-RU" sz="1800" b="1" dirty="0" err="1">
                <a:highlight>
                  <a:srgbClr val="FFFF00"/>
                </a:highlight>
              </a:rPr>
              <a:t>найбільш</a:t>
            </a:r>
            <a:r>
              <a:rPr lang="ru-RU" sz="1800" b="1" dirty="0">
                <a:highlight>
                  <a:srgbClr val="FFFF00"/>
                </a:highlight>
              </a:rPr>
              <a:t> “</a:t>
            </a:r>
            <a:r>
              <a:rPr lang="ru-RU" sz="1800" b="1" dirty="0" err="1">
                <a:highlight>
                  <a:srgbClr val="FFFF00"/>
                </a:highlight>
              </a:rPr>
              <a:t>потворних</a:t>
            </a:r>
            <a:r>
              <a:rPr lang="ru-RU" sz="1800" b="1" dirty="0">
                <a:highlight>
                  <a:srgbClr val="FFFF00"/>
                </a:highlight>
              </a:rPr>
              <a:t>” в </a:t>
            </a:r>
            <a:r>
              <a:rPr lang="ru-RU" sz="1800" b="1" dirty="0" err="1">
                <a:highlight>
                  <a:srgbClr val="FFFF00"/>
                </a:highlight>
              </a:rPr>
              <a:t>мові</a:t>
            </a:r>
            <a:r>
              <a:rPr lang="ru-RU" sz="1800" b="1" dirty="0">
                <a:highlight>
                  <a:srgbClr val="FFFF00"/>
                </a:highlight>
              </a:rPr>
              <a:t> C++</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прикладі, наведеному вище, </a:t>
            </a:r>
            <a:r>
              <a:rPr lang="en-US" sz="1800" dirty="0" err="1">
                <a:solidFill>
                  <a:schemeClr val="accent5">
                    <a:lumMod val="75000"/>
                  </a:schemeClr>
                </a:solidFill>
                <a:latin typeface="Consolas" panose="020B0609020204030204" pitchFamily="49" charset="0"/>
              </a:rPr>
              <a:t>fcnPtr</a:t>
            </a:r>
            <a:r>
              <a:rPr lang="en-US" sz="1800" dirty="0"/>
              <a:t> — </a:t>
            </a:r>
            <a:r>
              <a:rPr lang="uk-UA" sz="1800" dirty="0"/>
              <a:t>це вказівник на функцію, яка не має параметрів і повертає </a:t>
            </a:r>
            <a:r>
              <a:rPr lang="uk-UA" sz="1800" dirty="0" err="1"/>
              <a:t>цілочисельне</a:t>
            </a:r>
            <a:r>
              <a:rPr lang="uk-UA" sz="1800" dirty="0"/>
              <a:t> значення. </a:t>
            </a:r>
            <a:r>
              <a:rPr lang="en-US" sz="1800" dirty="0" err="1">
                <a:solidFill>
                  <a:schemeClr val="accent5">
                    <a:lumMod val="75000"/>
                  </a:schemeClr>
                </a:solidFill>
                <a:latin typeface="Consolas" panose="020B0609020204030204" pitchFamily="49" charset="0"/>
              </a:rPr>
              <a:t>fcnPtr</a:t>
            </a:r>
            <a:r>
              <a:rPr lang="en-US" sz="1800" dirty="0"/>
              <a:t> </a:t>
            </a:r>
            <a:r>
              <a:rPr lang="uk-UA" sz="1800" dirty="0"/>
              <a:t>може вказувати на будь-яку іншу функцію, яка відповідає цьому типу.</a:t>
            </a:r>
          </a:p>
          <a:p>
            <a:pPr marL="540000" indent="360000">
              <a:lnSpc>
                <a:spcPct val="150000"/>
              </a:lnSpc>
              <a:spcBef>
                <a:spcPts val="0"/>
              </a:spcBef>
              <a:buNone/>
            </a:pPr>
            <a:r>
              <a:rPr lang="uk-UA" sz="1800" dirty="0"/>
              <a:t>Дужки навколо </a:t>
            </a:r>
            <a:r>
              <a:rPr lang="uk-UA"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fcnPtr</a:t>
            </a:r>
            <a:r>
              <a:rPr lang="en-US" sz="1800" dirty="0">
                <a:solidFill>
                  <a:schemeClr val="accent5">
                    <a:lumMod val="75000"/>
                  </a:schemeClr>
                </a:solidFill>
              </a:rPr>
              <a:t> </a:t>
            </a:r>
            <a:r>
              <a:rPr lang="uk-UA" sz="1800" dirty="0"/>
              <a:t>необхідні для дотримання пріоритету операцій, в іншому випадку </a:t>
            </a:r>
            <a:r>
              <a:rPr lang="en-US" sz="1800" dirty="0">
                <a:solidFill>
                  <a:schemeClr val="accent5">
                    <a:lumMod val="75000"/>
                  </a:schemeClr>
                </a:solidFill>
                <a:latin typeface="Consolas" panose="020B0609020204030204" pitchFamily="49" charset="0"/>
              </a:rPr>
              <a:t>int *</a:t>
            </a:r>
            <a:r>
              <a:rPr lang="en-US" sz="1800" dirty="0" err="1">
                <a:solidFill>
                  <a:schemeClr val="accent5">
                    <a:lumMod val="75000"/>
                  </a:schemeClr>
                </a:solidFill>
                <a:latin typeface="Consolas" panose="020B0609020204030204" pitchFamily="49" charset="0"/>
              </a:rPr>
              <a:t>fcnPtr</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буде інтерпретуватися як попереднє оголошення функції </a:t>
            </a:r>
            <a:r>
              <a:rPr lang="en-US" sz="1800" dirty="0" err="1">
                <a:solidFill>
                  <a:schemeClr val="accent5">
                    <a:lumMod val="75000"/>
                  </a:schemeClr>
                </a:solidFill>
                <a:latin typeface="Consolas" panose="020B0609020204030204" pitchFamily="49" charset="0"/>
              </a:rPr>
              <a:t>fcnPtr</a:t>
            </a:r>
            <a:r>
              <a:rPr lang="en-US" sz="1800" dirty="0"/>
              <a:t>, </a:t>
            </a:r>
            <a:r>
              <a:rPr lang="uk-UA" sz="1800" dirty="0"/>
              <a:t>яка не має параметрів і повертає вказівник на </a:t>
            </a:r>
            <a:r>
              <a:rPr lang="uk-UA" sz="1800" dirty="0" err="1"/>
              <a:t>цілочисельне</a:t>
            </a:r>
            <a:r>
              <a:rPr lang="uk-UA" sz="1800" dirty="0"/>
              <a:t> значення.</a:t>
            </a:r>
          </a:p>
          <a:p>
            <a:pPr marL="540000" indent="360000">
              <a:lnSpc>
                <a:spcPct val="150000"/>
              </a:lnSpc>
              <a:spcBef>
                <a:spcPts val="0"/>
              </a:spcBef>
              <a:buNone/>
            </a:pPr>
            <a:r>
              <a:rPr lang="uk-UA" sz="1800" dirty="0"/>
              <a:t>Для створення </a:t>
            </a:r>
            <a:r>
              <a:rPr lang="uk-UA" sz="1800" b="1" dirty="0">
                <a:highlight>
                  <a:srgbClr val="FFFF00"/>
                </a:highlight>
              </a:rPr>
              <a:t>константного вказівника на функцію </a:t>
            </a:r>
            <a:r>
              <a:rPr lang="uk-UA" sz="1800" dirty="0"/>
              <a:t>використовуйте </a:t>
            </a:r>
            <a:r>
              <a:rPr lang="en-US" sz="1800" dirty="0">
                <a:solidFill>
                  <a:schemeClr val="accent5">
                    <a:lumMod val="75000"/>
                  </a:schemeClr>
                </a:solidFill>
                <a:latin typeface="Consolas" panose="020B0609020204030204" pitchFamily="49" charset="0"/>
              </a:rPr>
              <a:t>const</a:t>
            </a:r>
            <a:r>
              <a:rPr lang="en-US" sz="1800" dirty="0"/>
              <a:t> </a:t>
            </a:r>
            <a:r>
              <a:rPr lang="uk-UA" sz="1800" dirty="0"/>
              <a:t>після зірочки:</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int (*const </a:t>
            </a:r>
            <a:r>
              <a:rPr lang="en-US" sz="1800" dirty="0" err="1">
                <a:solidFill>
                  <a:schemeClr val="accent5">
                    <a:lumMod val="75000"/>
                  </a:schemeClr>
                </a:solidFill>
                <a:latin typeface="Consolas" panose="020B0609020204030204" pitchFamily="49" charset="0"/>
              </a:rPr>
              <a:t>fcnPtr</a:t>
            </a:r>
            <a:r>
              <a:rPr lang="en-US" sz="1800" dirty="0">
                <a:solidFill>
                  <a:schemeClr val="accent5">
                    <a:lumMod val="75000"/>
                  </a:schemeClr>
                </a:solidFill>
                <a:latin typeface="Consolas" panose="020B0609020204030204" pitchFamily="49" charset="0"/>
              </a:rPr>
              <a:t>)();</a:t>
            </a:r>
          </a:p>
          <a:p>
            <a:pPr marL="540000" indent="360000">
              <a:lnSpc>
                <a:spcPct val="150000"/>
              </a:lnSpc>
              <a:spcBef>
                <a:spcPts val="0"/>
              </a:spcBef>
              <a:buNone/>
            </a:pPr>
            <a:r>
              <a:rPr lang="uk-UA" sz="1200" b="0" i="0" dirty="0">
                <a:solidFill>
                  <a:srgbClr val="000000"/>
                </a:solidFill>
                <a:effectLst/>
                <a:latin typeface="Open Sans" panose="020B0606030504020204" pitchFamily="34" charset="0"/>
              </a:rPr>
              <a:t>Якщо ви розмістите </a:t>
            </a:r>
            <a:r>
              <a:rPr lang="en-US" sz="1200" b="0" i="0" dirty="0">
                <a:solidFill>
                  <a:schemeClr val="accent5">
                    <a:lumMod val="75000"/>
                  </a:schemeClr>
                </a:solidFill>
                <a:effectLst/>
                <a:latin typeface="Consolas" panose="020B0609020204030204" pitchFamily="49" charset="0"/>
              </a:rPr>
              <a:t>const</a:t>
            </a:r>
            <a:r>
              <a:rPr lang="en-US" sz="1200" b="0" i="0" dirty="0">
                <a:solidFill>
                  <a:srgbClr val="000000"/>
                </a:solidFill>
                <a:effectLst/>
                <a:latin typeface="Open Sans" panose="020B0606030504020204" pitchFamily="34" charset="0"/>
              </a:rPr>
              <a:t> </a:t>
            </a:r>
            <a:r>
              <a:rPr lang="uk-UA" sz="1200" b="0" i="0" dirty="0">
                <a:solidFill>
                  <a:srgbClr val="000000"/>
                </a:solidFill>
                <a:effectLst/>
                <a:latin typeface="Open Sans" panose="020B0606030504020204" pitchFamily="34" charset="0"/>
              </a:rPr>
              <a:t>перед </a:t>
            </a:r>
            <a:r>
              <a:rPr lang="en-US" sz="1200" b="0" i="0" dirty="0">
                <a:solidFill>
                  <a:schemeClr val="accent5">
                    <a:lumMod val="75000"/>
                  </a:schemeClr>
                </a:solidFill>
                <a:effectLst/>
                <a:latin typeface="Consolas" panose="020B0609020204030204" pitchFamily="49" charset="0"/>
              </a:rPr>
              <a:t>int</a:t>
            </a:r>
            <a:r>
              <a:rPr lang="en-US" sz="1200" b="0" i="0" dirty="0">
                <a:solidFill>
                  <a:srgbClr val="000000"/>
                </a:solidFill>
                <a:effectLst/>
                <a:latin typeface="Open Sans" panose="020B0606030504020204" pitchFamily="34" charset="0"/>
              </a:rPr>
              <a:t>, </a:t>
            </a:r>
            <a:r>
              <a:rPr lang="uk-UA" sz="1200" b="0" i="0" dirty="0">
                <a:solidFill>
                  <a:srgbClr val="000000"/>
                </a:solidFill>
                <a:effectLst/>
                <a:latin typeface="Open Sans" panose="020B0606030504020204" pitchFamily="34" charset="0"/>
              </a:rPr>
              <a:t>то це </a:t>
            </a:r>
            <a:r>
              <a:rPr lang="uk-UA" sz="1200" b="0" i="0" dirty="0" err="1">
                <a:solidFill>
                  <a:srgbClr val="000000"/>
                </a:solidFill>
                <a:effectLst/>
                <a:latin typeface="Open Sans" panose="020B0606030504020204" pitchFamily="34" charset="0"/>
              </a:rPr>
              <a:t>означатиме</a:t>
            </a:r>
            <a:r>
              <a:rPr lang="uk-UA" sz="1200" b="0" i="0" dirty="0">
                <a:solidFill>
                  <a:srgbClr val="000000"/>
                </a:solidFill>
                <a:effectLst/>
                <a:latin typeface="Open Sans" panose="020B0606030504020204" pitchFamily="34" charset="0"/>
              </a:rPr>
              <a:t>, що функція, на яку вказує вказівник, повертає </a:t>
            </a:r>
            <a:r>
              <a:rPr lang="en-US" sz="1200" b="0" i="0" dirty="0">
                <a:solidFill>
                  <a:schemeClr val="accent5">
                    <a:lumMod val="75000"/>
                  </a:schemeClr>
                </a:solidFill>
                <a:effectLst/>
                <a:latin typeface="Consolas" panose="020B0609020204030204" pitchFamily="49" charset="0"/>
              </a:rPr>
              <a:t>const int</a:t>
            </a:r>
            <a:r>
              <a:rPr lang="en-US" sz="1200" b="0" i="0" dirty="0">
                <a:solidFill>
                  <a:srgbClr val="000000"/>
                </a:solidFill>
                <a:effectLst/>
                <a:latin typeface="Open Sans" panose="020B0606030504020204" pitchFamily="34" charset="0"/>
              </a:rPr>
              <a:t>.</a:t>
            </a:r>
            <a:endParaRPr lang="uk-UA" sz="1800" dirty="0">
              <a:solidFill>
                <a:schemeClr val="accent5">
                  <a:lumMod val="75000"/>
                </a:schemeClr>
              </a:solidFill>
              <a:latin typeface="Consolas" panose="020B0609020204030204" pitchFamily="49" charset="0"/>
            </a:endParaRPr>
          </a:p>
        </p:txBody>
      </p:sp>
      <p:pic>
        <p:nvPicPr>
          <p:cNvPr id="5" name="Рисунок 4">
            <a:extLst>
              <a:ext uri="{FF2B5EF4-FFF2-40B4-BE49-F238E27FC236}">
                <a16:creationId xmlns:a16="http://schemas.microsoft.com/office/drawing/2014/main" id="{E5E12C9C-1004-4A94-9411-DBE2A4201A0E}"/>
              </a:ext>
            </a:extLst>
          </p:cNvPr>
          <p:cNvPicPr>
            <a:picLocks noChangeAspect="1"/>
          </p:cNvPicPr>
          <p:nvPr/>
        </p:nvPicPr>
        <p:blipFill>
          <a:blip r:embed="rId2"/>
          <a:stretch>
            <a:fillRect/>
          </a:stretch>
        </p:blipFill>
        <p:spPr>
          <a:xfrm>
            <a:off x="-1" y="2223789"/>
            <a:ext cx="12192000" cy="1205211"/>
          </a:xfrm>
          <a:prstGeom prst="rect">
            <a:avLst/>
          </a:prstGeom>
        </p:spPr>
      </p:pic>
    </p:spTree>
    <p:extLst>
      <p:ext uri="{BB962C8B-B14F-4D97-AF65-F5344CB8AC3E}">
        <p14:creationId xmlns:p14="http://schemas.microsoft.com/office/powerpoint/2010/main" val="3011878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Присвоювання</a:t>
            </a:r>
            <a:r>
              <a:rPr lang="ru-RU" sz="3600" b="1" dirty="0"/>
              <a:t> </a:t>
            </a:r>
            <a:r>
              <a:rPr lang="ru-RU" sz="3600" b="1" dirty="0" err="1"/>
              <a:t>функції</a:t>
            </a:r>
            <a:r>
              <a:rPr lang="ru-RU" sz="3600" b="1" dirty="0"/>
              <a:t> </a:t>
            </a:r>
            <a:r>
              <a:rPr lang="ru-RU" sz="3600" b="1" dirty="0" err="1"/>
              <a:t>вказівника</a:t>
            </a:r>
            <a:r>
              <a:rPr lang="ru-RU" sz="3600" b="1" dirty="0"/>
              <a:t> на </a:t>
            </a:r>
            <a:r>
              <a:rPr lang="ru-RU" sz="3600" b="1" dirty="0" err="1"/>
              <a:t>функцію</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Вказівник</a:t>
            </a:r>
            <a:r>
              <a:rPr lang="ru-RU" sz="1800" dirty="0"/>
              <a:t> на </a:t>
            </a:r>
            <a:r>
              <a:rPr lang="ru-RU" sz="1800" dirty="0" err="1"/>
              <a:t>функцію</a:t>
            </a:r>
            <a:r>
              <a:rPr lang="ru-RU" sz="1800" dirty="0"/>
              <a:t> </a:t>
            </a:r>
            <a:r>
              <a:rPr lang="ru-RU" sz="1800" dirty="0" err="1"/>
              <a:t>може</a:t>
            </a:r>
            <a:r>
              <a:rPr lang="ru-RU" sz="1800" dirty="0"/>
              <a:t> бути </a:t>
            </a:r>
            <a:r>
              <a:rPr lang="ru-RU" sz="1800" dirty="0" err="1"/>
              <a:t>ініціалізований</a:t>
            </a:r>
            <a:r>
              <a:rPr lang="ru-RU" sz="1800" dirty="0"/>
              <a:t> </a:t>
            </a:r>
            <a:r>
              <a:rPr lang="ru-RU" sz="1800" dirty="0" err="1"/>
              <a:t>функцією</a:t>
            </a:r>
            <a:r>
              <a:rPr lang="ru-RU" sz="1800" dirty="0"/>
              <a:t> (і </a:t>
            </a:r>
            <a:r>
              <a:rPr lang="ru-RU" sz="1800" dirty="0" err="1"/>
              <a:t>неконстантному</a:t>
            </a:r>
            <a:r>
              <a:rPr lang="ru-RU" sz="1800" dirty="0"/>
              <a:t> </a:t>
            </a:r>
            <a:r>
              <a:rPr lang="ru-RU" sz="1800" dirty="0" err="1"/>
              <a:t>вказівнику</a:t>
            </a:r>
            <a:r>
              <a:rPr lang="ru-RU" sz="1800" dirty="0"/>
              <a:t> на </a:t>
            </a:r>
            <a:r>
              <a:rPr lang="ru-RU" sz="1800" dirty="0" err="1"/>
              <a:t>функцію</a:t>
            </a:r>
            <a:r>
              <a:rPr lang="ru-RU" sz="1800" dirty="0"/>
              <a:t> </a:t>
            </a:r>
            <a:r>
              <a:rPr lang="ru-RU" sz="1800" dirty="0" err="1"/>
              <a:t>теж</a:t>
            </a:r>
            <a:r>
              <a:rPr lang="ru-RU" sz="1800" dirty="0"/>
              <a:t> </a:t>
            </a:r>
            <a:r>
              <a:rPr lang="ru-RU" sz="1800" dirty="0" err="1"/>
              <a:t>можна</a:t>
            </a:r>
            <a:r>
              <a:rPr lang="ru-RU" sz="1800" dirty="0"/>
              <a:t> </a:t>
            </a:r>
            <a:r>
              <a:rPr lang="ru-RU" sz="1800" dirty="0" err="1"/>
              <a:t>присвоїти</a:t>
            </a:r>
            <a:r>
              <a:rPr lang="ru-RU" sz="1800" dirty="0"/>
              <a:t> </a:t>
            </a:r>
            <a:r>
              <a:rPr lang="ru-RU" sz="1800" dirty="0" err="1"/>
              <a:t>функцію</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Одна з </a:t>
            </a:r>
            <a:r>
              <a:rPr lang="ru-RU" sz="1800" dirty="0" err="1"/>
              <a:t>поширених</a:t>
            </a:r>
            <a:r>
              <a:rPr lang="ru-RU" sz="1800" dirty="0"/>
              <a:t> </a:t>
            </a:r>
            <a:r>
              <a:rPr lang="ru-RU" sz="1800" dirty="0" err="1"/>
              <a:t>помилок</a:t>
            </a:r>
            <a:r>
              <a:rPr lang="ru-RU" sz="1800" dirty="0"/>
              <a:t>, яку </a:t>
            </a:r>
            <a:r>
              <a:rPr lang="ru-RU" sz="1800" dirty="0" err="1"/>
              <a:t>роблять</a:t>
            </a:r>
            <a:r>
              <a:rPr lang="ru-RU" sz="1800" dirty="0"/>
              <a:t> </a:t>
            </a:r>
            <a:r>
              <a:rPr lang="ru-RU" sz="1800" dirty="0" err="1"/>
              <a:t>початківці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Тут ми фактично присвоюємо значення, що повертається з виклику функції </a:t>
            </a:r>
            <a:r>
              <a:rPr lang="en-US" sz="1800" dirty="0">
                <a:solidFill>
                  <a:schemeClr val="accent5">
                    <a:lumMod val="75000"/>
                  </a:schemeClr>
                </a:solidFill>
                <a:latin typeface="Consolas" panose="020B0609020204030204" pitchFamily="49" charset="0"/>
              </a:rPr>
              <a:t>doo()</a:t>
            </a:r>
            <a:r>
              <a:rPr lang="en-US" sz="1800" dirty="0"/>
              <a:t>, </a:t>
            </a:r>
            <a:r>
              <a:rPr lang="uk-UA" sz="1800" dirty="0"/>
              <a:t>вказівнику </a:t>
            </a:r>
            <a:r>
              <a:rPr lang="en-US" sz="1800" dirty="0" err="1">
                <a:solidFill>
                  <a:schemeClr val="accent5">
                    <a:lumMod val="75000"/>
                  </a:schemeClr>
                </a:solidFill>
                <a:latin typeface="Consolas" panose="020B0609020204030204" pitchFamily="49" charset="0"/>
              </a:rPr>
              <a:t>fcnPtr</a:t>
            </a:r>
            <a:r>
              <a:rPr lang="en-US" sz="1800" dirty="0"/>
              <a:t>, </a:t>
            </a:r>
            <a:r>
              <a:rPr lang="uk-UA" sz="1800" dirty="0"/>
              <a:t>чого ми не хочемо робити. Ми хочемо, щоб </a:t>
            </a:r>
            <a:r>
              <a:rPr lang="en-US" sz="1800" dirty="0" err="1">
                <a:solidFill>
                  <a:schemeClr val="accent5">
                    <a:lumMod val="75000"/>
                  </a:schemeClr>
                </a:solidFill>
                <a:latin typeface="Consolas" panose="020B0609020204030204" pitchFamily="49" charset="0"/>
              </a:rPr>
              <a:t>fcnPtr</a:t>
            </a:r>
            <a:r>
              <a:rPr lang="en-US" sz="1800" dirty="0"/>
              <a:t> </a:t>
            </a:r>
            <a:r>
              <a:rPr lang="uk-UA" sz="1800" dirty="0"/>
              <a:t>містив адресу функції </a:t>
            </a:r>
            <a:r>
              <a:rPr lang="en-US" sz="1800" dirty="0">
                <a:solidFill>
                  <a:schemeClr val="accent5">
                    <a:lumMod val="75000"/>
                  </a:schemeClr>
                </a:solidFill>
                <a:latin typeface="Consolas" panose="020B0609020204030204" pitchFamily="49" charset="0"/>
              </a:rPr>
              <a:t>doo()</a:t>
            </a:r>
            <a:r>
              <a:rPr lang="en-US" sz="1800" dirty="0"/>
              <a:t>, </a:t>
            </a:r>
            <a:r>
              <a:rPr lang="uk-UA" sz="1800" dirty="0"/>
              <a:t>а не значення, що повертається з функції </a:t>
            </a:r>
            <a:r>
              <a:rPr lang="en-US" sz="1800" dirty="0">
                <a:solidFill>
                  <a:schemeClr val="accent5">
                    <a:lumMod val="75000"/>
                  </a:schemeClr>
                </a:solidFill>
                <a:latin typeface="Consolas" panose="020B0609020204030204" pitchFamily="49" charset="0"/>
              </a:rPr>
              <a:t>doo()</a:t>
            </a:r>
            <a:r>
              <a:rPr lang="en-US" sz="1800" dirty="0"/>
              <a:t>. </a:t>
            </a:r>
            <a:r>
              <a:rPr lang="uk-UA" sz="1800" dirty="0"/>
              <a:t>Тому дужки тут не потрібні.</a:t>
            </a:r>
          </a:p>
        </p:txBody>
      </p:sp>
      <p:pic>
        <p:nvPicPr>
          <p:cNvPr id="5" name="Рисунок 4">
            <a:extLst>
              <a:ext uri="{FF2B5EF4-FFF2-40B4-BE49-F238E27FC236}">
                <a16:creationId xmlns:a16="http://schemas.microsoft.com/office/drawing/2014/main" id="{97943014-6F1E-47F5-80C8-CD3FCC98180E}"/>
              </a:ext>
            </a:extLst>
          </p:cNvPr>
          <p:cNvPicPr>
            <a:picLocks noChangeAspect="1"/>
          </p:cNvPicPr>
          <p:nvPr/>
        </p:nvPicPr>
        <p:blipFill>
          <a:blip r:embed="rId2"/>
          <a:stretch>
            <a:fillRect/>
          </a:stretch>
        </p:blipFill>
        <p:spPr>
          <a:xfrm>
            <a:off x="3865932" y="1350944"/>
            <a:ext cx="4460136" cy="3331014"/>
          </a:xfrm>
          <a:prstGeom prst="rect">
            <a:avLst/>
          </a:prstGeom>
        </p:spPr>
      </p:pic>
      <p:pic>
        <p:nvPicPr>
          <p:cNvPr id="7" name="Рисунок 6">
            <a:extLst>
              <a:ext uri="{FF2B5EF4-FFF2-40B4-BE49-F238E27FC236}">
                <a16:creationId xmlns:a16="http://schemas.microsoft.com/office/drawing/2014/main" id="{E0F3A3A6-6A1F-4BB7-AB82-B60A6FA1ACBB}"/>
              </a:ext>
            </a:extLst>
          </p:cNvPr>
          <p:cNvPicPr>
            <a:picLocks noChangeAspect="1"/>
          </p:cNvPicPr>
          <p:nvPr/>
        </p:nvPicPr>
        <p:blipFill>
          <a:blip r:embed="rId3"/>
          <a:stretch>
            <a:fillRect/>
          </a:stretch>
        </p:blipFill>
        <p:spPr>
          <a:xfrm>
            <a:off x="6677628" y="4760510"/>
            <a:ext cx="3010382" cy="632180"/>
          </a:xfrm>
          <a:prstGeom prst="rect">
            <a:avLst/>
          </a:prstGeom>
        </p:spPr>
      </p:pic>
    </p:spTree>
    <p:extLst>
      <p:ext uri="{BB962C8B-B14F-4D97-AF65-F5344CB8AC3E}">
        <p14:creationId xmlns:p14="http://schemas.microsoft.com/office/powerpoint/2010/main" val="27215302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Присвоювання</a:t>
            </a:r>
            <a:r>
              <a:rPr lang="ru-RU" sz="3600" b="1" dirty="0"/>
              <a:t> </a:t>
            </a:r>
            <a:r>
              <a:rPr lang="ru-RU" sz="3600" b="1" dirty="0" err="1"/>
              <a:t>функції</a:t>
            </a:r>
            <a:r>
              <a:rPr lang="ru-RU" sz="3600" b="1" dirty="0"/>
              <a:t> </a:t>
            </a:r>
            <a:r>
              <a:rPr lang="ru-RU" sz="3600" b="1" dirty="0" err="1"/>
              <a:t>вказівника</a:t>
            </a:r>
            <a:r>
              <a:rPr lang="ru-RU" sz="3600" b="1" dirty="0"/>
              <a:t> на </a:t>
            </a:r>
            <a:r>
              <a:rPr lang="ru-RU" sz="3600" b="1" dirty="0" err="1"/>
              <a:t>функцію</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у вказівника на функцію і самої функції </a:t>
            </a:r>
            <a:r>
              <a:rPr lang="uk-UA" sz="1800" b="1" dirty="0">
                <a:highlight>
                  <a:srgbClr val="00FF00"/>
                </a:highlight>
              </a:rPr>
              <a:t>повинні збігатися тип, параметри і тип значення</a:t>
            </a:r>
            <a:r>
              <a:rPr lang="uk-UA" sz="1800" dirty="0"/>
              <a:t>, що повертається. Наприклад:</a:t>
            </a:r>
          </a:p>
        </p:txBody>
      </p:sp>
      <p:pic>
        <p:nvPicPr>
          <p:cNvPr id="5" name="Рисунок 4">
            <a:extLst>
              <a:ext uri="{FF2B5EF4-FFF2-40B4-BE49-F238E27FC236}">
                <a16:creationId xmlns:a16="http://schemas.microsoft.com/office/drawing/2014/main" id="{E4F18457-1449-4743-93B7-5C7AB45304A9}"/>
              </a:ext>
            </a:extLst>
          </p:cNvPr>
          <p:cNvPicPr>
            <a:picLocks noChangeAspect="1"/>
          </p:cNvPicPr>
          <p:nvPr/>
        </p:nvPicPr>
        <p:blipFill>
          <a:blip r:embed="rId2"/>
          <a:stretch>
            <a:fillRect/>
          </a:stretch>
        </p:blipFill>
        <p:spPr>
          <a:xfrm>
            <a:off x="956856" y="1861946"/>
            <a:ext cx="10278287" cy="3705477"/>
          </a:xfrm>
          <a:prstGeom prst="rect">
            <a:avLst/>
          </a:prstGeom>
        </p:spPr>
      </p:pic>
    </p:spTree>
    <p:extLst>
      <p:ext uri="{BB962C8B-B14F-4D97-AF65-F5344CB8AC3E}">
        <p14:creationId xmlns:p14="http://schemas.microsoft.com/office/powerpoint/2010/main" val="36530451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Присвоювання</a:t>
            </a:r>
            <a:r>
              <a:rPr lang="ru-RU" sz="3600" b="1" dirty="0"/>
              <a:t> </a:t>
            </a:r>
            <a:r>
              <a:rPr lang="ru-RU" sz="3600" b="1" dirty="0" err="1"/>
              <a:t>функції</a:t>
            </a:r>
            <a:r>
              <a:rPr lang="ru-RU" sz="3600" b="1" dirty="0"/>
              <a:t> </a:t>
            </a:r>
            <a:r>
              <a:rPr lang="ru-RU" sz="3600" b="1" dirty="0" err="1"/>
              <a:t>вказівника</a:t>
            </a:r>
            <a:r>
              <a:rPr lang="ru-RU" sz="3600" b="1" dirty="0"/>
              <a:t> на </a:t>
            </a:r>
            <a:r>
              <a:rPr lang="ru-RU" sz="3600" b="1" dirty="0" err="1"/>
              <a:t>функцію</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На </a:t>
            </a:r>
            <a:r>
              <a:rPr lang="ru-RU" sz="1800" dirty="0" err="1"/>
              <a:t>відміну</a:t>
            </a:r>
            <a:r>
              <a:rPr lang="ru-RU" sz="1800" dirty="0"/>
              <a:t> </a:t>
            </a:r>
            <a:r>
              <a:rPr lang="ru-RU" sz="1800" dirty="0" err="1"/>
              <a:t>від</a:t>
            </a:r>
            <a:r>
              <a:rPr lang="ru-RU" sz="1800" dirty="0"/>
              <a:t> </a:t>
            </a:r>
            <a:r>
              <a:rPr lang="ru-RU" sz="1800" dirty="0" err="1"/>
              <a:t>фундаментальних</a:t>
            </a:r>
            <a:r>
              <a:rPr lang="ru-RU" sz="1800" dirty="0"/>
              <a:t> </a:t>
            </a:r>
            <a:r>
              <a:rPr lang="ru-RU" sz="1800" dirty="0" err="1"/>
              <a:t>типів</a:t>
            </a:r>
            <a:r>
              <a:rPr lang="ru-RU" sz="1800" dirty="0"/>
              <a:t> </a:t>
            </a:r>
            <a:r>
              <a:rPr lang="ru-RU" sz="1800" dirty="0" err="1"/>
              <a:t>даних</a:t>
            </a:r>
            <a:r>
              <a:rPr lang="ru-RU" sz="1800" dirty="0"/>
              <a:t>, </a:t>
            </a:r>
            <a:r>
              <a:rPr lang="ru-RU" sz="1800" dirty="0" err="1"/>
              <a:t>мова</a:t>
            </a:r>
            <a:r>
              <a:rPr lang="ru-RU" sz="1800" dirty="0"/>
              <a:t> C++ </a:t>
            </a:r>
            <a:r>
              <a:rPr lang="ru-RU" sz="1800" b="1" dirty="0">
                <a:highlight>
                  <a:srgbClr val="00FF00"/>
                </a:highlight>
              </a:rPr>
              <a:t>неявно </a:t>
            </a:r>
            <a:r>
              <a:rPr lang="ru-RU" sz="1800" b="1" dirty="0" err="1">
                <a:highlight>
                  <a:srgbClr val="00FF00"/>
                </a:highlight>
              </a:rPr>
              <a:t>конвертує</a:t>
            </a:r>
            <a:r>
              <a:rPr lang="ru-RU" sz="1800" b="1" dirty="0">
                <a:highlight>
                  <a:srgbClr val="00FF00"/>
                </a:highlight>
              </a:rPr>
              <a:t> </a:t>
            </a:r>
            <a:r>
              <a:rPr lang="ru-RU" sz="1800" b="1" dirty="0" err="1">
                <a:highlight>
                  <a:srgbClr val="00FF00"/>
                </a:highlight>
              </a:rPr>
              <a:t>функцію</a:t>
            </a:r>
            <a:r>
              <a:rPr lang="ru-RU" sz="1800" b="1" dirty="0">
                <a:highlight>
                  <a:srgbClr val="00FF00"/>
                </a:highlight>
              </a:rPr>
              <a:t> у </a:t>
            </a: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функцію</a:t>
            </a:r>
            <a:r>
              <a:rPr lang="ru-RU" sz="1800" dirty="0"/>
              <a:t>, </a:t>
            </a:r>
            <a:r>
              <a:rPr lang="ru-RU" sz="1800" dirty="0" err="1"/>
              <a:t>якщо</a:t>
            </a:r>
            <a:r>
              <a:rPr lang="ru-RU" sz="1800" dirty="0"/>
              <a:t> </a:t>
            </a:r>
            <a:r>
              <a:rPr lang="ru-RU" sz="1800" dirty="0" err="1"/>
              <a:t>це</a:t>
            </a:r>
            <a:r>
              <a:rPr lang="ru-RU" sz="1800" dirty="0"/>
              <a:t> </a:t>
            </a:r>
            <a:r>
              <a:rPr lang="ru-RU" sz="1800" dirty="0" err="1"/>
              <a:t>необхідно</a:t>
            </a:r>
            <a:r>
              <a:rPr lang="ru-RU" sz="1800" dirty="0"/>
              <a:t> (тому вам не </a:t>
            </a:r>
            <a:r>
              <a:rPr lang="ru-RU" sz="1800" dirty="0" err="1"/>
              <a:t>потрібно</a:t>
            </a:r>
            <a:r>
              <a:rPr lang="ru-RU" sz="1800" dirty="0"/>
              <a:t> </a:t>
            </a:r>
            <a:r>
              <a:rPr lang="ru-RU" sz="1800" dirty="0" err="1"/>
              <a:t>використовувати</a:t>
            </a:r>
            <a:r>
              <a:rPr lang="ru-RU" sz="1800" dirty="0"/>
              <a:t> оператор </a:t>
            </a:r>
            <a:r>
              <a:rPr lang="ru-RU" sz="1800" dirty="0" err="1"/>
              <a:t>адреси</a:t>
            </a:r>
            <a:r>
              <a:rPr lang="ru-RU" sz="1800" dirty="0"/>
              <a:t> </a:t>
            </a:r>
            <a:r>
              <a:rPr lang="ru-RU" sz="1800" dirty="0">
                <a:solidFill>
                  <a:schemeClr val="accent5">
                    <a:lumMod val="75000"/>
                  </a:schemeClr>
                </a:solidFill>
                <a:latin typeface="Consolas" panose="020B0609020204030204" pitchFamily="49" charset="0"/>
              </a:rPr>
              <a:t>&amp;</a:t>
            </a:r>
            <a:r>
              <a:rPr lang="ru-RU" sz="1800" dirty="0"/>
              <a:t> для </a:t>
            </a:r>
            <a:r>
              <a:rPr lang="ru-RU" sz="1800" dirty="0" err="1"/>
              <a:t>отримання</a:t>
            </a:r>
            <a:r>
              <a:rPr lang="ru-RU" sz="1800" dirty="0"/>
              <a:t> </a:t>
            </a:r>
            <a:r>
              <a:rPr lang="ru-RU" sz="1800" dirty="0" err="1"/>
              <a:t>адреси</a:t>
            </a:r>
            <a:r>
              <a:rPr lang="ru-RU" sz="1800" dirty="0"/>
              <a:t> </a:t>
            </a:r>
            <a:r>
              <a:rPr lang="ru-RU" sz="1800" dirty="0" err="1"/>
              <a:t>функції</a:t>
            </a:r>
            <a:r>
              <a:rPr lang="ru-RU" sz="1800" dirty="0"/>
              <a:t>). </a:t>
            </a:r>
            <a:r>
              <a:rPr lang="ru-RU" sz="1800" dirty="0" err="1"/>
              <a:t>Однак</a:t>
            </a:r>
            <a:r>
              <a:rPr lang="ru-RU" sz="1800" dirty="0"/>
              <a:t>, </a:t>
            </a:r>
            <a:r>
              <a:rPr lang="ru-RU" sz="1800" b="1" dirty="0" err="1">
                <a:highlight>
                  <a:srgbClr val="00FFFF"/>
                </a:highlight>
              </a:rPr>
              <a:t>мова</a:t>
            </a:r>
            <a:r>
              <a:rPr lang="ru-RU" sz="1800" b="1" dirty="0">
                <a:highlight>
                  <a:srgbClr val="00FFFF"/>
                </a:highlight>
              </a:rPr>
              <a:t> C++ НЕ буде неявно </a:t>
            </a:r>
            <a:r>
              <a:rPr lang="ru-RU" sz="1800" b="1" dirty="0" err="1">
                <a:highlight>
                  <a:srgbClr val="00FFFF"/>
                </a:highlight>
              </a:rPr>
              <a:t>конвертувати</a:t>
            </a:r>
            <a:r>
              <a:rPr lang="ru-RU" sz="1800" b="1" dirty="0">
                <a:highlight>
                  <a:srgbClr val="00FFFF"/>
                </a:highlight>
              </a:rPr>
              <a:t> </a:t>
            </a:r>
            <a:r>
              <a:rPr lang="ru-RU" sz="1800" b="1" dirty="0" err="1">
                <a:highlight>
                  <a:srgbClr val="00FFFF"/>
                </a:highlight>
              </a:rPr>
              <a:t>вказівник</a:t>
            </a:r>
            <a:r>
              <a:rPr lang="ru-RU" sz="1800" b="1" dirty="0">
                <a:highlight>
                  <a:srgbClr val="00FFFF"/>
                </a:highlight>
              </a:rPr>
              <a:t> на </a:t>
            </a:r>
            <a:r>
              <a:rPr lang="ru-RU" sz="1800" b="1" dirty="0" err="1">
                <a:highlight>
                  <a:srgbClr val="00FFFF"/>
                </a:highlight>
              </a:rPr>
              <a:t>функцію</a:t>
            </a:r>
            <a:r>
              <a:rPr lang="ru-RU" sz="1800" b="1" dirty="0">
                <a:highlight>
                  <a:srgbClr val="00FFFF"/>
                </a:highlight>
              </a:rPr>
              <a:t> у </a:t>
            </a:r>
            <a:r>
              <a:rPr lang="ru-RU" sz="1800" b="1" dirty="0" err="1">
                <a:highlight>
                  <a:srgbClr val="00FFFF"/>
                </a:highlight>
              </a:rPr>
              <a:t>вказівник</a:t>
            </a:r>
            <a:r>
              <a:rPr lang="ru-RU" sz="1800" b="1" dirty="0">
                <a:highlight>
                  <a:srgbClr val="00FFFF"/>
                </a:highlight>
              </a:rPr>
              <a:t> типу </a:t>
            </a:r>
            <a:r>
              <a:rPr lang="ru-RU" sz="1800" b="1" dirty="0" err="1">
                <a:highlight>
                  <a:srgbClr val="00FFFF"/>
                </a:highlight>
              </a:rPr>
              <a:t>void</a:t>
            </a:r>
            <a:r>
              <a:rPr lang="ru-RU" sz="1800" b="1" dirty="0">
                <a:highlight>
                  <a:srgbClr val="00FFFF"/>
                </a:highlight>
              </a:rPr>
              <a:t> </a:t>
            </a:r>
            <a:r>
              <a:rPr lang="ru-RU" sz="1800" b="1" dirty="0" err="1">
                <a:highlight>
                  <a:srgbClr val="00FFFF"/>
                </a:highlight>
              </a:rPr>
              <a:t>або</a:t>
            </a:r>
            <a:r>
              <a:rPr lang="ru-RU" sz="1800" b="1" dirty="0">
                <a:highlight>
                  <a:srgbClr val="00FFFF"/>
                </a:highlight>
              </a:rPr>
              <a:t> </a:t>
            </a:r>
            <a:r>
              <a:rPr lang="ru-RU" sz="1800" b="1" dirty="0" err="1">
                <a:highlight>
                  <a:srgbClr val="00FFFF"/>
                </a:highlight>
              </a:rPr>
              <a:t>навпаки</a:t>
            </a:r>
            <a:r>
              <a:rPr lang="ru-RU" sz="1800" dirty="0"/>
              <a:t>.</a:t>
            </a:r>
            <a:endParaRPr lang="uk-UA" sz="1800" dirty="0"/>
          </a:p>
        </p:txBody>
      </p:sp>
    </p:spTree>
    <p:extLst>
      <p:ext uri="{BB962C8B-B14F-4D97-AF65-F5344CB8AC3E}">
        <p14:creationId xmlns:p14="http://schemas.microsoft.com/office/powerpoint/2010/main" val="815203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D975EF4-8F4F-4515-9DCD-5747F476F497}"/>
              </a:ext>
            </a:extLst>
          </p:cNvPr>
          <p:cNvPicPr>
            <a:picLocks noChangeAspect="1"/>
          </p:cNvPicPr>
          <p:nvPr/>
        </p:nvPicPr>
        <p:blipFill>
          <a:blip r:embed="rId2"/>
          <a:stretch>
            <a:fillRect/>
          </a:stretch>
        </p:blipFill>
        <p:spPr>
          <a:xfrm>
            <a:off x="2643867" y="-1"/>
            <a:ext cx="6904264" cy="6858000"/>
          </a:xfrm>
          <a:prstGeom prst="rect">
            <a:avLst/>
          </a:prstGeom>
        </p:spPr>
      </p:pic>
    </p:spTree>
    <p:extLst>
      <p:ext uri="{BB962C8B-B14F-4D97-AF65-F5344CB8AC3E}">
        <p14:creationId xmlns:p14="http://schemas.microsoft.com/office/powerpoint/2010/main" val="29611048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Виклик</a:t>
            </a:r>
            <a:r>
              <a:rPr lang="ru-RU" sz="3600" b="1" dirty="0"/>
              <a:t> </a:t>
            </a:r>
            <a:r>
              <a:rPr lang="ru-RU" sz="3600" b="1" dirty="0" err="1"/>
              <a:t>функції</a:t>
            </a:r>
            <a:r>
              <a:rPr lang="ru-RU" sz="3600" b="1" dirty="0"/>
              <a:t> через </a:t>
            </a:r>
            <a:r>
              <a:rPr lang="ru-RU" sz="3600" b="1" dirty="0" err="1"/>
              <a:t>вказівник</a:t>
            </a:r>
            <a:r>
              <a:rPr lang="ru-RU" sz="3600" b="1" dirty="0"/>
              <a:t> на </a:t>
            </a:r>
            <a:r>
              <a:rPr lang="ru-RU" sz="3600" b="1" dirty="0" err="1"/>
              <a:t>функцію</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Ви </a:t>
            </a:r>
            <a:r>
              <a:rPr lang="ru-RU" sz="1800" b="1" dirty="0" err="1">
                <a:highlight>
                  <a:srgbClr val="00FF00"/>
                </a:highlight>
              </a:rPr>
              <a:t>також</a:t>
            </a:r>
            <a:r>
              <a:rPr lang="ru-RU" sz="1800" b="1" dirty="0">
                <a:highlight>
                  <a:srgbClr val="00FF00"/>
                </a:highlight>
              </a:rPr>
              <a:t> можете </a:t>
            </a:r>
            <a:r>
              <a:rPr lang="ru-RU" sz="1800" b="1" dirty="0" err="1">
                <a:highlight>
                  <a:srgbClr val="00FF00"/>
                </a:highlight>
              </a:rPr>
              <a:t>використати</a:t>
            </a:r>
            <a:r>
              <a:rPr lang="ru-RU" sz="1800" b="1" dirty="0">
                <a:highlight>
                  <a:srgbClr val="00FF00"/>
                </a:highlight>
              </a:rPr>
              <a:t> </a:t>
            </a: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функцію</a:t>
            </a:r>
            <a:r>
              <a:rPr lang="ru-RU" sz="1800" b="1" dirty="0">
                <a:highlight>
                  <a:srgbClr val="00FF00"/>
                </a:highlight>
              </a:rPr>
              <a:t> для </a:t>
            </a:r>
            <a:r>
              <a:rPr lang="ru-RU" sz="1800" b="1" dirty="0" err="1">
                <a:highlight>
                  <a:srgbClr val="00FF00"/>
                </a:highlight>
              </a:rPr>
              <a:t>виклику</a:t>
            </a:r>
            <a:r>
              <a:rPr lang="ru-RU" sz="1800" b="1" dirty="0">
                <a:highlight>
                  <a:srgbClr val="00FF00"/>
                </a:highlight>
              </a:rPr>
              <a:t> </a:t>
            </a:r>
            <a:r>
              <a:rPr lang="ru-RU" sz="1800" b="1" dirty="0" err="1">
                <a:highlight>
                  <a:srgbClr val="00FF00"/>
                </a:highlight>
              </a:rPr>
              <a:t>самої</a:t>
            </a:r>
            <a:r>
              <a:rPr lang="ru-RU" sz="1800" b="1" dirty="0">
                <a:highlight>
                  <a:srgbClr val="00FF00"/>
                </a:highlight>
              </a:rPr>
              <a:t> </a:t>
            </a:r>
            <a:r>
              <a:rPr lang="ru-RU" sz="1800" b="1" dirty="0" err="1">
                <a:highlight>
                  <a:srgbClr val="00FF00"/>
                </a:highlight>
              </a:rPr>
              <a:t>функції</a:t>
            </a:r>
            <a:r>
              <a:rPr lang="ru-RU" sz="1800" dirty="0"/>
              <a:t>. Є два </a:t>
            </a:r>
            <a:r>
              <a:rPr lang="ru-RU" sz="1800" dirty="0" err="1"/>
              <a:t>способи</a:t>
            </a:r>
            <a:r>
              <a:rPr lang="ru-RU" sz="1800" dirty="0"/>
              <a:t> </a:t>
            </a:r>
            <a:r>
              <a:rPr lang="ru-RU" sz="1800" dirty="0" err="1"/>
              <a:t>зробити</a:t>
            </a:r>
            <a:r>
              <a:rPr lang="ru-RU" sz="1800" dirty="0"/>
              <a:t> </a:t>
            </a:r>
            <a:r>
              <a:rPr lang="ru-RU" sz="1800" dirty="0" err="1"/>
              <a:t>це</a:t>
            </a:r>
            <a:r>
              <a:rPr lang="ru-RU" sz="1800" dirty="0"/>
              <a:t>. </a:t>
            </a:r>
            <a:r>
              <a:rPr lang="ru-RU" sz="1800" b="1" dirty="0">
                <a:highlight>
                  <a:srgbClr val="00FF00"/>
                </a:highlight>
              </a:rPr>
              <a:t>Перший — через </a:t>
            </a:r>
            <a:r>
              <a:rPr lang="ru-RU" sz="1800" b="1" u="sng" dirty="0" err="1">
                <a:highlight>
                  <a:srgbClr val="00FF00"/>
                </a:highlight>
              </a:rPr>
              <a:t>явне</a:t>
            </a:r>
            <a:r>
              <a:rPr lang="ru-RU" sz="1800" b="1" u="sng" dirty="0">
                <a:highlight>
                  <a:srgbClr val="00FF00"/>
                </a:highlight>
              </a:rPr>
              <a:t> </a:t>
            </a:r>
            <a:r>
              <a:rPr lang="ru-RU" sz="1800" b="1" u="sng" dirty="0" err="1">
                <a:highlight>
                  <a:srgbClr val="00FF00"/>
                </a:highlight>
              </a:rPr>
              <a:t>розіменування</a:t>
            </a:r>
            <a:r>
              <a:rPr lang="ru-RU" sz="1800" dirty="0"/>
              <a:t>:</a:t>
            </a:r>
            <a:endParaRPr lang="uk-UA" sz="1800" dirty="0"/>
          </a:p>
        </p:txBody>
      </p:sp>
      <p:pic>
        <p:nvPicPr>
          <p:cNvPr id="5" name="Рисунок 4">
            <a:extLst>
              <a:ext uri="{FF2B5EF4-FFF2-40B4-BE49-F238E27FC236}">
                <a16:creationId xmlns:a16="http://schemas.microsoft.com/office/drawing/2014/main" id="{5BDA0805-6FAF-48B3-AF08-CE55D3ACDB29}"/>
              </a:ext>
            </a:extLst>
          </p:cNvPr>
          <p:cNvPicPr>
            <a:picLocks noChangeAspect="1"/>
          </p:cNvPicPr>
          <p:nvPr/>
        </p:nvPicPr>
        <p:blipFill>
          <a:blip r:embed="rId2"/>
          <a:stretch>
            <a:fillRect/>
          </a:stretch>
        </p:blipFill>
        <p:spPr>
          <a:xfrm>
            <a:off x="1527341" y="1865838"/>
            <a:ext cx="9137318" cy="4134470"/>
          </a:xfrm>
          <a:prstGeom prst="rect">
            <a:avLst/>
          </a:prstGeom>
        </p:spPr>
      </p:pic>
    </p:spTree>
    <p:extLst>
      <p:ext uri="{BB962C8B-B14F-4D97-AF65-F5344CB8AC3E}">
        <p14:creationId xmlns:p14="http://schemas.microsoft.com/office/powerpoint/2010/main" val="8042209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Виклик</a:t>
            </a:r>
            <a:r>
              <a:rPr lang="ru-RU" sz="3600" b="1" dirty="0"/>
              <a:t> </a:t>
            </a:r>
            <a:r>
              <a:rPr lang="ru-RU" sz="3600" b="1" dirty="0" err="1"/>
              <a:t>функції</a:t>
            </a:r>
            <a:r>
              <a:rPr lang="ru-RU" sz="3600" b="1" dirty="0"/>
              <a:t> через </a:t>
            </a:r>
            <a:r>
              <a:rPr lang="ru-RU" sz="3600" b="1" dirty="0" err="1"/>
              <a:t>вказівник</a:t>
            </a:r>
            <a:r>
              <a:rPr lang="ru-RU" sz="3600" b="1" dirty="0"/>
              <a:t> на </a:t>
            </a:r>
            <a:r>
              <a:rPr lang="ru-RU" sz="3600" b="1" dirty="0" err="1"/>
              <a:t>функцію</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Другий — </a:t>
            </a:r>
            <a:r>
              <a:rPr lang="uk-UA" sz="1800" b="1" dirty="0">
                <a:highlight>
                  <a:srgbClr val="00FF00"/>
                </a:highlight>
              </a:rPr>
              <a:t>через неявне </a:t>
            </a:r>
            <a:r>
              <a:rPr lang="uk-UA" sz="1800" b="1" dirty="0" err="1">
                <a:highlight>
                  <a:srgbClr val="00FF00"/>
                </a:highlight>
              </a:rPr>
              <a:t>розіменування</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Як ви можете бачити, спосіб неявного </a:t>
            </a:r>
            <a:r>
              <a:rPr lang="uk-UA" sz="1800" dirty="0" err="1"/>
              <a:t>розіменування</a:t>
            </a:r>
            <a:r>
              <a:rPr lang="uk-UA" sz="1800" dirty="0"/>
              <a:t> виглядає так само, як і звичайний виклик функції, так як </a:t>
            </a:r>
            <a:r>
              <a:rPr lang="uk-UA" sz="1800" b="1" dirty="0">
                <a:highlight>
                  <a:srgbClr val="00FF00"/>
                </a:highlight>
              </a:rPr>
              <a:t>звичайні імена функцій є вказівниками на функції</a:t>
            </a:r>
            <a:r>
              <a:rPr lang="uk-UA" sz="1800" dirty="0"/>
              <a:t>!</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83263655-E321-4FD1-9169-638236DA758E}"/>
              </a:ext>
            </a:extLst>
          </p:cNvPr>
          <p:cNvPicPr>
            <a:picLocks noChangeAspect="1"/>
          </p:cNvPicPr>
          <p:nvPr/>
        </p:nvPicPr>
        <p:blipFill>
          <a:blip r:embed="rId2"/>
          <a:stretch>
            <a:fillRect/>
          </a:stretch>
        </p:blipFill>
        <p:spPr>
          <a:xfrm>
            <a:off x="1153609" y="1329095"/>
            <a:ext cx="9884780" cy="4421644"/>
          </a:xfrm>
          <a:prstGeom prst="rect">
            <a:avLst/>
          </a:prstGeom>
        </p:spPr>
      </p:pic>
    </p:spTree>
    <p:extLst>
      <p:ext uri="{BB962C8B-B14F-4D97-AF65-F5344CB8AC3E}">
        <p14:creationId xmlns:p14="http://schemas.microsoft.com/office/powerpoint/2010/main" val="3968564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Виклик</a:t>
            </a:r>
            <a:r>
              <a:rPr lang="ru-RU" sz="3600" b="1" dirty="0"/>
              <a:t> </a:t>
            </a:r>
            <a:r>
              <a:rPr lang="ru-RU" sz="3600" b="1" dirty="0" err="1"/>
              <a:t>функції</a:t>
            </a:r>
            <a:r>
              <a:rPr lang="ru-RU" sz="3600" b="1" dirty="0"/>
              <a:t> через </a:t>
            </a:r>
            <a:r>
              <a:rPr lang="ru-RU" sz="3600" b="1" dirty="0" err="1"/>
              <a:t>вказівник</a:t>
            </a:r>
            <a:r>
              <a:rPr lang="ru-RU" sz="3600" b="1" dirty="0"/>
              <a:t> на </a:t>
            </a:r>
            <a:r>
              <a:rPr lang="ru-RU" sz="3600" b="1" dirty="0" err="1"/>
              <a:t>функцію</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Примітка</a:t>
            </a:r>
            <a:r>
              <a:rPr lang="ru-RU" sz="1800" b="1" dirty="0">
                <a:highlight>
                  <a:srgbClr val="00FF00"/>
                </a:highlight>
              </a:rPr>
              <a:t>: </a:t>
            </a:r>
            <a:r>
              <a:rPr lang="ru-RU" sz="1800" b="1" dirty="0" err="1">
                <a:highlight>
                  <a:srgbClr val="00FF00"/>
                </a:highlight>
              </a:rPr>
              <a:t>Параметри</a:t>
            </a:r>
            <a:r>
              <a:rPr lang="ru-RU" sz="1800" b="1" dirty="0">
                <a:highlight>
                  <a:srgbClr val="00FF00"/>
                </a:highlight>
              </a:rPr>
              <a:t> за </a:t>
            </a:r>
            <a:r>
              <a:rPr lang="ru-RU" sz="1800" b="1" dirty="0" err="1">
                <a:highlight>
                  <a:srgbClr val="00FF00"/>
                </a:highlight>
              </a:rPr>
              <a:t>замовчуванням</a:t>
            </a:r>
            <a:r>
              <a:rPr lang="ru-RU" sz="1800" b="1" dirty="0">
                <a:highlight>
                  <a:srgbClr val="00FF00"/>
                </a:highlight>
              </a:rPr>
              <a:t> </a:t>
            </a:r>
            <a:r>
              <a:rPr lang="ru-RU" sz="1800" dirty="0"/>
              <a:t>не </a:t>
            </a:r>
            <a:r>
              <a:rPr lang="ru-RU" sz="1800" dirty="0" err="1"/>
              <a:t>працюватимуть</a:t>
            </a:r>
            <a:r>
              <a:rPr lang="ru-RU" sz="1800" dirty="0"/>
              <a:t> з </a:t>
            </a:r>
            <a:r>
              <a:rPr lang="ru-RU" sz="1800" dirty="0" err="1"/>
              <a:t>функціями</a:t>
            </a:r>
            <a:r>
              <a:rPr lang="ru-RU" sz="1800" dirty="0"/>
              <a:t>, </a:t>
            </a:r>
            <a:r>
              <a:rPr lang="ru-RU" sz="1800" dirty="0" err="1"/>
              <a:t>викликаними</a:t>
            </a:r>
            <a:r>
              <a:rPr lang="ru-RU" sz="1800" dirty="0"/>
              <a:t> через </a:t>
            </a:r>
            <a:r>
              <a:rPr lang="ru-RU" sz="1800" dirty="0" err="1"/>
              <a:t>вказівники</a:t>
            </a:r>
            <a:r>
              <a:rPr lang="ru-RU" sz="1800" dirty="0"/>
              <a:t> на </a:t>
            </a:r>
            <a:r>
              <a:rPr lang="ru-RU" sz="1800" dirty="0" err="1"/>
              <a:t>функції</a:t>
            </a:r>
            <a:r>
              <a:rPr lang="ru-RU" sz="1800" dirty="0"/>
              <a:t>. </a:t>
            </a:r>
            <a:r>
              <a:rPr lang="ru-RU" sz="1800" dirty="0" err="1"/>
              <a:t>Параметри</a:t>
            </a:r>
            <a:r>
              <a:rPr lang="ru-RU" sz="1800" dirty="0"/>
              <a:t> за </a:t>
            </a:r>
            <a:r>
              <a:rPr lang="ru-RU" sz="1800" dirty="0" err="1"/>
              <a:t>замовчуванням</a:t>
            </a:r>
            <a:r>
              <a:rPr lang="ru-RU" sz="1800" dirty="0"/>
              <a:t> </a:t>
            </a:r>
            <a:r>
              <a:rPr lang="ru-RU" sz="1800" dirty="0" err="1"/>
              <a:t>обробляються</a:t>
            </a:r>
            <a:r>
              <a:rPr lang="ru-RU" sz="1800" dirty="0"/>
              <a:t> </a:t>
            </a:r>
            <a:r>
              <a:rPr lang="ru-RU" sz="1800" dirty="0" err="1"/>
              <a:t>під</a:t>
            </a:r>
            <a:r>
              <a:rPr lang="ru-RU" sz="1800" dirty="0"/>
              <a:t> час </a:t>
            </a:r>
            <a:r>
              <a:rPr lang="ru-RU" sz="1800" dirty="0" err="1"/>
              <a:t>компіляції</a:t>
            </a:r>
            <a:r>
              <a:rPr lang="ru-RU" sz="1800" dirty="0"/>
              <a:t> (</a:t>
            </a:r>
            <a:r>
              <a:rPr lang="ru-RU" sz="1800" dirty="0" err="1"/>
              <a:t>тобто</a:t>
            </a:r>
            <a:r>
              <a:rPr lang="ru-RU" sz="1800" dirty="0"/>
              <a:t> вам </a:t>
            </a:r>
            <a:r>
              <a:rPr lang="ru-RU" sz="1800" dirty="0" err="1"/>
              <a:t>потрібно</a:t>
            </a:r>
            <a:r>
              <a:rPr lang="ru-RU" sz="1800" dirty="0"/>
              <a:t> </a:t>
            </a:r>
            <a:r>
              <a:rPr lang="ru-RU" sz="1800" dirty="0" err="1"/>
              <a:t>надати</a:t>
            </a:r>
            <a:r>
              <a:rPr lang="ru-RU" sz="1800" dirty="0"/>
              <a:t> аргумент для параметра за </a:t>
            </a:r>
            <a:r>
              <a:rPr lang="ru-RU" sz="1800" dirty="0" err="1"/>
              <a:t>замовчуванням</a:t>
            </a:r>
            <a:r>
              <a:rPr lang="ru-RU" sz="1800" dirty="0"/>
              <a:t> </a:t>
            </a:r>
            <a:r>
              <a:rPr lang="ru-RU" sz="1800" dirty="0" err="1"/>
              <a:t>під</a:t>
            </a:r>
            <a:r>
              <a:rPr lang="ru-RU" sz="1800" dirty="0"/>
              <a:t> час </a:t>
            </a:r>
            <a:r>
              <a:rPr lang="ru-RU" sz="1800" dirty="0" err="1"/>
              <a:t>компіляції</a:t>
            </a:r>
            <a:r>
              <a:rPr lang="ru-RU" sz="1800" dirty="0"/>
              <a:t>). </a:t>
            </a:r>
            <a:r>
              <a:rPr lang="ru-RU" sz="1800" b="1" dirty="0" err="1">
                <a:highlight>
                  <a:srgbClr val="00FF00"/>
                </a:highlight>
              </a:rPr>
              <a:t>Однак</a:t>
            </a:r>
            <a:r>
              <a:rPr lang="ru-RU" sz="1800" b="1" dirty="0">
                <a:highlight>
                  <a:srgbClr val="00FF00"/>
                </a:highlight>
              </a:rPr>
              <a:t> </a:t>
            </a:r>
            <a:r>
              <a:rPr lang="ru-RU" sz="1800" b="1" dirty="0" err="1">
                <a:highlight>
                  <a:srgbClr val="00FF00"/>
                </a:highlight>
              </a:rPr>
              <a:t>вказівники</a:t>
            </a:r>
            <a:r>
              <a:rPr lang="ru-RU" sz="1800" b="1" dirty="0">
                <a:highlight>
                  <a:srgbClr val="00FF00"/>
                </a:highlight>
              </a:rPr>
              <a:t> на </a:t>
            </a:r>
            <a:r>
              <a:rPr lang="ru-RU" sz="1800" b="1" dirty="0" err="1">
                <a:highlight>
                  <a:srgbClr val="00FF00"/>
                </a:highlight>
              </a:rPr>
              <a:t>функції</a:t>
            </a:r>
            <a:r>
              <a:rPr lang="ru-RU" sz="1800" b="1" dirty="0">
                <a:highlight>
                  <a:srgbClr val="00FF00"/>
                </a:highlight>
              </a:rPr>
              <a:t> </a:t>
            </a:r>
            <a:r>
              <a:rPr lang="ru-RU" sz="1800" b="1" dirty="0" err="1">
                <a:highlight>
                  <a:srgbClr val="00FF00"/>
                </a:highlight>
              </a:rPr>
              <a:t>обробляються</a:t>
            </a:r>
            <a:r>
              <a:rPr lang="ru-RU" sz="1800" b="1" dirty="0">
                <a:highlight>
                  <a:srgbClr val="00FF00"/>
                </a:highlight>
              </a:rPr>
              <a:t> </a:t>
            </a:r>
            <a:r>
              <a:rPr lang="ru-RU" sz="1800" b="1" dirty="0" err="1">
                <a:highlight>
                  <a:srgbClr val="00FF00"/>
                </a:highlight>
              </a:rPr>
              <a:t>під</a:t>
            </a:r>
            <a:r>
              <a:rPr lang="ru-RU" sz="1800" b="1" dirty="0">
                <a:highlight>
                  <a:srgbClr val="00FF00"/>
                </a:highlight>
              </a:rPr>
              <a:t> час </a:t>
            </a:r>
            <a:r>
              <a:rPr lang="ru-RU" sz="1800" b="1" dirty="0" err="1">
                <a:highlight>
                  <a:srgbClr val="00FF00"/>
                </a:highlight>
              </a:rPr>
              <a:t>виконання</a:t>
            </a:r>
            <a:r>
              <a:rPr lang="ru-RU" sz="1800" dirty="0"/>
              <a:t>. </a:t>
            </a:r>
            <a:r>
              <a:rPr lang="ru-RU" sz="1800" dirty="0" err="1"/>
              <a:t>Отже</a:t>
            </a:r>
            <a:r>
              <a:rPr lang="ru-RU" sz="1800" dirty="0"/>
              <a:t>, </a:t>
            </a:r>
            <a:r>
              <a:rPr lang="ru-RU" sz="1800" dirty="0" err="1"/>
              <a:t>параметри</a:t>
            </a:r>
            <a:r>
              <a:rPr lang="ru-RU" sz="1800" dirty="0"/>
              <a:t> за </a:t>
            </a:r>
            <a:r>
              <a:rPr lang="ru-RU" sz="1800" dirty="0" err="1"/>
              <a:t>замовчуванням</a:t>
            </a:r>
            <a:r>
              <a:rPr lang="ru-RU" sz="1800" dirty="0"/>
              <a:t> не </a:t>
            </a:r>
            <a:r>
              <a:rPr lang="ru-RU" sz="1800" dirty="0" err="1"/>
              <a:t>можуть</a:t>
            </a:r>
            <a:r>
              <a:rPr lang="ru-RU" sz="1800" dirty="0"/>
              <a:t> </a:t>
            </a:r>
            <a:r>
              <a:rPr lang="ru-RU" sz="1800" dirty="0" err="1"/>
              <a:t>оброблятися</a:t>
            </a:r>
            <a:r>
              <a:rPr lang="ru-RU" sz="1800" dirty="0"/>
              <a:t> при </a:t>
            </a:r>
            <a:r>
              <a:rPr lang="ru-RU" sz="1800" dirty="0" err="1"/>
              <a:t>виконанні</a:t>
            </a:r>
            <a:r>
              <a:rPr lang="ru-RU" sz="1800" dirty="0"/>
              <a:t> </a:t>
            </a:r>
            <a:r>
              <a:rPr lang="ru-RU" sz="1800" dirty="0" err="1"/>
              <a:t>функції</a:t>
            </a:r>
            <a:r>
              <a:rPr lang="ru-RU" sz="1800" dirty="0"/>
              <a:t> через </a:t>
            </a:r>
            <a:r>
              <a:rPr lang="ru-RU" sz="1800" dirty="0" err="1"/>
              <a:t>вказівник</a:t>
            </a:r>
            <a:r>
              <a:rPr lang="ru-RU" sz="1800" dirty="0"/>
              <a:t> на </a:t>
            </a:r>
            <a:r>
              <a:rPr lang="ru-RU" sz="1800" dirty="0" err="1"/>
              <a:t>функцію</a:t>
            </a:r>
            <a:r>
              <a:rPr lang="ru-RU" sz="1800" dirty="0"/>
              <a:t>. В </a:t>
            </a:r>
            <a:r>
              <a:rPr lang="ru-RU" sz="1800" dirty="0" err="1"/>
              <a:t>цьому</a:t>
            </a:r>
            <a:r>
              <a:rPr lang="ru-RU" sz="1800" dirty="0"/>
              <a:t> </a:t>
            </a:r>
            <a:r>
              <a:rPr lang="ru-RU" sz="1800" dirty="0" err="1"/>
              <a:t>випадку</a:t>
            </a:r>
            <a:r>
              <a:rPr lang="ru-RU" sz="1800" dirty="0"/>
              <a:t> вам </a:t>
            </a:r>
            <a:r>
              <a:rPr lang="ru-RU" sz="1800" dirty="0" err="1"/>
              <a:t>потрібно</a:t>
            </a:r>
            <a:r>
              <a:rPr lang="ru-RU" sz="1800" dirty="0"/>
              <a:t> буде явно </a:t>
            </a:r>
            <a:r>
              <a:rPr lang="ru-RU" sz="1800" dirty="0" err="1"/>
              <a:t>передати</a:t>
            </a:r>
            <a:r>
              <a:rPr lang="ru-RU" sz="1800" dirty="0"/>
              <a:t> </a:t>
            </a:r>
            <a:r>
              <a:rPr lang="ru-RU" sz="1800" dirty="0" err="1"/>
              <a:t>значення</a:t>
            </a:r>
            <a:r>
              <a:rPr lang="ru-RU" sz="1800" dirty="0"/>
              <a:t> для </a:t>
            </a:r>
            <a:r>
              <a:rPr lang="ru-RU" sz="1800" dirty="0" err="1"/>
              <a:t>параметрів</a:t>
            </a:r>
            <a:r>
              <a:rPr lang="ru-RU" sz="1800" dirty="0"/>
              <a:t> за </a:t>
            </a:r>
            <a:r>
              <a:rPr lang="ru-RU" sz="1800" dirty="0" err="1"/>
              <a:t>замовчуванням</a:t>
            </a:r>
            <a:r>
              <a:rPr lang="ru-RU" sz="1800" dirty="0"/>
              <a:t>.</a:t>
            </a:r>
            <a:endParaRPr lang="uk-UA" sz="1800" dirty="0"/>
          </a:p>
        </p:txBody>
      </p:sp>
    </p:spTree>
    <p:extLst>
      <p:ext uri="{BB962C8B-B14F-4D97-AF65-F5344CB8AC3E}">
        <p14:creationId xmlns:p14="http://schemas.microsoft.com/office/powerpoint/2010/main" val="292355466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Передача </a:t>
            </a:r>
            <a:r>
              <a:rPr lang="ru-RU" sz="3200" b="1" dirty="0" err="1"/>
              <a:t>функцій</a:t>
            </a:r>
            <a:r>
              <a:rPr lang="ru-RU" sz="3200" b="1" dirty="0"/>
              <a:t> в </a:t>
            </a:r>
            <a:r>
              <a:rPr lang="ru-RU" sz="3200" b="1" dirty="0" err="1"/>
              <a:t>якості</a:t>
            </a:r>
            <a:r>
              <a:rPr lang="ru-RU" sz="3200" b="1" dirty="0"/>
              <a:t> </a:t>
            </a:r>
            <a:r>
              <a:rPr lang="ru-RU" sz="3200" b="1" dirty="0" err="1"/>
              <a:t>аргументів</a:t>
            </a:r>
            <a:r>
              <a:rPr lang="ru-RU" sz="3200" b="1" dirty="0"/>
              <a:t> </a:t>
            </a:r>
            <a:r>
              <a:rPr lang="ru-RU" sz="3200" b="1" dirty="0" err="1"/>
              <a:t>іншим</a:t>
            </a:r>
            <a:r>
              <a:rPr lang="ru-RU" sz="3200" b="1" dirty="0"/>
              <a:t> </a:t>
            </a:r>
            <a:r>
              <a:rPr lang="ru-RU" sz="3200" b="1" dirty="0" err="1"/>
              <a:t>функціям</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 з найбільш корисних речей, яку ви можете зробити з вказівниками на функції — </a:t>
            </a:r>
            <a:r>
              <a:rPr lang="uk-UA" sz="1800" b="1" dirty="0">
                <a:highlight>
                  <a:srgbClr val="00FF00"/>
                </a:highlight>
              </a:rPr>
              <a:t>це передати функцію в якості аргументу іншій функції</a:t>
            </a:r>
            <a:r>
              <a:rPr lang="uk-UA" sz="1800" dirty="0"/>
              <a:t>. Функції, які використовуються в якості аргументів для інших функцій, називаються </a:t>
            </a:r>
            <a:r>
              <a:rPr lang="uk-UA" b="1" u="sng" dirty="0">
                <a:highlight>
                  <a:srgbClr val="00FFFF"/>
                </a:highlight>
              </a:rPr>
              <a:t>функціями зворотного виклику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Припустимо, що ви пишете функцію для виконання певного завдання (наприклад, сортування масиву), але ви хочете, щоб користувач міг визначити, яким чином виконувати це сортування (наприклад, по зростанню чи по спаданню). Розглянемо детально цей випадок.</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Всі алгоритми сортування працюють за однаковою схемою: алгоритм виконує ітерацію по списку чисел, порівнює пари чисел і міняє їх місцями, виходячи з результатів цих порівнянь. Отже, змінюючи алгоритм порівняння чисел, ми можемо змінити спосіб сортування, не зачіпаючи при цьому інші частини коду.</a:t>
            </a:r>
          </a:p>
        </p:txBody>
      </p:sp>
    </p:spTree>
    <p:extLst>
      <p:ext uri="{BB962C8B-B14F-4D97-AF65-F5344CB8AC3E}">
        <p14:creationId xmlns:p14="http://schemas.microsoft.com/office/powerpoint/2010/main" val="3917815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Передача </a:t>
            </a:r>
            <a:r>
              <a:rPr lang="ru-RU" sz="3200" b="1" dirty="0" err="1"/>
              <a:t>функцій</a:t>
            </a:r>
            <a:r>
              <a:rPr lang="ru-RU" sz="3200" b="1" dirty="0"/>
              <a:t> в </a:t>
            </a:r>
            <a:r>
              <a:rPr lang="ru-RU" sz="3200" b="1" dirty="0" err="1"/>
              <a:t>якості</a:t>
            </a:r>
            <a:r>
              <a:rPr lang="ru-RU" sz="3200" b="1" dirty="0"/>
              <a:t> </a:t>
            </a:r>
            <a:r>
              <a:rPr lang="ru-RU" sz="3200" b="1" dirty="0" err="1"/>
              <a:t>аргументів</a:t>
            </a:r>
            <a:r>
              <a:rPr lang="ru-RU" sz="3200" b="1" dirty="0"/>
              <a:t> </a:t>
            </a:r>
            <a:r>
              <a:rPr lang="ru-RU" sz="3200" b="1" dirty="0" err="1"/>
              <a:t>іншим</a:t>
            </a:r>
            <a:r>
              <a:rPr lang="ru-RU" sz="3200" b="1" dirty="0"/>
              <a:t> </a:t>
            </a:r>
            <a:r>
              <a:rPr lang="ru-RU" sz="3200" b="1" dirty="0" err="1"/>
              <a:t>функціям</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1A65777-0F72-44E0-8795-43223D27F5A5}"/>
              </a:ext>
            </a:extLst>
          </p:cNvPr>
          <p:cNvPicPr>
            <a:picLocks noChangeAspect="1"/>
          </p:cNvPicPr>
          <p:nvPr/>
        </p:nvPicPr>
        <p:blipFill>
          <a:blip r:embed="rId2"/>
          <a:stretch>
            <a:fillRect/>
          </a:stretch>
        </p:blipFill>
        <p:spPr>
          <a:xfrm>
            <a:off x="898615" y="0"/>
            <a:ext cx="10394769" cy="6858000"/>
          </a:xfrm>
          <a:prstGeom prst="rect">
            <a:avLst/>
          </a:prstGeom>
        </p:spPr>
      </p:pic>
    </p:spTree>
    <p:extLst>
      <p:ext uri="{BB962C8B-B14F-4D97-AF65-F5344CB8AC3E}">
        <p14:creationId xmlns:p14="http://schemas.microsoft.com/office/powerpoint/2010/main" val="24382142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Передача </a:t>
            </a:r>
            <a:r>
              <a:rPr lang="ru-RU" sz="3200" b="1" dirty="0" err="1"/>
              <a:t>функцій</a:t>
            </a:r>
            <a:r>
              <a:rPr lang="ru-RU" sz="3200" b="1" dirty="0"/>
              <a:t> в </a:t>
            </a:r>
            <a:r>
              <a:rPr lang="ru-RU" sz="3200" b="1" dirty="0" err="1"/>
              <a:t>якості</a:t>
            </a:r>
            <a:r>
              <a:rPr lang="ru-RU" sz="3200" b="1" dirty="0"/>
              <a:t> </a:t>
            </a:r>
            <a:r>
              <a:rPr lang="ru-RU" sz="3200" b="1" dirty="0" err="1"/>
              <a:t>аргументів</a:t>
            </a:r>
            <a:r>
              <a:rPr lang="ru-RU" sz="3200" b="1" dirty="0"/>
              <a:t> </a:t>
            </a:r>
            <a:r>
              <a:rPr lang="ru-RU" sz="3200" b="1" dirty="0" err="1"/>
              <a:t>іншим</a:t>
            </a:r>
            <a:r>
              <a:rPr lang="ru-RU" sz="3200" b="1" dirty="0"/>
              <a:t> </a:t>
            </a:r>
            <a:r>
              <a:rPr lang="ru-RU" sz="3200" b="1" dirty="0" err="1"/>
              <a:t>функціям</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Давайте замінимо порівняння чисел на функцію порівняння. Оскільки наша функція порівняння порівнюватиме два цілих числа і повертатиме логічне значення для вказівки того, чи слід виконувати заміну, вона виглядатиме наступним чином:</a:t>
            </a:r>
          </a:p>
        </p:txBody>
      </p:sp>
    </p:spTree>
    <p:extLst>
      <p:ext uri="{BB962C8B-B14F-4D97-AF65-F5344CB8AC3E}">
        <p14:creationId xmlns:p14="http://schemas.microsoft.com/office/powerpoint/2010/main" val="40607627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Передача </a:t>
            </a:r>
            <a:r>
              <a:rPr lang="ru-RU" sz="3200" b="1" dirty="0" err="1"/>
              <a:t>функцій</a:t>
            </a:r>
            <a:r>
              <a:rPr lang="ru-RU" sz="3200" b="1" dirty="0"/>
              <a:t> в </a:t>
            </a:r>
            <a:r>
              <a:rPr lang="ru-RU" sz="3200" b="1" dirty="0" err="1"/>
              <a:t>якості</a:t>
            </a:r>
            <a:r>
              <a:rPr lang="ru-RU" sz="3200" b="1" dirty="0"/>
              <a:t> </a:t>
            </a:r>
            <a:r>
              <a:rPr lang="ru-RU" sz="3200" b="1" dirty="0" err="1"/>
              <a:t>аргументів</a:t>
            </a:r>
            <a:r>
              <a:rPr lang="ru-RU" sz="3200" b="1" dirty="0"/>
              <a:t> </a:t>
            </a:r>
            <a:r>
              <a:rPr lang="ru-RU" sz="3200" b="1" dirty="0" err="1"/>
              <a:t>іншим</a:t>
            </a:r>
            <a:r>
              <a:rPr lang="ru-RU" sz="3200" b="1" dirty="0"/>
              <a:t> </a:t>
            </a:r>
            <a:r>
              <a:rPr lang="ru-RU" sz="3200" b="1" dirty="0" err="1"/>
              <a:t>функціям</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36A5AF3-9A98-4998-B199-E42F9EB15CE0}"/>
              </a:ext>
            </a:extLst>
          </p:cNvPr>
          <p:cNvPicPr>
            <a:picLocks noChangeAspect="1"/>
          </p:cNvPicPr>
          <p:nvPr/>
        </p:nvPicPr>
        <p:blipFill>
          <a:blip r:embed="rId2"/>
          <a:stretch>
            <a:fillRect/>
          </a:stretch>
        </p:blipFill>
        <p:spPr>
          <a:xfrm>
            <a:off x="1660948" y="0"/>
            <a:ext cx="8870101" cy="6858000"/>
          </a:xfrm>
          <a:prstGeom prst="rect">
            <a:avLst/>
          </a:prstGeom>
        </p:spPr>
      </p:pic>
    </p:spTree>
    <p:extLst>
      <p:ext uri="{BB962C8B-B14F-4D97-AF65-F5344CB8AC3E}">
        <p14:creationId xmlns:p14="http://schemas.microsoft.com/office/powerpoint/2010/main" val="161289161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Передача </a:t>
            </a:r>
            <a:r>
              <a:rPr lang="ru-RU" sz="3200" b="1" dirty="0" err="1"/>
              <a:t>функцій</a:t>
            </a:r>
            <a:r>
              <a:rPr lang="ru-RU" sz="3200" b="1" dirty="0"/>
              <a:t> в </a:t>
            </a:r>
            <a:r>
              <a:rPr lang="ru-RU" sz="3200" b="1" dirty="0" err="1"/>
              <a:t>якості</a:t>
            </a:r>
            <a:r>
              <a:rPr lang="ru-RU" sz="3200" b="1" dirty="0"/>
              <a:t> </a:t>
            </a:r>
            <a:r>
              <a:rPr lang="ru-RU" sz="3200" b="1" dirty="0" err="1"/>
              <a:t>аргументів</a:t>
            </a:r>
            <a:r>
              <a:rPr lang="ru-RU" sz="3200" b="1" dirty="0"/>
              <a:t> </a:t>
            </a:r>
            <a:r>
              <a:rPr lang="ru-RU" sz="3200" b="1" dirty="0" err="1"/>
              <a:t>іншим</a:t>
            </a:r>
            <a:r>
              <a:rPr lang="ru-RU" sz="3200" b="1" dirty="0"/>
              <a:t> </a:t>
            </a:r>
            <a:r>
              <a:rPr lang="ru-RU" sz="3200" b="1" dirty="0" err="1"/>
              <a:t>функціям</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Тепер, щоб дозволити </a:t>
            </a:r>
            <a:r>
              <a:rPr lang="en-US" sz="1800" dirty="0"/>
              <a:t>caller-</a:t>
            </a:r>
            <a:r>
              <a:rPr lang="uk-UA" sz="1800" dirty="0"/>
              <a:t>у вирішити, яким чином виконуватиметься сортування, замість використання нашої функції порівняння, ми дозволяємо </a:t>
            </a:r>
            <a:r>
              <a:rPr lang="en-US" sz="1800" dirty="0"/>
              <a:t>caller-</a:t>
            </a:r>
            <a:r>
              <a:rPr lang="uk-UA" sz="1800" dirty="0"/>
              <a:t>у надати свою власну функцію порівняння! Це робиться за допомогою вказівника на функцію.</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Оскільки функція порівняння </a:t>
            </a:r>
            <a:r>
              <a:rPr lang="en-US" sz="1800" dirty="0"/>
              <a:t>caller-</a:t>
            </a:r>
            <a:r>
              <a:rPr lang="uk-UA" sz="1800" dirty="0"/>
              <a:t>а порівнюватиме два цілих числа і повертатиме логічне значення, то вказівник на цю функцію виглядатиме наступним чином:</a:t>
            </a:r>
            <a:r>
              <a:rPr lang="en-US" sz="1800" dirty="0"/>
              <a:t> </a:t>
            </a:r>
            <a:r>
              <a:rPr lang="en-US" sz="1800" dirty="0">
                <a:solidFill>
                  <a:schemeClr val="accent5">
                    <a:lumMod val="75000"/>
                  </a:schemeClr>
                </a:solidFill>
                <a:latin typeface="Consolas" panose="020B0609020204030204" pitchFamily="49" charset="0"/>
              </a:rPr>
              <a:t>bool (*</a:t>
            </a:r>
            <a:r>
              <a:rPr lang="en-US" sz="1800" dirty="0" err="1">
                <a:solidFill>
                  <a:schemeClr val="accent5">
                    <a:lumMod val="75000"/>
                  </a:schemeClr>
                </a:solidFill>
                <a:latin typeface="Consolas" panose="020B0609020204030204" pitchFamily="49" charset="0"/>
              </a:rPr>
              <a:t>comparisonFcn</a:t>
            </a:r>
            <a:r>
              <a:rPr lang="en-US" sz="1800" dirty="0">
                <a:solidFill>
                  <a:schemeClr val="accent5">
                    <a:lumMod val="75000"/>
                  </a:schemeClr>
                </a:solidFill>
                <a:latin typeface="Consolas" panose="020B0609020204030204" pitchFamily="49" charset="0"/>
              </a:rPr>
              <a:t>)(int, int);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Ми дозволяємо </a:t>
            </a:r>
            <a:r>
              <a:rPr lang="en-US" sz="1800" dirty="0">
                <a:solidFill>
                  <a:schemeClr val="accent5">
                    <a:lumMod val="75000"/>
                  </a:schemeClr>
                </a:solidFill>
                <a:latin typeface="Consolas" panose="020B0609020204030204" pitchFamily="49" charset="0"/>
              </a:rPr>
              <a:t>caller-</a:t>
            </a:r>
            <a:r>
              <a:rPr lang="uk-UA" sz="1800" dirty="0"/>
              <a:t>у передавати спосіб сортування масиву за допомогою вказівника на функцію в якості третього параметру в нашу функцію сортування.</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Ось готовий код сортування методом вибору з вибором способу сортування в </a:t>
            </a:r>
            <a:r>
              <a:rPr lang="en-US" sz="1800" dirty="0">
                <a:solidFill>
                  <a:schemeClr val="accent5">
                    <a:lumMod val="75000"/>
                  </a:schemeClr>
                </a:solidFill>
                <a:latin typeface="Consolas" panose="020B0609020204030204" pitchFamily="49" charset="0"/>
              </a:rPr>
              <a:t>caller-</a:t>
            </a:r>
            <a:r>
              <a:rPr lang="uk-UA" sz="1800" dirty="0"/>
              <a:t>і (тобто в функції </a:t>
            </a:r>
            <a:r>
              <a:rPr lang="en-US" sz="1800" dirty="0">
                <a:solidFill>
                  <a:schemeClr val="accent5">
                    <a:lumMod val="75000"/>
                  </a:schemeClr>
                </a:solidFill>
                <a:latin typeface="Consolas" panose="020B0609020204030204" pitchFamily="49" charset="0"/>
              </a:rPr>
              <a:t>main()</a:t>
            </a:r>
            <a:r>
              <a:rPr lang="en-US" sz="1800" dirty="0"/>
              <a:t>):</a:t>
            </a:r>
            <a:endParaRPr lang="uk-UA" sz="1800" dirty="0"/>
          </a:p>
        </p:txBody>
      </p:sp>
    </p:spTree>
    <p:extLst>
      <p:ext uri="{BB962C8B-B14F-4D97-AF65-F5344CB8AC3E}">
        <p14:creationId xmlns:p14="http://schemas.microsoft.com/office/powerpoint/2010/main" val="17117326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a:t>Передача </a:t>
            </a:r>
            <a:r>
              <a:rPr lang="ru-RU" sz="3200" b="1" dirty="0" err="1"/>
              <a:t>функцій</a:t>
            </a:r>
            <a:r>
              <a:rPr lang="ru-RU" sz="3200" b="1" dirty="0"/>
              <a:t> в </a:t>
            </a:r>
            <a:r>
              <a:rPr lang="ru-RU" sz="3200" b="1" dirty="0" err="1"/>
              <a:t>якості</a:t>
            </a:r>
            <a:r>
              <a:rPr lang="ru-RU" sz="3200" b="1" dirty="0"/>
              <a:t> </a:t>
            </a:r>
            <a:r>
              <a:rPr lang="ru-RU" sz="3200" b="1" dirty="0" err="1"/>
              <a:t>аргументів</a:t>
            </a:r>
            <a:r>
              <a:rPr lang="ru-RU" sz="3200" b="1" dirty="0"/>
              <a:t> </a:t>
            </a:r>
            <a:r>
              <a:rPr lang="ru-RU" sz="3200" b="1" dirty="0" err="1"/>
              <a:t>іншим</a:t>
            </a:r>
            <a:r>
              <a:rPr lang="ru-RU" sz="3200" b="1" dirty="0"/>
              <a:t> </a:t>
            </a:r>
            <a:r>
              <a:rPr lang="ru-RU" sz="3200" b="1" dirty="0" err="1"/>
              <a:t>функціям</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3048DBA8-B12D-4F34-B67B-E271EC9BAD97}"/>
              </a:ext>
            </a:extLst>
          </p:cNvPr>
          <p:cNvPicPr>
            <a:picLocks noChangeAspect="1"/>
          </p:cNvPicPr>
          <p:nvPr/>
        </p:nvPicPr>
        <p:blipFill>
          <a:blip r:embed="rId2"/>
          <a:stretch>
            <a:fillRect/>
          </a:stretch>
        </p:blipFill>
        <p:spPr>
          <a:xfrm>
            <a:off x="2925754" y="-1"/>
            <a:ext cx="6340490" cy="6858000"/>
          </a:xfrm>
          <a:prstGeom prst="rect">
            <a:avLst/>
          </a:prstGeom>
        </p:spPr>
      </p:pic>
      <p:pic>
        <p:nvPicPr>
          <p:cNvPr id="7" name="Рисунок 6">
            <a:extLst>
              <a:ext uri="{FF2B5EF4-FFF2-40B4-BE49-F238E27FC236}">
                <a16:creationId xmlns:a16="http://schemas.microsoft.com/office/drawing/2014/main" id="{6BFE0045-3E34-48D2-949E-63F86627ABD6}"/>
              </a:ext>
            </a:extLst>
          </p:cNvPr>
          <p:cNvPicPr>
            <a:picLocks noChangeAspect="1"/>
          </p:cNvPicPr>
          <p:nvPr/>
        </p:nvPicPr>
        <p:blipFill>
          <a:blip r:embed="rId3"/>
          <a:stretch>
            <a:fillRect/>
          </a:stretch>
        </p:blipFill>
        <p:spPr>
          <a:xfrm>
            <a:off x="9478823" y="5787717"/>
            <a:ext cx="2500596" cy="857692"/>
          </a:xfrm>
          <a:prstGeom prst="rect">
            <a:avLst/>
          </a:prstGeom>
        </p:spPr>
      </p:pic>
    </p:spTree>
    <p:extLst>
      <p:ext uri="{BB962C8B-B14F-4D97-AF65-F5344CB8AC3E}">
        <p14:creationId xmlns:p14="http://schemas.microsoft.com/office/powerpoint/2010/main" val="1377955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a:t>Передача </a:t>
            </a:r>
            <a:r>
              <a:rPr lang="ru-RU" sz="4400" b="1" dirty="0" err="1"/>
              <a:t>функцій</a:t>
            </a:r>
            <a:r>
              <a:rPr lang="ru-RU" sz="4400" b="1" dirty="0"/>
              <a:t> в </a:t>
            </a:r>
            <a:r>
              <a:rPr lang="ru-RU" sz="4400" b="1" dirty="0" err="1"/>
              <a:t>якості</a:t>
            </a:r>
            <a:r>
              <a:rPr lang="ru-RU" sz="4400" b="1" dirty="0"/>
              <a:t> </a:t>
            </a:r>
            <a:r>
              <a:rPr lang="ru-RU" sz="4400" b="1" dirty="0" err="1"/>
              <a:t>аргументів</a:t>
            </a:r>
            <a:r>
              <a:rPr lang="ru-RU" sz="4400" b="1" dirty="0"/>
              <a:t> </a:t>
            </a:r>
            <a:r>
              <a:rPr lang="ru-RU" sz="4400" b="1" dirty="0" err="1"/>
              <a:t>іншим</a:t>
            </a:r>
            <a:r>
              <a:rPr lang="ru-RU" sz="4400" b="1" dirty="0"/>
              <a:t> </a:t>
            </a:r>
            <a:r>
              <a:rPr lang="ru-RU" sz="4400" b="1" dirty="0" err="1"/>
              <a:t>функціям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Прикольно, правда? Ми </a:t>
            </a:r>
            <a:r>
              <a:rPr lang="ru-RU" sz="1800" dirty="0" err="1"/>
              <a:t>надали</a:t>
            </a:r>
            <a:r>
              <a:rPr lang="ru-RU" sz="1800" dirty="0"/>
              <a:t> </a:t>
            </a:r>
            <a:r>
              <a:rPr lang="ru-RU" sz="1800" dirty="0" err="1"/>
              <a:t>caller</a:t>
            </a:r>
            <a:r>
              <a:rPr lang="ru-RU" sz="1800" dirty="0"/>
              <a:t>-у </a:t>
            </a:r>
            <a:r>
              <a:rPr lang="ru-RU" sz="1800" dirty="0" err="1"/>
              <a:t>можливість</a:t>
            </a:r>
            <a:r>
              <a:rPr lang="ru-RU" sz="1800" dirty="0"/>
              <a:t> </a:t>
            </a:r>
            <a:r>
              <a:rPr lang="ru-RU" sz="1800" dirty="0" err="1"/>
              <a:t>контролювати</a:t>
            </a:r>
            <a:r>
              <a:rPr lang="ru-RU" sz="1800" dirty="0"/>
              <a:t> </a:t>
            </a:r>
            <a:r>
              <a:rPr lang="ru-RU" sz="1800" dirty="0" err="1"/>
              <a:t>процес</a:t>
            </a:r>
            <a:r>
              <a:rPr lang="ru-RU" sz="1800" dirty="0"/>
              <a:t> </a:t>
            </a:r>
            <a:r>
              <a:rPr lang="ru-RU" sz="1800" dirty="0" err="1"/>
              <a:t>сортування</a:t>
            </a:r>
            <a:r>
              <a:rPr lang="ru-RU" sz="1800" dirty="0"/>
              <a:t> чисел (</a:t>
            </a:r>
            <a:r>
              <a:rPr lang="ru-RU" sz="1800" dirty="0" err="1"/>
              <a:t>caller</a:t>
            </a:r>
            <a:r>
              <a:rPr lang="ru-RU" sz="1800" dirty="0"/>
              <a:t> </a:t>
            </a:r>
            <a:r>
              <a:rPr lang="ru-RU" sz="1800" dirty="0" err="1"/>
              <a:t>може</a:t>
            </a:r>
            <a:r>
              <a:rPr lang="ru-RU" sz="1800" dirty="0"/>
              <a:t> </a:t>
            </a:r>
            <a:r>
              <a:rPr lang="ru-RU" sz="1800" dirty="0" err="1"/>
              <a:t>визначити</a:t>
            </a:r>
            <a:r>
              <a:rPr lang="ru-RU" sz="1800" dirty="0"/>
              <a:t> і будь-</a:t>
            </a:r>
            <a:r>
              <a:rPr lang="ru-RU" sz="1800" dirty="0" err="1"/>
              <a:t>які</a:t>
            </a:r>
            <a:r>
              <a:rPr lang="ru-RU" sz="1800" dirty="0"/>
              <a:t> </a:t>
            </a:r>
            <a:r>
              <a:rPr lang="ru-RU" sz="1800" dirty="0" err="1"/>
              <a:t>інші</a:t>
            </a:r>
            <a:r>
              <a:rPr lang="ru-RU" sz="1800" dirty="0"/>
              <a:t> </a:t>
            </a:r>
            <a:r>
              <a:rPr lang="ru-RU" sz="1800" dirty="0" err="1"/>
              <a:t>функції</a:t>
            </a:r>
            <a:r>
              <a:rPr lang="ru-RU" sz="1800" dirty="0"/>
              <a:t> </a:t>
            </a:r>
            <a:r>
              <a:rPr lang="ru-RU" sz="1800" dirty="0" err="1"/>
              <a:t>порівняння</a:t>
            </a:r>
            <a:r>
              <a:rPr lang="ru-RU" sz="1800" dirty="0"/>
              <a:t>):</a:t>
            </a:r>
            <a:endParaRPr lang="uk-UA" sz="1800" dirty="0"/>
          </a:p>
        </p:txBody>
      </p:sp>
      <p:pic>
        <p:nvPicPr>
          <p:cNvPr id="5" name="Рисунок 4">
            <a:extLst>
              <a:ext uri="{FF2B5EF4-FFF2-40B4-BE49-F238E27FC236}">
                <a16:creationId xmlns:a16="http://schemas.microsoft.com/office/drawing/2014/main" id="{DCEDFFAF-D648-4AAB-A7BF-F2BA3D673175}"/>
              </a:ext>
            </a:extLst>
          </p:cNvPr>
          <p:cNvPicPr>
            <a:picLocks noChangeAspect="1"/>
          </p:cNvPicPr>
          <p:nvPr/>
        </p:nvPicPr>
        <p:blipFill>
          <a:blip r:embed="rId2"/>
          <a:stretch>
            <a:fillRect/>
          </a:stretch>
        </p:blipFill>
        <p:spPr>
          <a:xfrm>
            <a:off x="2007586" y="1802588"/>
            <a:ext cx="8176825" cy="4962813"/>
          </a:xfrm>
          <a:prstGeom prst="rect">
            <a:avLst/>
          </a:prstGeom>
        </p:spPr>
      </p:pic>
      <p:pic>
        <p:nvPicPr>
          <p:cNvPr id="7" name="Рисунок 6">
            <a:extLst>
              <a:ext uri="{FF2B5EF4-FFF2-40B4-BE49-F238E27FC236}">
                <a16:creationId xmlns:a16="http://schemas.microsoft.com/office/drawing/2014/main" id="{49440458-2682-488E-9C14-25B3B6FBE6F4}"/>
              </a:ext>
            </a:extLst>
          </p:cNvPr>
          <p:cNvPicPr>
            <a:picLocks noChangeAspect="1"/>
          </p:cNvPicPr>
          <p:nvPr/>
        </p:nvPicPr>
        <p:blipFill>
          <a:blip r:embed="rId3"/>
          <a:stretch>
            <a:fillRect/>
          </a:stretch>
        </p:blipFill>
        <p:spPr>
          <a:xfrm>
            <a:off x="7736095" y="5907470"/>
            <a:ext cx="2216401" cy="543018"/>
          </a:xfrm>
          <a:prstGeom prst="rect">
            <a:avLst/>
          </a:prstGeom>
        </p:spPr>
      </p:pic>
    </p:spTree>
    <p:extLst>
      <p:ext uri="{BB962C8B-B14F-4D97-AF65-F5344CB8AC3E}">
        <p14:creationId xmlns:p14="http://schemas.microsoft.com/office/powerpoint/2010/main" val="214894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 та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вже знаємо, що </a:t>
            </a:r>
            <a:r>
              <a:rPr lang="uk-UA" sz="1800" b="1" dirty="0">
                <a:highlight>
                  <a:srgbClr val="00FF00"/>
                </a:highlight>
              </a:rPr>
              <a:t>ім'я масиву </a:t>
            </a:r>
            <a:r>
              <a:rPr lang="uk-UA" sz="1800" dirty="0"/>
              <a:t>— </a:t>
            </a:r>
            <a:r>
              <a:rPr lang="uk-UA" sz="1800" b="1" dirty="0">
                <a:highlight>
                  <a:srgbClr val="00FFFF"/>
                </a:highlight>
              </a:rPr>
              <a:t>це покажчик </a:t>
            </a:r>
            <a:r>
              <a:rPr lang="uk-UA" sz="1800" dirty="0"/>
              <a:t>(</a:t>
            </a:r>
            <a:r>
              <a:rPr lang="uk-UA" sz="1800" b="1" dirty="0">
                <a:highlight>
                  <a:srgbClr val="FF00FF"/>
                </a:highlight>
              </a:rPr>
              <a:t>адреса</a:t>
            </a:r>
            <a:r>
              <a:rPr lang="uk-UA" sz="1800" dirty="0"/>
              <a:t>) </a:t>
            </a:r>
            <a:r>
              <a:rPr lang="uk-UA" sz="1800" b="1" dirty="0">
                <a:highlight>
                  <a:srgbClr val="00FFFF"/>
                </a:highlight>
              </a:rPr>
              <a:t>на нульовий елемент</a:t>
            </a:r>
            <a:r>
              <a:rPr lang="uk-UA" sz="1800" dirty="0"/>
              <a:t>. </a:t>
            </a:r>
            <a:endParaRPr lang="en-US" sz="1800" dirty="0"/>
          </a:p>
          <a:p>
            <a:pPr marL="540000" indent="360000">
              <a:lnSpc>
                <a:spcPct val="150000"/>
              </a:lnSpc>
              <a:spcBef>
                <a:spcPts val="0"/>
              </a:spcBef>
              <a:buNone/>
            </a:pPr>
            <a:r>
              <a:rPr lang="uk-UA" sz="1800" b="1" dirty="0"/>
              <a:t>Що ж відбувається, коли ім'я масиву передається функції?</a:t>
            </a:r>
            <a:r>
              <a:rPr lang="uk-UA" sz="1800" dirty="0"/>
              <a:t> </a:t>
            </a:r>
            <a:endParaRPr lang="en-US" sz="1800" dirty="0"/>
          </a:p>
          <a:p>
            <a:pPr marL="540000" indent="360000">
              <a:lnSpc>
                <a:spcPct val="150000"/>
              </a:lnSpc>
              <a:spcBef>
                <a:spcPts val="0"/>
              </a:spcBef>
              <a:buNone/>
            </a:pPr>
            <a:r>
              <a:rPr lang="uk-UA" sz="1800" dirty="0"/>
              <a:t>Відповідь очевидна — </a:t>
            </a:r>
            <a:r>
              <a:rPr lang="uk-UA" sz="1800" b="1" dirty="0">
                <a:highlight>
                  <a:srgbClr val="00FF00"/>
                </a:highlight>
              </a:rPr>
              <a:t>їй передається розташування початку цього масиву</a:t>
            </a:r>
            <a:r>
              <a:rPr lang="uk-UA" sz="1800" dirty="0"/>
              <a:t>. Усередині викликаної функції такий </a:t>
            </a:r>
            <a:r>
              <a:rPr lang="uk-UA" sz="1800" b="1" dirty="0">
                <a:highlight>
                  <a:srgbClr val="00FFFF"/>
                </a:highlight>
              </a:rPr>
              <a:t>аргумент</a:t>
            </a:r>
            <a:r>
              <a:rPr lang="uk-UA" sz="1800" b="1" dirty="0">
                <a:highlight>
                  <a:srgbClr val="00FF00"/>
                </a:highlight>
              </a:rPr>
              <a:t> є такою самою змінною, як і будь-яка інша, тож ім'я масиву як аргумент дійсно є покажчиком, тобто </a:t>
            </a:r>
            <a:r>
              <a:rPr lang="uk-UA" sz="1800" b="1" dirty="0">
                <a:highlight>
                  <a:srgbClr val="00FFFF"/>
                </a:highlight>
              </a:rPr>
              <a:t>змінною, що містить адресу</a:t>
            </a:r>
            <a:r>
              <a:rPr lang="uk-UA" sz="1800" dirty="0"/>
              <a:t>. Це означає, що </a:t>
            </a:r>
            <a:r>
              <a:rPr lang="uk-UA" sz="1800" b="1" dirty="0">
                <a:highlight>
                  <a:srgbClr val="FFFF00"/>
                </a:highlight>
              </a:rPr>
              <a:t>ми можемо застосовувати арифметику покажчиків до імені масиву і всередині функції</a:t>
            </a:r>
            <a:r>
              <a:rPr lang="uk-UA" sz="1800" dirty="0"/>
              <a:t>. Наприклад: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41061166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sz="4400" b="1" dirty="0"/>
              <a:t>Передача </a:t>
            </a:r>
            <a:r>
              <a:rPr lang="ru-RU" sz="4400" b="1" dirty="0" err="1"/>
              <a:t>функцій</a:t>
            </a:r>
            <a:r>
              <a:rPr lang="ru-RU" sz="4400" b="1" dirty="0"/>
              <a:t> в </a:t>
            </a:r>
            <a:r>
              <a:rPr lang="ru-RU" sz="4400" b="1" dirty="0" err="1"/>
              <a:t>якості</a:t>
            </a:r>
            <a:r>
              <a:rPr lang="ru-RU" sz="4400" b="1" dirty="0"/>
              <a:t> </a:t>
            </a:r>
            <a:r>
              <a:rPr lang="ru-RU" sz="4400" b="1" dirty="0" err="1"/>
              <a:t>аргументів</a:t>
            </a:r>
            <a:r>
              <a:rPr lang="ru-RU" sz="4400" b="1" dirty="0"/>
              <a:t> </a:t>
            </a:r>
            <a:r>
              <a:rPr lang="ru-RU" sz="4400" b="1" dirty="0" err="1"/>
              <a:t>іншим</a:t>
            </a:r>
            <a:r>
              <a:rPr lang="ru-RU" sz="4400" b="1" dirty="0"/>
              <a:t> </a:t>
            </a:r>
            <a:r>
              <a:rPr lang="ru-RU" sz="4400" b="1" dirty="0" err="1"/>
              <a:t>функціям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Як </a:t>
            </a:r>
            <a:r>
              <a:rPr lang="ru-RU" sz="1800" dirty="0" err="1"/>
              <a:t>ви</a:t>
            </a:r>
            <a:r>
              <a:rPr lang="ru-RU" sz="1800" dirty="0"/>
              <a:t> можете </a:t>
            </a:r>
            <a:r>
              <a:rPr lang="ru-RU" sz="1800" dirty="0" err="1"/>
              <a:t>бачити</a:t>
            </a:r>
            <a:r>
              <a:rPr lang="ru-RU" sz="1800" dirty="0"/>
              <a:t>, </a:t>
            </a:r>
            <a:r>
              <a:rPr lang="ru-RU" sz="1800" dirty="0" err="1"/>
              <a:t>використання</a:t>
            </a:r>
            <a:r>
              <a:rPr lang="ru-RU" sz="1800" dirty="0"/>
              <a:t> </a:t>
            </a:r>
            <a:r>
              <a:rPr lang="ru-RU" sz="1800" dirty="0" err="1"/>
              <a:t>вказівника</a:t>
            </a:r>
            <a:r>
              <a:rPr lang="ru-RU" sz="1800" dirty="0"/>
              <a:t> на </a:t>
            </a:r>
            <a:r>
              <a:rPr lang="ru-RU" sz="1800" dirty="0" err="1"/>
              <a:t>функцію</a:t>
            </a:r>
            <a:r>
              <a:rPr lang="ru-RU" sz="1800" dirty="0"/>
              <a:t> </a:t>
            </a:r>
            <a:r>
              <a:rPr lang="ru-RU" sz="1800" dirty="0" err="1"/>
              <a:t>дозволяє</a:t>
            </a:r>
            <a:r>
              <a:rPr lang="ru-RU" sz="1800" dirty="0"/>
              <a:t> </a:t>
            </a:r>
            <a:r>
              <a:rPr lang="ru-RU" sz="1800" dirty="0" err="1"/>
              <a:t>caller</a:t>
            </a:r>
            <a:r>
              <a:rPr lang="ru-RU" sz="1800" dirty="0"/>
              <a:t>-у «</a:t>
            </a:r>
            <a:r>
              <a:rPr lang="ru-RU" sz="1800" dirty="0" err="1"/>
              <a:t>підключити</a:t>
            </a:r>
            <a:r>
              <a:rPr lang="ru-RU" sz="1800" dirty="0"/>
              <a:t>» </a:t>
            </a:r>
            <a:r>
              <a:rPr lang="ru-RU" sz="1800" dirty="0" err="1"/>
              <a:t>свій</a:t>
            </a:r>
            <a:r>
              <a:rPr lang="ru-RU" sz="1800" dirty="0"/>
              <a:t> </a:t>
            </a:r>
            <a:r>
              <a:rPr lang="ru-RU" sz="1800" dirty="0" err="1"/>
              <a:t>власний</a:t>
            </a:r>
            <a:r>
              <a:rPr lang="ru-RU" sz="1800" dirty="0"/>
              <a:t> </a:t>
            </a:r>
            <a:r>
              <a:rPr lang="ru-RU" sz="1800" dirty="0" err="1"/>
              <a:t>функціонал</a:t>
            </a:r>
            <a:r>
              <a:rPr lang="ru-RU" sz="1800" dirty="0"/>
              <a:t> до </a:t>
            </a:r>
            <a:r>
              <a:rPr lang="ru-RU" sz="1800" dirty="0" err="1"/>
              <a:t>чогось</a:t>
            </a:r>
            <a:r>
              <a:rPr lang="ru-RU" sz="1800" dirty="0"/>
              <a:t>, </a:t>
            </a:r>
            <a:r>
              <a:rPr lang="ru-RU" sz="1800" dirty="0" err="1"/>
              <a:t>що</a:t>
            </a:r>
            <a:r>
              <a:rPr lang="ru-RU" sz="1800" dirty="0"/>
              <a:t> ми писали і </a:t>
            </a:r>
            <a:r>
              <a:rPr lang="ru-RU" sz="1800" dirty="0" err="1"/>
              <a:t>тестували</a:t>
            </a:r>
            <a:r>
              <a:rPr lang="ru-RU" sz="1800" dirty="0"/>
              <a:t> </a:t>
            </a:r>
            <a:r>
              <a:rPr lang="ru-RU" sz="1800" dirty="0" err="1"/>
              <a:t>раніше</a:t>
            </a:r>
            <a:r>
              <a:rPr lang="ru-RU" sz="1800" dirty="0"/>
              <a:t>, </a:t>
            </a:r>
            <a:r>
              <a:rPr lang="ru-RU" sz="1800" dirty="0" err="1"/>
              <a:t>що</a:t>
            </a:r>
            <a:r>
              <a:rPr lang="ru-RU" sz="1800" dirty="0"/>
              <a:t> </a:t>
            </a:r>
            <a:r>
              <a:rPr lang="ru-RU" sz="1800" dirty="0" err="1"/>
              <a:t>сприяє</a:t>
            </a:r>
            <a:r>
              <a:rPr lang="ru-RU" sz="1800" dirty="0"/>
              <a:t> повторному </a:t>
            </a:r>
            <a:r>
              <a:rPr lang="ru-RU" sz="1800" dirty="0" err="1"/>
              <a:t>використанню</a:t>
            </a:r>
            <a:r>
              <a:rPr lang="ru-RU" sz="1800" dirty="0"/>
              <a:t> коду! </a:t>
            </a:r>
            <a:r>
              <a:rPr lang="ru-RU" sz="1800" dirty="0" err="1"/>
              <a:t>Раніше</a:t>
            </a:r>
            <a:r>
              <a:rPr lang="ru-RU" sz="1800" dirty="0"/>
              <a:t>, </a:t>
            </a:r>
            <a:r>
              <a:rPr lang="ru-RU" sz="1800" dirty="0" err="1"/>
              <a:t>якщо</a:t>
            </a:r>
            <a:r>
              <a:rPr lang="ru-RU" sz="1800" dirty="0"/>
              <a:t> </a:t>
            </a:r>
            <a:r>
              <a:rPr lang="ru-RU" sz="1800" dirty="0" err="1"/>
              <a:t>ви</a:t>
            </a:r>
            <a:r>
              <a:rPr lang="ru-RU" sz="1800" dirty="0"/>
              <a:t> </a:t>
            </a:r>
            <a:r>
              <a:rPr lang="ru-RU" sz="1800" dirty="0" err="1"/>
              <a:t>хотіли</a:t>
            </a:r>
            <a:r>
              <a:rPr lang="ru-RU" sz="1800" dirty="0"/>
              <a:t> </a:t>
            </a:r>
            <a:r>
              <a:rPr lang="ru-RU" sz="1800" dirty="0" err="1"/>
              <a:t>відсортувати</a:t>
            </a:r>
            <a:r>
              <a:rPr lang="ru-RU" sz="1800" dirty="0"/>
              <a:t> один </a:t>
            </a:r>
            <a:r>
              <a:rPr lang="ru-RU" sz="1800" dirty="0" err="1"/>
              <a:t>масив</a:t>
            </a:r>
            <a:r>
              <a:rPr lang="ru-RU" sz="1800" dirty="0"/>
              <a:t> в порядку </a:t>
            </a:r>
            <a:r>
              <a:rPr lang="ru-RU" sz="1800" dirty="0" err="1"/>
              <a:t>спадання</a:t>
            </a:r>
            <a:r>
              <a:rPr lang="ru-RU" sz="1800" dirty="0"/>
              <a:t>, а </a:t>
            </a:r>
            <a:r>
              <a:rPr lang="ru-RU" sz="1800" dirty="0" err="1"/>
              <a:t>інший</a:t>
            </a:r>
            <a:r>
              <a:rPr lang="ru-RU" sz="1800" dirty="0"/>
              <a:t> — в порядку </a:t>
            </a:r>
            <a:r>
              <a:rPr lang="ru-RU" sz="1800" dirty="0" err="1"/>
              <a:t>зростання</a:t>
            </a:r>
            <a:r>
              <a:rPr lang="ru-RU" sz="1800" dirty="0"/>
              <a:t>, вам </a:t>
            </a:r>
            <a:r>
              <a:rPr lang="ru-RU" sz="1800" dirty="0" err="1"/>
              <a:t>знадобилося</a:t>
            </a:r>
            <a:r>
              <a:rPr lang="ru-RU" sz="1800" dirty="0"/>
              <a:t> б </a:t>
            </a:r>
            <a:r>
              <a:rPr lang="ru-RU" sz="1800" dirty="0" err="1"/>
              <a:t>написати</a:t>
            </a:r>
            <a:r>
              <a:rPr lang="ru-RU" sz="1800" dirty="0"/>
              <a:t> </a:t>
            </a:r>
            <a:r>
              <a:rPr lang="ru-RU" sz="1800" dirty="0" err="1"/>
              <a:t>кілька</a:t>
            </a:r>
            <a:r>
              <a:rPr lang="ru-RU" sz="1800" dirty="0"/>
              <a:t> </a:t>
            </a:r>
            <a:r>
              <a:rPr lang="ru-RU" sz="1800" dirty="0" err="1"/>
              <a:t>версій</a:t>
            </a:r>
            <a:r>
              <a:rPr lang="ru-RU" sz="1800" dirty="0"/>
              <a:t> </a:t>
            </a:r>
            <a:r>
              <a:rPr lang="ru-RU" sz="1800" dirty="0" err="1"/>
              <a:t>сортування</a:t>
            </a:r>
            <a:r>
              <a:rPr lang="ru-RU" sz="1800" dirty="0"/>
              <a:t> </a:t>
            </a:r>
            <a:r>
              <a:rPr lang="ru-RU" sz="1800" dirty="0" err="1"/>
              <a:t>масиву</a:t>
            </a:r>
            <a:r>
              <a:rPr lang="ru-RU" sz="1800" dirty="0"/>
              <a:t>. </a:t>
            </a:r>
            <a:r>
              <a:rPr lang="ru-RU" sz="1800" dirty="0" err="1"/>
              <a:t>Тепер</a:t>
            </a:r>
            <a:r>
              <a:rPr lang="ru-RU" sz="1800" dirty="0"/>
              <a:t> же у вас </a:t>
            </a:r>
            <a:r>
              <a:rPr lang="ru-RU" sz="1800" dirty="0" err="1"/>
              <a:t>може</a:t>
            </a:r>
            <a:r>
              <a:rPr lang="ru-RU" sz="1800" dirty="0"/>
              <a:t> бути одна </a:t>
            </a:r>
            <a:r>
              <a:rPr lang="ru-RU" sz="1800" dirty="0" err="1"/>
              <a:t>версія</a:t>
            </a:r>
            <a:r>
              <a:rPr lang="ru-RU" sz="1800" dirty="0"/>
              <a:t>, яка </a:t>
            </a:r>
            <a:r>
              <a:rPr lang="ru-RU" sz="1800" dirty="0" err="1"/>
              <a:t>виконуватиме</a:t>
            </a:r>
            <a:r>
              <a:rPr lang="ru-RU" sz="1800" dirty="0"/>
              <a:t> </a:t>
            </a:r>
            <a:r>
              <a:rPr lang="ru-RU" sz="1800" dirty="0" err="1"/>
              <a:t>сортування</a:t>
            </a:r>
            <a:r>
              <a:rPr lang="ru-RU" sz="1800" dirty="0"/>
              <a:t> будь-</a:t>
            </a:r>
            <a:r>
              <a:rPr lang="ru-RU" sz="1800" dirty="0" err="1"/>
              <a:t>яким</a:t>
            </a:r>
            <a:r>
              <a:rPr lang="ru-RU" sz="1800" dirty="0"/>
              <a:t> способом, </a:t>
            </a:r>
            <a:r>
              <a:rPr lang="ru-RU" sz="1800" dirty="0" err="1"/>
              <a:t>яким</a:t>
            </a:r>
            <a:r>
              <a:rPr lang="ru-RU" sz="1800" dirty="0"/>
              <a:t> </a:t>
            </a:r>
            <a:r>
              <a:rPr lang="ru-RU" sz="1800" dirty="0" err="1"/>
              <a:t>ви</a:t>
            </a:r>
            <a:r>
              <a:rPr lang="ru-RU" sz="1800" dirty="0"/>
              <a:t> </a:t>
            </a:r>
            <a:r>
              <a:rPr lang="ru-RU" sz="1800" dirty="0" err="1"/>
              <a:t>тільки</a:t>
            </a:r>
            <a:r>
              <a:rPr lang="ru-RU" sz="1800" dirty="0"/>
              <a:t> </a:t>
            </a:r>
            <a:r>
              <a:rPr lang="ru-RU" sz="1800" dirty="0" err="1"/>
              <a:t>захочете</a:t>
            </a:r>
            <a:r>
              <a:rPr lang="ru-RU" sz="1800" dirty="0"/>
              <a:t>!</a:t>
            </a:r>
            <a:endParaRPr lang="uk-UA" sz="1800" dirty="0"/>
          </a:p>
        </p:txBody>
      </p:sp>
    </p:spTree>
    <p:extLst>
      <p:ext uri="{BB962C8B-B14F-4D97-AF65-F5344CB8AC3E}">
        <p14:creationId xmlns:p14="http://schemas.microsoft.com/office/powerpoint/2010/main" val="16570171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Параметри</a:t>
            </a:r>
            <a:r>
              <a:rPr lang="ru-RU" b="1" dirty="0"/>
              <a:t> за </a:t>
            </a:r>
            <a:r>
              <a:rPr lang="ru-RU" b="1" dirty="0" err="1"/>
              <a:t>замовчуванням</a:t>
            </a:r>
            <a:r>
              <a:rPr lang="ru-RU" b="1" dirty="0"/>
              <a:t> у </a:t>
            </a:r>
            <a:r>
              <a:rPr lang="ru-RU" b="1" dirty="0" err="1"/>
              <a:t>функціях</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Якщо ви дозволите </a:t>
            </a:r>
            <a:r>
              <a:rPr lang="en-US" sz="1800" dirty="0"/>
              <a:t>caller-</a:t>
            </a:r>
            <a:r>
              <a:rPr lang="uk-UA" sz="1800" dirty="0"/>
              <a:t>у передавати функцію в якості параметру, то корисним буде надати і деякі стандартні функції для зручності </a:t>
            </a:r>
            <a:r>
              <a:rPr lang="en-US" sz="1800" dirty="0"/>
              <a:t>caller-</a:t>
            </a:r>
            <a:r>
              <a:rPr lang="uk-UA" sz="1800" dirty="0"/>
              <a:t>а. Наприклад, у вищенаведеному прикладі з сортуванням методом вибору, було б простіше встановити </a:t>
            </a:r>
            <a:r>
              <a:rPr lang="uk-UA" sz="1800" b="1" dirty="0" err="1">
                <a:highlight>
                  <a:srgbClr val="00FFFF"/>
                </a:highlight>
              </a:rPr>
              <a:t>дефолтний</a:t>
            </a:r>
            <a:r>
              <a:rPr lang="uk-UA" sz="1800" b="1" dirty="0">
                <a:highlight>
                  <a:srgbClr val="00FFFF"/>
                </a:highlight>
              </a:rPr>
              <a:t> (за замовчуванням) спосіб порівняння чисел</a:t>
            </a:r>
            <a:r>
              <a:rPr lang="uk-UA" sz="1800" dirty="0"/>
              <a:t>. Наприклад: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цьому випадку, до тих пір, поки користувач викликає </a:t>
            </a:r>
            <a:r>
              <a:rPr lang="en-US" sz="1800" dirty="0" err="1">
                <a:solidFill>
                  <a:schemeClr val="accent5">
                    <a:lumMod val="75000"/>
                  </a:schemeClr>
                </a:solidFill>
                <a:latin typeface="Consolas" panose="020B0609020204030204" pitchFamily="49" charset="0"/>
              </a:rPr>
              <a:t>selectionSort</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як зазвичай (а не через вказівник на функцію), параметр </a:t>
            </a:r>
            <a:r>
              <a:rPr lang="en-US" sz="1800" dirty="0" err="1">
                <a:solidFill>
                  <a:schemeClr val="accent5">
                    <a:lumMod val="75000"/>
                  </a:schemeClr>
                </a:solidFill>
                <a:latin typeface="Consolas" panose="020B0609020204030204" pitchFamily="49" charset="0"/>
              </a:rPr>
              <a:t>comparisonFcn</a:t>
            </a:r>
            <a:r>
              <a:rPr lang="en-US" sz="1800" dirty="0"/>
              <a:t> </a:t>
            </a:r>
            <a:r>
              <a:rPr lang="uk-UA" sz="1800" dirty="0"/>
              <a:t>за замовчуванням відповідатиме функції </a:t>
            </a:r>
            <a:r>
              <a:rPr lang="en-US" sz="1800" dirty="0">
                <a:solidFill>
                  <a:schemeClr val="accent5">
                    <a:lumMod val="75000"/>
                  </a:schemeClr>
                </a:solidFill>
                <a:latin typeface="Consolas" panose="020B0609020204030204" pitchFamily="49" charset="0"/>
              </a:rPr>
              <a:t>ascending()</a:t>
            </a:r>
            <a:r>
              <a:rPr lang="en-US"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69F3C6EA-1F66-4CD9-A671-C9AD6A413723}"/>
              </a:ext>
            </a:extLst>
          </p:cNvPr>
          <p:cNvPicPr>
            <a:picLocks noChangeAspect="1"/>
          </p:cNvPicPr>
          <p:nvPr/>
        </p:nvPicPr>
        <p:blipFill>
          <a:blip r:embed="rId2"/>
          <a:stretch>
            <a:fillRect/>
          </a:stretch>
        </p:blipFill>
        <p:spPr>
          <a:xfrm>
            <a:off x="760070" y="2286650"/>
            <a:ext cx="10671858" cy="1233486"/>
          </a:xfrm>
          <a:prstGeom prst="rect">
            <a:avLst/>
          </a:prstGeom>
        </p:spPr>
      </p:pic>
    </p:spTree>
    <p:extLst>
      <p:ext uri="{BB962C8B-B14F-4D97-AF65-F5344CB8AC3E}">
        <p14:creationId xmlns:p14="http://schemas.microsoft.com/office/powerpoint/2010/main" val="19820584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Вказівники</a:t>
            </a:r>
            <a:r>
              <a:rPr lang="ru-RU" b="1" dirty="0"/>
              <a:t> на </a:t>
            </a:r>
            <a:r>
              <a:rPr lang="ru-RU" b="1" dirty="0" err="1"/>
              <a:t>функції</a:t>
            </a:r>
            <a:r>
              <a:rPr lang="ru-RU" b="1" dirty="0"/>
              <a:t> і </a:t>
            </a:r>
            <a:r>
              <a:rPr lang="ru-RU" b="1" dirty="0" err="1"/>
              <a:t>псевдоніми</a:t>
            </a:r>
            <a:r>
              <a:rPr lang="ru-RU" b="1" dirty="0"/>
              <a:t> </a:t>
            </a:r>
            <a:r>
              <a:rPr lang="ru-RU" b="1" dirty="0" err="1"/>
              <a:t>типів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Подивимося</a:t>
            </a:r>
            <a:r>
              <a:rPr lang="ru-RU" sz="1800" dirty="0"/>
              <a:t> </a:t>
            </a:r>
            <a:r>
              <a:rPr lang="ru-RU" sz="1800" dirty="0" err="1"/>
              <a:t>правді</a:t>
            </a:r>
            <a:r>
              <a:rPr lang="ru-RU" sz="1800" dirty="0"/>
              <a:t> в </a:t>
            </a:r>
            <a:r>
              <a:rPr lang="ru-RU" sz="1800" dirty="0" err="1"/>
              <a:t>очі</a:t>
            </a:r>
            <a:r>
              <a:rPr lang="ru-RU" sz="1800" dirty="0"/>
              <a:t> — синтаксис </a:t>
            </a:r>
            <a:r>
              <a:rPr lang="ru-RU" sz="1800" dirty="0" err="1"/>
              <a:t>вказівників</a:t>
            </a:r>
            <a:r>
              <a:rPr lang="ru-RU" sz="1800" dirty="0"/>
              <a:t> на </a:t>
            </a:r>
            <a:r>
              <a:rPr lang="ru-RU" sz="1800" dirty="0" err="1"/>
              <a:t>функції</a:t>
            </a:r>
            <a:r>
              <a:rPr lang="ru-RU" sz="1800" dirty="0"/>
              <a:t> </a:t>
            </a:r>
            <a:r>
              <a:rPr lang="ru-RU" sz="1800" dirty="0" err="1"/>
              <a:t>потворний</a:t>
            </a:r>
            <a:r>
              <a:rPr lang="ru-RU" sz="1800" dirty="0"/>
              <a:t>. </a:t>
            </a:r>
            <a:r>
              <a:rPr lang="ru-RU" sz="1800" dirty="0" err="1"/>
              <a:t>Проте</a:t>
            </a:r>
            <a:r>
              <a:rPr lang="ru-RU" sz="1800" dirty="0"/>
              <a:t>, за </a:t>
            </a:r>
            <a:r>
              <a:rPr lang="ru-RU" sz="1800" dirty="0" err="1"/>
              <a:t>допомогою</a:t>
            </a:r>
            <a:r>
              <a:rPr lang="ru-RU" sz="1800" dirty="0"/>
              <a:t> </a:t>
            </a:r>
            <a:r>
              <a:rPr lang="ru-RU" sz="1800" dirty="0" err="1">
                <a:solidFill>
                  <a:schemeClr val="accent5">
                    <a:lumMod val="75000"/>
                  </a:schemeClr>
                </a:solidFill>
                <a:latin typeface="Consolas" panose="020B0609020204030204" pitchFamily="49" charset="0"/>
              </a:rPr>
              <a:t>typedef</a:t>
            </a:r>
            <a:r>
              <a:rPr lang="ru-RU" sz="1800" dirty="0"/>
              <a:t> ми </a:t>
            </a:r>
            <a:r>
              <a:rPr lang="ru-RU" sz="1800" dirty="0" err="1"/>
              <a:t>можемо</a:t>
            </a:r>
            <a:r>
              <a:rPr lang="ru-RU" sz="1800" dirty="0"/>
              <a:t> </a:t>
            </a:r>
            <a:r>
              <a:rPr lang="ru-RU" sz="1800" dirty="0" err="1"/>
              <a:t>виправити</a:t>
            </a:r>
            <a:r>
              <a:rPr lang="ru-RU" sz="1800" dirty="0"/>
              <a:t> </a:t>
            </a:r>
            <a:r>
              <a:rPr lang="ru-RU" sz="1800" dirty="0" err="1"/>
              <a:t>цю</a:t>
            </a:r>
            <a:r>
              <a:rPr lang="ru-RU" sz="1800" dirty="0"/>
              <a:t> </a:t>
            </a:r>
            <a:r>
              <a:rPr lang="ru-RU" sz="1800" dirty="0" err="1"/>
              <a:t>ситуацію</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Тут ми визначили псевдонім типу під назвою </a:t>
            </a:r>
            <a:r>
              <a:rPr lang="en-US" sz="1800" dirty="0" err="1">
                <a:solidFill>
                  <a:schemeClr val="accent5">
                    <a:lumMod val="75000"/>
                  </a:schemeClr>
                </a:solidFill>
                <a:latin typeface="Consolas" panose="020B0609020204030204" pitchFamily="49" charset="0"/>
              </a:rPr>
              <a:t>validateFcn</a:t>
            </a:r>
            <a:r>
              <a:rPr lang="en-US" sz="1800" dirty="0"/>
              <a:t>, </a:t>
            </a:r>
            <a:r>
              <a:rPr lang="uk-UA" sz="1800" dirty="0"/>
              <a:t>який є вказівником на функцію, яка приймає два значення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і повертає значення типу </a:t>
            </a:r>
            <a:r>
              <a:rPr lang="en-US" sz="1800" dirty="0">
                <a:solidFill>
                  <a:schemeClr val="accent5">
                    <a:lumMod val="75000"/>
                  </a:schemeClr>
                </a:solidFill>
                <a:latin typeface="Consolas" panose="020B0609020204030204" pitchFamily="49" charset="0"/>
              </a:rPr>
              <a:t>bool</a:t>
            </a:r>
            <a:r>
              <a:rPr lang="en-US" sz="1800" dirty="0"/>
              <a:t>.</a:t>
            </a:r>
          </a:p>
          <a:p>
            <a:pPr marL="540000" indent="360000">
              <a:lnSpc>
                <a:spcPct val="150000"/>
              </a:lnSpc>
              <a:spcBef>
                <a:spcPts val="0"/>
              </a:spcBef>
              <a:buNone/>
            </a:pPr>
            <a:r>
              <a:rPr lang="uk-UA" sz="1800" dirty="0"/>
              <a:t>Тепер замість написання наступного:</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Ми можемо написати наступне:</a:t>
            </a:r>
          </a:p>
        </p:txBody>
      </p:sp>
      <p:pic>
        <p:nvPicPr>
          <p:cNvPr id="7" name="Рисунок 6">
            <a:extLst>
              <a:ext uri="{FF2B5EF4-FFF2-40B4-BE49-F238E27FC236}">
                <a16:creationId xmlns:a16="http://schemas.microsoft.com/office/drawing/2014/main" id="{3772A8D3-6A64-47B5-8FB0-A19BF0C8F509}"/>
              </a:ext>
            </a:extLst>
          </p:cNvPr>
          <p:cNvPicPr>
            <a:picLocks noChangeAspect="1"/>
          </p:cNvPicPr>
          <p:nvPr/>
        </p:nvPicPr>
        <p:blipFill>
          <a:blip r:embed="rId2"/>
          <a:stretch>
            <a:fillRect/>
          </a:stretch>
        </p:blipFill>
        <p:spPr>
          <a:xfrm>
            <a:off x="949124" y="1856179"/>
            <a:ext cx="5891514" cy="1038951"/>
          </a:xfrm>
          <a:prstGeom prst="rect">
            <a:avLst/>
          </a:prstGeom>
        </p:spPr>
      </p:pic>
      <p:pic>
        <p:nvPicPr>
          <p:cNvPr id="10" name="Рисунок 9">
            <a:extLst>
              <a:ext uri="{FF2B5EF4-FFF2-40B4-BE49-F238E27FC236}">
                <a16:creationId xmlns:a16="http://schemas.microsoft.com/office/drawing/2014/main" id="{3FAD3B7F-7FF7-4B19-AFFB-EE97898436AF}"/>
              </a:ext>
            </a:extLst>
          </p:cNvPr>
          <p:cNvPicPr>
            <a:picLocks noChangeAspect="1"/>
          </p:cNvPicPr>
          <p:nvPr/>
        </p:nvPicPr>
        <p:blipFill>
          <a:blip r:embed="rId3"/>
          <a:stretch>
            <a:fillRect/>
          </a:stretch>
        </p:blipFill>
        <p:spPr>
          <a:xfrm>
            <a:off x="949124" y="4303678"/>
            <a:ext cx="8171727" cy="792333"/>
          </a:xfrm>
          <a:prstGeom prst="rect">
            <a:avLst/>
          </a:prstGeom>
        </p:spPr>
      </p:pic>
      <p:pic>
        <p:nvPicPr>
          <p:cNvPr id="12" name="Рисунок 11">
            <a:extLst>
              <a:ext uri="{FF2B5EF4-FFF2-40B4-BE49-F238E27FC236}">
                <a16:creationId xmlns:a16="http://schemas.microsoft.com/office/drawing/2014/main" id="{90842EED-8F07-4EEF-A402-6FD8E164266B}"/>
              </a:ext>
            </a:extLst>
          </p:cNvPr>
          <p:cNvPicPr>
            <a:picLocks noChangeAspect="1"/>
          </p:cNvPicPr>
          <p:nvPr/>
        </p:nvPicPr>
        <p:blipFill>
          <a:blip r:embed="rId4"/>
          <a:stretch>
            <a:fillRect/>
          </a:stretch>
        </p:blipFill>
        <p:spPr>
          <a:xfrm>
            <a:off x="949124" y="5474255"/>
            <a:ext cx="8773610" cy="952175"/>
          </a:xfrm>
          <a:prstGeom prst="rect">
            <a:avLst/>
          </a:prstGeom>
        </p:spPr>
      </p:pic>
    </p:spTree>
    <p:extLst>
      <p:ext uri="{BB962C8B-B14F-4D97-AF65-F5344CB8AC3E}">
        <p14:creationId xmlns:p14="http://schemas.microsoft.com/office/powerpoint/2010/main" val="34440083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Вказівники</a:t>
            </a:r>
            <a:r>
              <a:rPr lang="ru-RU" b="1" dirty="0"/>
              <a:t> на </a:t>
            </a:r>
            <a:r>
              <a:rPr lang="ru-RU" b="1" dirty="0" err="1"/>
              <a:t>функції</a:t>
            </a:r>
            <a:r>
              <a:rPr lang="ru-RU" b="1" dirty="0"/>
              <a:t> і </a:t>
            </a:r>
            <a:r>
              <a:rPr lang="ru-RU" b="1" dirty="0" err="1"/>
              <a:t>псевдоніми</a:t>
            </a:r>
            <a:r>
              <a:rPr lang="ru-RU" b="1" dirty="0"/>
              <a:t> </a:t>
            </a:r>
            <a:r>
              <a:rPr lang="ru-RU" b="1" dirty="0" err="1"/>
              <a:t>типів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Так </a:t>
            </a:r>
            <a:r>
              <a:rPr lang="ru-RU" sz="1800" dirty="0" err="1"/>
              <a:t>набагато</a:t>
            </a:r>
            <a:r>
              <a:rPr lang="ru-RU" sz="1800" dirty="0"/>
              <a:t> </a:t>
            </a:r>
            <a:r>
              <a:rPr lang="ru-RU" sz="1800" dirty="0" err="1"/>
              <a:t>краще</a:t>
            </a:r>
            <a:r>
              <a:rPr lang="ru-RU" sz="1800" dirty="0"/>
              <a:t>, правда? </a:t>
            </a:r>
            <a:r>
              <a:rPr lang="ru-RU" sz="1800" dirty="0" err="1"/>
              <a:t>Однак</a:t>
            </a:r>
            <a:r>
              <a:rPr lang="ru-RU" sz="1800" dirty="0"/>
              <a:t> синтаксис </a:t>
            </a:r>
            <a:r>
              <a:rPr lang="ru-RU" sz="1800" dirty="0" err="1"/>
              <a:t>визначення</a:t>
            </a:r>
            <a:r>
              <a:rPr lang="ru-RU" sz="1800" dirty="0"/>
              <a:t> самого </a:t>
            </a:r>
            <a:r>
              <a:rPr lang="ru-RU" sz="1800" dirty="0" err="1">
                <a:solidFill>
                  <a:schemeClr val="accent5">
                    <a:lumMod val="75000"/>
                  </a:schemeClr>
                </a:solidFill>
                <a:latin typeface="Consolas" panose="020B0609020204030204" pitchFamily="49" charset="0"/>
              </a:rPr>
              <a:t>typedef</a:t>
            </a:r>
            <a:r>
              <a:rPr lang="ru-RU" sz="1800" dirty="0"/>
              <a:t> </a:t>
            </a:r>
            <a:r>
              <a:rPr lang="ru-RU" sz="1800" dirty="0" err="1"/>
              <a:t>може</a:t>
            </a:r>
            <a:r>
              <a:rPr lang="ru-RU" sz="1800" dirty="0"/>
              <a:t> бути </a:t>
            </a:r>
            <a:r>
              <a:rPr lang="ru-RU" sz="1800" dirty="0" err="1"/>
              <a:t>трохи</a:t>
            </a:r>
            <a:r>
              <a:rPr lang="ru-RU" sz="1800" dirty="0"/>
              <a:t> </a:t>
            </a:r>
            <a:r>
              <a:rPr lang="ru-RU" sz="1800" dirty="0" err="1"/>
              <a:t>важким</a:t>
            </a:r>
            <a:r>
              <a:rPr lang="ru-RU" sz="1800" dirty="0"/>
              <a:t> для </a:t>
            </a:r>
            <a:r>
              <a:rPr lang="ru-RU" sz="1800" dirty="0" err="1"/>
              <a:t>запам’ятовування</a:t>
            </a:r>
            <a:r>
              <a:rPr lang="ru-RU" sz="1800" dirty="0"/>
              <a:t>. У C++11 </a:t>
            </a:r>
            <a:r>
              <a:rPr lang="ru-RU" sz="1800" dirty="0" err="1"/>
              <a:t>замість</a:t>
            </a:r>
            <a:r>
              <a:rPr lang="ru-RU" sz="1800" dirty="0"/>
              <a:t> </a:t>
            </a:r>
            <a:r>
              <a:rPr lang="ru-RU" sz="1800" dirty="0" err="1">
                <a:solidFill>
                  <a:schemeClr val="accent5">
                    <a:lumMod val="75000"/>
                  </a:schemeClr>
                </a:solidFill>
                <a:latin typeface="Consolas" panose="020B0609020204030204" pitchFamily="49" charset="0"/>
              </a:rPr>
              <a:t>typedef</a:t>
            </a:r>
            <a:r>
              <a:rPr lang="ru-RU" sz="1800" dirty="0"/>
              <a:t> </a:t>
            </a:r>
            <a:r>
              <a:rPr lang="ru-RU" sz="1800" dirty="0" err="1"/>
              <a:t>ви</a:t>
            </a:r>
            <a:r>
              <a:rPr lang="ru-RU" sz="1800" dirty="0"/>
              <a:t> можете </a:t>
            </a:r>
            <a:r>
              <a:rPr lang="ru-RU" sz="1800" dirty="0" err="1"/>
              <a:t>використовувати</a:t>
            </a:r>
            <a:r>
              <a:rPr lang="ru-RU" sz="1800" dirty="0"/>
              <a:t> </a:t>
            </a:r>
            <a:r>
              <a:rPr lang="ru-RU" sz="1800" dirty="0" err="1">
                <a:solidFill>
                  <a:schemeClr val="accent5">
                    <a:lumMod val="75000"/>
                  </a:schemeClr>
                </a:solidFill>
                <a:latin typeface="Consolas" panose="020B0609020204030204" pitchFamily="49" charset="0"/>
              </a:rPr>
              <a:t>type</a:t>
            </a:r>
            <a:r>
              <a:rPr lang="ru-RU" sz="1800" dirty="0">
                <a:solidFill>
                  <a:schemeClr val="accent5">
                    <a:lumMod val="75000"/>
                  </a:schemeClr>
                </a:solidFill>
                <a:latin typeface="Consolas" panose="020B0609020204030204" pitchFamily="49" charset="0"/>
              </a:rPr>
              <a:t> </a:t>
            </a:r>
            <a:r>
              <a:rPr lang="ru-RU" sz="1800" dirty="0" err="1">
                <a:solidFill>
                  <a:schemeClr val="accent5">
                    <a:lumMod val="75000"/>
                  </a:schemeClr>
                </a:solidFill>
                <a:latin typeface="Consolas" panose="020B0609020204030204" pitchFamily="49" charset="0"/>
              </a:rPr>
              <a:t>alias</a:t>
            </a:r>
            <a:r>
              <a:rPr lang="ru-RU" sz="1800" dirty="0">
                <a:solidFill>
                  <a:schemeClr val="accent5">
                    <a:lumMod val="75000"/>
                  </a:schemeClr>
                </a:solidFill>
                <a:latin typeface="Consolas" panose="020B0609020204030204" pitchFamily="49" charset="0"/>
              </a:rPr>
              <a:t> </a:t>
            </a:r>
            <a:r>
              <a:rPr lang="ru-RU" sz="1800" dirty="0"/>
              <a:t>для </a:t>
            </a:r>
            <a:r>
              <a:rPr lang="ru-RU" sz="1800" dirty="0" err="1"/>
              <a:t>створення</a:t>
            </a:r>
            <a:r>
              <a:rPr lang="ru-RU" sz="1800" dirty="0"/>
              <a:t> </a:t>
            </a:r>
            <a:r>
              <a:rPr lang="ru-RU" sz="1800" dirty="0" err="1"/>
              <a:t>псевдоніма</a:t>
            </a:r>
            <a:r>
              <a:rPr lang="ru-RU" sz="1800" dirty="0"/>
              <a:t> типу </a:t>
            </a:r>
            <a:r>
              <a:rPr lang="ru-RU" sz="1800" dirty="0" err="1"/>
              <a:t>вказівника</a:t>
            </a:r>
            <a:r>
              <a:rPr lang="ru-RU" sz="1800" dirty="0"/>
              <a:t> на </a:t>
            </a:r>
            <a:r>
              <a:rPr lang="ru-RU" sz="1800" dirty="0" err="1"/>
              <a:t>функцію</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Це вже </a:t>
            </a:r>
            <a:r>
              <a:rPr lang="uk-UA" sz="1800" dirty="0" err="1"/>
              <a:t>читабельніше</a:t>
            </a:r>
            <a:r>
              <a:rPr lang="uk-UA" sz="1800" dirty="0"/>
              <a:t>, ніж з </a:t>
            </a:r>
            <a:r>
              <a:rPr lang="en-US" sz="1800" dirty="0">
                <a:solidFill>
                  <a:schemeClr val="accent5">
                    <a:lumMod val="75000"/>
                  </a:schemeClr>
                </a:solidFill>
                <a:latin typeface="Consolas" panose="020B0609020204030204" pitchFamily="49" charset="0"/>
              </a:rPr>
              <a:t>typedef</a:t>
            </a:r>
            <a:r>
              <a:rPr lang="en-US" sz="1800" dirty="0"/>
              <a:t>, </a:t>
            </a:r>
            <a:r>
              <a:rPr lang="uk-UA" sz="1800" dirty="0"/>
              <a:t>так як ім’я псевдонім і його визначення розташовані на протилежних сторонах від оператора </a:t>
            </a:r>
            <a:r>
              <a:rPr lang="uk-UA" sz="1800" dirty="0">
                <a:solidFill>
                  <a:schemeClr val="accent5">
                    <a:lumMod val="75000"/>
                  </a:schemeClr>
                </a:solidFill>
                <a:latin typeface="Consolas" panose="020B0609020204030204" pitchFamily="49" charset="0"/>
              </a:rPr>
              <a:t>=</a:t>
            </a:r>
            <a:r>
              <a:rPr lang="uk-UA" sz="1800" dirty="0"/>
              <a:t>.</a:t>
            </a:r>
          </a:p>
          <a:p>
            <a:pPr marL="540000" indent="360000">
              <a:lnSpc>
                <a:spcPct val="150000"/>
              </a:lnSpc>
              <a:spcBef>
                <a:spcPts val="0"/>
              </a:spcBef>
              <a:buNone/>
            </a:pPr>
            <a:r>
              <a:rPr lang="uk-UA" sz="1800" dirty="0"/>
              <a:t>Використання </a:t>
            </a:r>
            <a:r>
              <a:rPr lang="en-US" sz="1800" dirty="0">
                <a:solidFill>
                  <a:schemeClr val="accent5">
                    <a:lumMod val="75000"/>
                  </a:schemeClr>
                </a:solidFill>
                <a:latin typeface="Consolas" panose="020B0609020204030204" pitchFamily="49" charset="0"/>
              </a:rPr>
              <a:t>type alias </a:t>
            </a:r>
            <a:r>
              <a:rPr lang="uk-UA" sz="1800" dirty="0"/>
              <a:t>ідентичне використанню </a:t>
            </a:r>
            <a:r>
              <a:rPr lang="en-US" sz="1800" dirty="0">
                <a:solidFill>
                  <a:schemeClr val="accent5">
                    <a:lumMod val="75000"/>
                  </a:schemeClr>
                </a:solidFill>
                <a:latin typeface="Consolas" panose="020B0609020204030204" pitchFamily="49" charset="0"/>
              </a:rPr>
              <a:t>typedef</a:t>
            </a:r>
            <a:r>
              <a:rPr lang="en-US" sz="1800" dirty="0"/>
              <a:t>:</a:t>
            </a:r>
            <a:endParaRPr lang="uk-UA" sz="1800" dirty="0"/>
          </a:p>
        </p:txBody>
      </p:sp>
      <p:pic>
        <p:nvPicPr>
          <p:cNvPr id="5" name="Рисунок 4">
            <a:extLst>
              <a:ext uri="{FF2B5EF4-FFF2-40B4-BE49-F238E27FC236}">
                <a16:creationId xmlns:a16="http://schemas.microsoft.com/office/drawing/2014/main" id="{A511727E-6D44-4607-A54B-409C61C81038}"/>
              </a:ext>
            </a:extLst>
          </p:cNvPr>
          <p:cNvPicPr>
            <a:picLocks noChangeAspect="1"/>
          </p:cNvPicPr>
          <p:nvPr/>
        </p:nvPicPr>
        <p:blipFill>
          <a:blip r:embed="rId2"/>
          <a:stretch>
            <a:fillRect/>
          </a:stretch>
        </p:blipFill>
        <p:spPr>
          <a:xfrm>
            <a:off x="1053296" y="2151678"/>
            <a:ext cx="6192456" cy="838978"/>
          </a:xfrm>
          <a:prstGeom prst="rect">
            <a:avLst/>
          </a:prstGeom>
        </p:spPr>
      </p:pic>
      <p:pic>
        <p:nvPicPr>
          <p:cNvPr id="8" name="Рисунок 7">
            <a:extLst>
              <a:ext uri="{FF2B5EF4-FFF2-40B4-BE49-F238E27FC236}">
                <a16:creationId xmlns:a16="http://schemas.microsoft.com/office/drawing/2014/main" id="{CFD875D6-EEB9-44BC-9FF2-9B45B5857F2E}"/>
              </a:ext>
            </a:extLst>
          </p:cNvPr>
          <p:cNvPicPr>
            <a:picLocks noChangeAspect="1"/>
          </p:cNvPicPr>
          <p:nvPr/>
        </p:nvPicPr>
        <p:blipFill>
          <a:blip r:embed="rId3"/>
          <a:stretch>
            <a:fillRect/>
          </a:stretch>
        </p:blipFill>
        <p:spPr>
          <a:xfrm>
            <a:off x="1053296" y="4284641"/>
            <a:ext cx="7465671" cy="855937"/>
          </a:xfrm>
          <a:prstGeom prst="rect">
            <a:avLst/>
          </a:prstGeom>
        </p:spPr>
      </p:pic>
    </p:spTree>
    <p:extLst>
      <p:ext uri="{BB962C8B-B14F-4D97-AF65-F5344CB8AC3E}">
        <p14:creationId xmlns:p14="http://schemas.microsoft.com/office/powerpoint/2010/main" val="250417148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Використання</a:t>
            </a:r>
            <a:r>
              <a:rPr lang="ru-RU" b="1" dirty="0"/>
              <a:t> </a:t>
            </a:r>
            <a:r>
              <a:rPr lang="ru-RU" b="1" dirty="0" err="1"/>
              <a:t>std</a:t>
            </a:r>
            <a:r>
              <a:rPr lang="ru-RU" b="1" dirty="0"/>
              <a:t>::</a:t>
            </a:r>
            <a:r>
              <a:rPr lang="ru-RU" b="1" dirty="0" err="1"/>
              <a:t>function</a:t>
            </a:r>
            <a:r>
              <a:rPr lang="ru-RU" b="1" dirty="0"/>
              <a:t> в C++11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У </a:t>
            </a:r>
            <a:r>
              <a:rPr lang="en-US" sz="1800" b="1" dirty="0">
                <a:highlight>
                  <a:srgbClr val="00FF00"/>
                </a:highlight>
              </a:rPr>
              <a:t>C++11 </a:t>
            </a:r>
            <a:r>
              <a:rPr lang="uk-UA" sz="1800" b="1" dirty="0">
                <a:highlight>
                  <a:srgbClr val="00FF00"/>
                </a:highlight>
              </a:rPr>
              <a:t>ввели альтернативний спосіб визначення і зберігання вказівників на функції</a:t>
            </a:r>
            <a:r>
              <a:rPr lang="uk-UA" sz="1800" dirty="0"/>
              <a:t>, який виконується з використанням </a:t>
            </a:r>
            <a:r>
              <a:rPr lang="en-US" sz="1800" dirty="0">
                <a:solidFill>
                  <a:schemeClr val="accent5">
                    <a:lumMod val="75000"/>
                  </a:schemeClr>
                </a:solidFill>
                <a:latin typeface="Consolas" panose="020B0609020204030204" pitchFamily="49" charset="0"/>
              </a:rPr>
              <a:t>std::function</a:t>
            </a:r>
            <a:r>
              <a:rPr lang="en-US" sz="1800" dirty="0"/>
              <a:t>. </a:t>
            </a:r>
            <a:r>
              <a:rPr lang="en-US" sz="1800" dirty="0">
                <a:solidFill>
                  <a:schemeClr val="accent5">
                    <a:lumMod val="75000"/>
                  </a:schemeClr>
                </a:solidFill>
                <a:latin typeface="Consolas" panose="020B0609020204030204" pitchFamily="49" charset="0"/>
              </a:rPr>
              <a:t>std::function</a:t>
            </a:r>
            <a:r>
              <a:rPr lang="en-US" sz="1800" dirty="0"/>
              <a:t> </a:t>
            </a:r>
            <a:r>
              <a:rPr lang="uk-UA" sz="1800" dirty="0"/>
              <a:t>є частиною заголовку </a:t>
            </a:r>
            <a:r>
              <a:rPr lang="en-US" sz="1800" dirty="0">
                <a:solidFill>
                  <a:schemeClr val="accent5">
                    <a:lumMod val="75000"/>
                  </a:schemeClr>
                </a:solidFill>
                <a:latin typeface="Consolas" panose="020B0609020204030204" pitchFamily="49" charset="0"/>
              </a:rPr>
              <a:t>functional</a:t>
            </a:r>
            <a:r>
              <a:rPr lang="en-US" sz="1800" dirty="0"/>
              <a:t> </a:t>
            </a:r>
            <a:r>
              <a:rPr lang="uk-UA" sz="1800" dirty="0"/>
              <a:t>Стандартної бібліотеки </a:t>
            </a:r>
            <a:r>
              <a:rPr lang="en-US" sz="1800" dirty="0"/>
              <a:t>C++. </a:t>
            </a:r>
            <a:r>
              <a:rPr lang="uk-UA" sz="1800" dirty="0"/>
              <a:t>Для визначення вказівника на функцію за допомогою цього способу вам потрібно оголосити об’єкт </a:t>
            </a:r>
            <a:r>
              <a:rPr lang="en-US" sz="1800" dirty="0">
                <a:solidFill>
                  <a:schemeClr val="accent5">
                    <a:lumMod val="75000"/>
                  </a:schemeClr>
                </a:solidFill>
                <a:latin typeface="Consolas" panose="020B0609020204030204" pitchFamily="49" charset="0"/>
              </a:rPr>
              <a:t>std::function </a:t>
            </a:r>
            <a:r>
              <a:rPr lang="uk-UA" sz="1800" dirty="0"/>
              <a:t>наступним чином: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7" name="Рисунок 6">
            <a:extLst>
              <a:ext uri="{FF2B5EF4-FFF2-40B4-BE49-F238E27FC236}">
                <a16:creationId xmlns:a16="http://schemas.microsoft.com/office/drawing/2014/main" id="{3482A2AB-19D9-4C88-820F-5EB85D3DE89A}"/>
              </a:ext>
            </a:extLst>
          </p:cNvPr>
          <p:cNvPicPr>
            <a:picLocks noChangeAspect="1"/>
          </p:cNvPicPr>
          <p:nvPr/>
        </p:nvPicPr>
        <p:blipFill>
          <a:blip r:embed="rId2"/>
          <a:stretch>
            <a:fillRect/>
          </a:stretch>
        </p:blipFill>
        <p:spPr>
          <a:xfrm>
            <a:off x="1321442" y="2579805"/>
            <a:ext cx="9549114" cy="1698390"/>
          </a:xfrm>
          <a:prstGeom prst="rect">
            <a:avLst/>
          </a:prstGeom>
        </p:spPr>
      </p:pic>
    </p:spTree>
    <p:extLst>
      <p:ext uri="{BB962C8B-B14F-4D97-AF65-F5344CB8AC3E}">
        <p14:creationId xmlns:p14="http://schemas.microsoft.com/office/powerpoint/2010/main" val="247880485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Вказівники</a:t>
            </a:r>
            <a:r>
              <a:rPr lang="ru-RU" b="1" dirty="0"/>
              <a:t> на </a:t>
            </a:r>
            <a:r>
              <a:rPr lang="ru-RU" b="1" dirty="0" err="1"/>
              <a:t>функції</a:t>
            </a:r>
            <a:r>
              <a:rPr lang="ru-RU" b="1" dirty="0"/>
              <a:t> і </a:t>
            </a:r>
            <a:r>
              <a:rPr lang="ru-RU" b="1" dirty="0" err="1"/>
              <a:t>псевдоніми</a:t>
            </a:r>
            <a:r>
              <a:rPr lang="ru-RU" b="1" dirty="0"/>
              <a:t> </a:t>
            </a:r>
            <a:r>
              <a:rPr lang="ru-RU" b="1" dirty="0" err="1"/>
              <a:t>типів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ви можете бачити, тип повернення і параметри знаходяться в кутових дужках, а параметри ще і всередині круглих дужок. Якщо параметрів немає, то внутрішні дужки можна залишити порожніми. Тут вже зрозуміліше, який тип значення, що повертається, і які очікувані параметри функції.</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Оновимо наш попередній приклад з розділу «Присвоювання функції вказівника на функцію» поточного уроку, але вже з використанням </a:t>
            </a:r>
            <a:r>
              <a:rPr lang="en-US" sz="1800" dirty="0">
                <a:solidFill>
                  <a:schemeClr val="accent5">
                    <a:lumMod val="75000"/>
                  </a:schemeClr>
                </a:solidFill>
                <a:latin typeface="Consolas" panose="020B0609020204030204" pitchFamily="49" charset="0"/>
              </a:rPr>
              <a:t>std::function</a:t>
            </a:r>
            <a:r>
              <a:rPr lang="en-US" sz="1800" dirty="0"/>
              <a:t>:</a:t>
            </a:r>
            <a:endParaRPr lang="uk-UA" sz="1800" dirty="0"/>
          </a:p>
        </p:txBody>
      </p:sp>
    </p:spTree>
    <p:extLst>
      <p:ext uri="{BB962C8B-B14F-4D97-AF65-F5344CB8AC3E}">
        <p14:creationId xmlns:p14="http://schemas.microsoft.com/office/powerpoint/2010/main" val="7328265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F69245AB-1388-44F5-8302-37AE45836536}"/>
              </a:ext>
            </a:extLst>
          </p:cNvPr>
          <p:cNvPicPr>
            <a:picLocks noChangeAspect="1"/>
          </p:cNvPicPr>
          <p:nvPr/>
        </p:nvPicPr>
        <p:blipFill>
          <a:blip r:embed="rId2"/>
          <a:stretch>
            <a:fillRect/>
          </a:stretch>
        </p:blipFill>
        <p:spPr>
          <a:xfrm>
            <a:off x="0" y="402928"/>
            <a:ext cx="12192000" cy="6052144"/>
          </a:xfrm>
          <a:prstGeom prst="rect">
            <a:avLst/>
          </a:prstGeom>
        </p:spPr>
      </p:pic>
    </p:spTree>
    <p:extLst>
      <p:ext uri="{BB962C8B-B14F-4D97-AF65-F5344CB8AC3E}">
        <p14:creationId xmlns:p14="http://schemas.microsoft.com/office/powerpoint/2010/main" val="300359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Вказівники на функції корисні, перш за все, коли ви хочете зберігати функції в масиві (або в структурі) або коли вам потрібно передати одну функцію в якості аргументу іншій функції. Оскільки синтаксис оголошення вказівників на функції є трохи потворним і вразливим до помилок, то рекомендується використовувати </a:t>
            </a:r>
            <a:r>
              <a:rPr lang="en-US" sz="1800" dirty="0"/>
              <a:t>type alias (</a:t>
            </a:r>
            <a:r>
              <a:rPr lang="uk-UA" sz="1800" dirty="0"/>
              <a:t>або </a:t>
            </a:r>
            <a:r>
              <a:rPr lang="en-US" sz="1800" dirty="0"/>
              <a:t>std::function </a:t>
            </a:r>
            <a:r>
              <a:rPr lang="uk-UA" sz="1800" dirty="0"/>
              <a:t>в </a:t>
            </a:r>
            <a:r>
              <a:rPr lang="en-US" sz="1800" dirty="0"/>
              <a:t>C++11).</a:t>
            </a:r>
            <a:endParaRPr lang="uk-UA" sz="1800" dirty="0"/>
          </a:p>
        </p:txBody>
      </p:sp>
    </p:spTree>
    <p:extLst>
      <p:ext uri="{BB962C8B-B14F-4D97-AF65-F5344CB8AC3E}">
        <p14:creationId xmlns:p14="http://schemas.microsoft.com/office/powerpoint/2010/main" val="22040364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en-US" sz="1800" dirty="0"/>
              <a:t>calculator.cpp</a:t>
            </a:r>
            <a:endParaRPr lang="uk-UA" sz="1800" dirty="0"/>
          </a:p>
        </p:txBody>
      </p:sp>
      <p:pic>
        <p:nvPicPr>
          <p:cNvPr id="5" name="Рисунок 4">
            <a:extLst>
              <a:ext uri="{FF2B5EF4-FFF2-40B4-BE49-F238E27FC236}">
                <a16:creationId xmlns:a16="http://schemas.microsoft.com/office/drawing/2014/main" id="{B7615290-0536-484E-8490-FD0B141C6017}"/>
              </a:ext>
            </a:extLst>
          </p:cNvPr>
          <p:cNvPicPr>
            <a:picLocks noChangeAspect="1"/>
          </p:cNvPicPr>
          <p:nvPr/>
        </p:nvPicPr>
        <p:blipFill>
          <a:blip r:embed="rId2"/>
          <a:stretch>
            <a:fillRect/>
          </a:stretch>
        </p:blipFill>
        <p:spPr>
          <a:xfrm>
            <a:off x="4598436" y="-1"/>
            <a:ext cx="2995127" cy="6858000"/>
          </a:xfrm>
          <a:prstGeom prst="rect">
            <a:avLst/>
          </a:prstGeom>
        </p:spPr>
      </p:pic>
    </p:spTree>
    <p:extLst>
      <p:ext uri="{BB962C8B-B14F-4D97-AF65-F5344CB8AC3E}">
        <p14:creationId xmlns:p14="http://schemas.microsoft.com/office/powerpoint/2010/main" val="77064202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Динамічні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Крім динамічного виділення змінних ми також можемо </a:t>
            </a:r>
            <a:r>
              <a:rPr lang="uk-UA" sz="1800" b="1" dirty="0">
                <a:highlight>
                  <a:srgbClr val="00FF00"/>
                </a:highlight>
              </a:rPr>
              <a:t>динамічно виділяти і масиви</a:t>
            </a:r>
            <a:r>
              <a:rPr lang="uk-UA" sz="1800" dirty="0"/>
              <a:t>. На відміну від фіксованого масиву, де його розмір повинен бути відомий під час компіляції, динамічне виділення масиву в мові </a:t>
            </a:r>
            <a:r>
              <a:rPr lang="en-US" sz="1800" dirty="0"/>
              <a:t>C++ </a:t>
            </a:r>
            <a:r>
              <a:rPr lang="uk-UA" sz="1800" b="1" dirty="0">
                <a:highlight>
                  <a:srgbClr val="00FF00"/>
                </a:highlight>
              </a:rPr>
              <a:t>дозволяє нам встановлювати довжину масиву під час виконання програми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Для виділення динамічного масиву і роботи з ним використовуються окремі форми операторів </a:t>
            </a:r>
            <a:r>
              <a:rPr lang="en-US" sz="1800" dirty="0">
                <a:solidFill>
                  <a:schemeClr val="accent5">
                    <a:lumMod val="75000"/>
                  </a:schemeClr>
                </a:solidFill>
                <a:latin typeface="Consolas" panose="020B0609020204030204" pitchFamily="49" charset="0"/>
              </a:rPr>
              <a:t>new</a:t>
            </a:r>
            <a:r>
              <a:rPr lang="en-US" sz="1800" dirty="0"/>
              <a:t> </a:t>
            </a:r>
            <a:r>
              <a:rPr lang="uk-UA" sz="1800" dirty="0"/>
              <a:t>і </a:t>
            </a:r>
            <a:r>
              <a:rPr lang="en-US" sz="1800" dirty="0">
                <a:solidFill>
                  <a:schemeClr val="accent5">
                    <a:lumMod val="75000"/>
                  </a:schemeClr>
                </a:solidFill>
                <a:latin typeface="Consolas" panose="020B0609020204030204" pitchFamily="49" charset="0"/>
              </a:rPr>
              <a:t>delete</a:t>
            </a:r>
            <a:r>
              <a:rPr lang="en-US" sz="1800" dirty="0"/>
              <a:t>: </a:t>
            </a:r>
            <a:r>
              <a:rPr lang="en-US" sz="1800" dirty="0">
                <a:solidFill>
                  <a:schemeClr val="accent5">
                    <a:lumMod val="75000"/>
                  </a:schemeClr>
                </a:solidFill>
                <a:latin typeface="Consolas" panose="020B0609020204030204" pitchFamily="49" charset="0"/>
              </a:rPr>
              <a:t>new[] </a:t>
            </a:r>
            <a:r>
              <a:rPr lang="uk-UA" sz="1800" dirty="0"/>
              <a:t>і </a:t>
            </a:r>
            <a:r>
              <a:rPr lang="en-US" sz="1800" dirty="0">
                <a:solidFill>
                  <a:schemeClr val="accent5">
                    <a:lumMod val="75000"/>
                  </a:schemeClr>
                </a:solidFill>
                <a:latin typeface="Consolas" panose="020B0609020204030204" pitchFamily="49" charset="0"/>
              </a:rPr>
              <a:t>delete[]</a:t>
            </a:r>
            <a:r>
              <a:rPr lang="en-US" sz="1800" dirty="0"/>
              <a:t>.</a:t>
            </a:r>
            <a:endParaRPr lang="uk-UA" sz="1800" dirty="0"/>
          </a:p>
        </p:txBody>
      </p:sp>
    </p:spTree>
    <p:extLst>
      <p:ext uri="{BB962C8B-B14F-4D97-AF65-F5344CB8AC3E}">
        <p14:creationId xmlns:p14="http://schemas.microsoft.com/office/powerpoint/2010/main" val="128192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Статичне</a:t>
            </a:r>
            <a:r>
              <a:rPr lang="ru-RU" b="1" dirty="0"/>
              <a:t> та </a:t>
            </a:r>
            <a:r>
              <a:rPr lang="ru-RU" b="1" dirty="0" err="1"/>
              <a:t>динамічне</a:t>
            </a:r>
            <a:r>
              <a:rPr lang="ru-RU" b="1" dirty="0"/>
              <a:t> </a:t>
            </a:r>
            <a:r>
              <a:rPr lang="ru-RU" b="1" dirty="0" err="1"/>
              <a:t>виділення</a:t>
            </a:r>
            <a:r>
              <a:rPr lang="ru-RU" b="1" dirty="0"/>
              <a:t> </a:t>
            </a:r>
            <a:r>
              <a:rPr lang="ru-RU" b="1" dirty="0" err="1"/>
              <a:t>пам’яті</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Статична пам'ять</a:t>
            </a:r>
            <a:r>
              <a:rPr lang="uk-UA" sz="1800" dirty="0"/>
              <a:t> — це область зберігання всіх </a:t>
            </a:r>
            <a:r>
              <a:rPr lang="uk-UA" sz="1800" b="1" dirty="0">
                <a:highlight>
                  <a:srgbClr val="00FFFF"/>
                </a:highlight>
              </a:rPr>
              <a:t>глобальних</a:t>
            </a:r>
            <a:r>
              <a:rPr lang="uk-UA" sz="1800" dirty="0"/>
              <a:t> і </a:t>
            </a:r>
            <a:r>
              <a:rPr lang="uk-UA" sz="1800" b="1" dirty="0">
                <a:highlight>
                  <a:srgbClr val="00FFFF"/>
                </a:highlight>
              </a:rPr>
              <a:t>статичних змінних</a:t>
            </a:r>
            <a:r>
              <a:rPr lang="uk-UA" sz="1800" dirty="0"/>
              <a:t>. </a:t>
            </a:r>
            <a:r>
              <a:rPr lang="uk-UA" sz="1800" b="1" dirty="0">
                <a:highlight>
                  <a:srgbClr val="FFFF00"/>
                </a:highlight>
              </a:rPr>
              <a:t>Змінні</a:t>
            </a:r>
            <a:r>
              <a:rPr lang="uk-UA" sz="1800" dirty="0"/>
              <a:t> статичної пам'яті </a:t>
            </a:r>
            <a:r>
              <a:rPr lang="uk-UA" sz="1800" b="1" dirty="0">
                <a:highlight>
                  <a:srgbClr val="FFFF00"/>
                </a:highlight>
              </a:rPr>
              <a:t>оголошуються лише один раз </a:t>
            </a:r>
            <a:r>
              <a:rPr lang="uk-UA" sz="1800" dirty="0"/>
              <a:t>і </a:t>
            </a:r>
            <a:r>
              <a:rPr lang="uk-UA" sz="1800" b="1" dirty="0">
                <a:highlight>
                  <a:srgbClr val="FFFF00"/>
                </a:highlight>
              </a:rPr>
              <a:t>знищуються після завершення програми</a:t>
            </a:r>
            <a:r>
              <a:rPr lang="uk-UA" sz="1800" dirty="0"/>
              <a:t>. </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Динамічна пам'ять</a:t>
            </a:r>
            <a:r>
              <a:rPr lang="uk-UA" sz="1800" dirty="0"/>
              <a:t>, або </a:t>
            </a:r>
            <a:r>
              <a:rPr lang="uk-UA" sz="1800" b="1" dirty="0"/>
              <a:t>пам'ять вільного зберігання </a:t>
            </a:r>
            <a:r>
              <a:rPr lang="uk-UA" sz="1800" dirty="0"/>
              <a:t>відрізняється від статичної тим, що програма має </a:t>
            </a:r>
            <a:r>
              <a:rPr lang="uk-UA" sz="1800" b="1" dirty="0">
                <a:highlight>
                  <a:srgbClr val="00FFFF"/>
                </a:highlight>
              </a:rPr>
              <a:t>явно запросити пам'ять для елементів, що зберігаються в цій області</a:t>
            </a:r>
            <a:r>
              <a:rPr lang="uk-UA" sz="1800" dirty="0"/>
              <a:t>, а потім </a:t>
            </a:r>
            <a:r>
              <a:rPr lang="uk-UA" sz="1800" b="1" dirty="0">
                <a:highlight>
                  <a:srgbClr val="FFFF00"/>
                </a:highlight>
              </a:rPr>
              <a:t>звільнити пам'ять, якщо вона більше не потрібна</a:t>
            </a:r>
            <a:r>
              <a:rPr lang="uk-UA" sz="1800" dirty="0"/>
              <a:t>. При роботі з динамічною пам'яттю програма може, наприклад, дізнатися </a:t>
            </a:r>
            <a:r>
              <a:rPr lang="uk-UA" sz="1800" b="1" dirty="0">
                <a:highlight>
                  <a:srgbClr val="FF00FF"/>
                </a:highlight>
              </a:rPr>
              <a:t>кількість елементів масиву на етапі виконання</a:t>
            </a:r>
            <a:r>
              <a:rPr lang="uk-UA" sz="1800" dirty="0"/>
              <a:t>. </a:t>
            </a:r>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177289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B28B49E2-050E-46AA-90FB-B4962BB8B01C}"/>
              </a:ext>
            </a:extLst>
          </p:cNvPr>
          <p:cNvPicPr>
            <a:picLocks noChangeAspect="1"/>
          </p:cNvPicPr>
          <p:nvPr/>
        </p:nvPicPr>
        <p:blipFill>
          <a:blip r:embed="rId2"/>
          <a:stretch>
            <a:fillRect/>
          </a:stretch>
        </p:blipFill>
        <p:spPr>
          <a:xfrm>
            <a:off x="3318101" y="-1"/>
            <a:ext cx="5555796" cy="6858000"/>
          </a:xfrm>
          <a:prstGeom prst="rect">
            <a:avLst/>
          </a:prstGeom>
        </p:spPr>
      </p:pic>
    </p:spTree>
    <p:extLst>
      <p:ext uri="{BB962C8B-B14F-4D97-AF65-F5344CB8AC3E}">
        <p14:creationId xmlns:p14="http://schemas.microsoft.com/office/powerpoint/2010/main" val="18044260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Динамічні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ми виділяємо масив, то </a:t>
            </a:r>
            <a:r>
              <a:rPr lang="en-US" sz="1800" dirty="0"/>
              <a:t>C++ </a:t>
            </a:r>
            <a:r>
              <a:rPr lang="uk-UA" sz="1800" dirty="0"/>
              <a:t>розуміє, що він повинен використовувати іншу форму оператора </a:t>
            </a:r>
            <a:r>
              <a:rPr lang="en-US" sz="1800" dirty="0">
                <a:solidFill>
                  <a:schemeClr val="accent5">
                    <a:lumMod val="75000"/>
                  </a:schemeClr>
                </a:solidFill>
                <a:latin typeface="Consolas" panose="020B0609020204030204" pitchFamily="49" charset="0"/>
              </a:rPr>
              <a:t>new</a:t>
            </a:r>
            <a:r>
              <a:rPr lang="en-US" sz="1800" dirty="0"/>
              <a:t> — </a:t>
            </a:r>
            <a:r>
              <a:rPr lang="uk-UA" sz="1800" dirty="0"/>
              <a:t>форму для масиву, а не для змінної. По факту, викликається оператор </a:t>
            </a:r>
            <a:r>
              <a:rPr lang="en-US" sz="1800" dirty="0">
                <a:solidFill>
                  <a:schemeClr val="accent5">
                    <a:lumMod val="75000"/>
                  </a:schemeClr>
                </a:solidFill>
                <a:latin typeface="Consolas" panose="020B0609020204030204" pitchFamily="49" charset="0"/>
              </a:rPr>
              <a:t>new[]</a:t>
            </a:r>
            <a:r>
              <a:rPr lang="en-US" sz="1800" dirty="0"/>
              <a:t>, </a:t>
            </a:r>
            <a:r>
              <a:rPr lang="uk-UA" sz="1800" dirty="0"/>
              <a:t>навіть якщо ми і не вказуємо </a:t>
            </a:r>
            <a:r>
              <a:rPr lang="uk-UA" sz="1800" dirty="0">
                <a:solidFill>
                  <a:schemeClr val="accent5">
                    <a:lumMod val="75000"/>
                  </a:schemeClr>
                </a:solidFill>
                <a:latin typeface="Consolas" panose="020B0609020204030204" pitchFamily="49" charset="0"/>
              </a:rPr>
              <a:t>[]</a:t>
            </a:r>
            <a:r>
              <a:rPr lang="uk-UA" sz="1800" dirty="0"/>
              <a:t> відразу після ключового слова </a:t>
            </a:r>
            <a:r>
              <a:rPr lang="en-US" sz="1800" dirty="0">
                <a:solidFill>
                  <a:schemeClr val="accent5">
                    <a:lumMod val="75000"/>
                  </a:schemeClr>
                </a:solidFill>
                <a:latin typeface="Consolas" panose="020B0609020204030204" pitchFamily="49" charset="0"/>
              </a:rPr>
              <a:t>new</a:t>
            </a:r>
            <a:r>
              <a:rPr lang="en-US" sz="1800" dirty="0"/>
              <a:t>.</a:t>
            </a:r>
            <a:endParaRPr lang="uk-UA" sz="1800" dirty="0"/>
          </a:p>
        </p:txBody>
      </p:sp>
      <p:pic>
        <p:nvPicPr>
          <p:cNvPr id="5" name="Рисунок 4">
            <a:extLst>
              <a:ext uri="{FF2B5EF4-FFF2-40B4-BE49-F238E27FC236}">
                <a16:creationId xmlns:a16="http://schemas.microsoft.com/office/drawing/2014/main" id="{68D85E30-F64F-41CC-9D8C-00F941079650}"/>
              </a:ext>
            </a:extLst>
          </p:cNvPr>
          <p:cNvPicPr>
            <a:picLocks noChangeAspect="1"/>
          </p:cNvPicPr>
          <p:nvPr/>
        </p:nvPicPr>
        <p:blipFill>
          <a:blip r:embed="rId2"/>
          <a:stretch>
            <a:fillRect/>
          </a:stretch>
        </p:blipFill>
        <p:spPr>
          <a:xfrm>
            <a:off x="-1" y="2268715"/>
            <a:ext cx="12192000" cy="4172815"/>
          </a:xfrm>
          <a:prstGeom prst="rect">
            <a:avLst/>
          </a:prstGeom>
        </p:spPr>
      </p:pic>
    </p:spTree>
    <p:extLst>
      <p:ext uri="{BB962C8B-B14F-4D97-AF65-F5344CB8AC3E}">
        <p14:creationId xmlns:p14="http://schemas.microsoft.com/office/powerpoint/2010/main" val="33439790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Динамічні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оскільки пам’ять для динамічних і фіксованих масивів виділяється з різних “резервуарів”, то розмір динамічного масиву може бути досить великим. Ви можете запустити вищенаведену програму, але вже виділити масив довжиною </a:t>
            </a:r>
            <a:r>
              <a:rPr lang="uk-UA" sz="1800" dirty="0">
                <a:solidFill>
                  <a:schemeClr val="accent5">
                    <a:lumMod val="75000"/>
                  </a:schemeClr>
                </a:solidFill>
                <a:latin typeface="Consolas" panose="020B0609020204030204" pitchFamily="49" charset="0"/>
              </a:rPr>
              <a:t>1</a:t>
            </a:r>
            <a:r>
              <a:rPr lang="en-US" sz="1800" dirty="0">
                <a:solidFill>
                  <a:schemeClr val="accent5">
                    <a:lumMod val="75000"/>
                  </a:schemeClr>
                </a:solidFill>
                <a:latin typeface="Consolas" panose="020B0609020204030204" pitchFamily="49" charset="0"/>
              </a:rPr>
              <a:t>_</a:t>
            </a:r>
            <a:r>
              <a:rPr lang="uk-UA" sz="1800" dirty="0">
                <a:solidFill>
                  <a:schemeClr val="accent5">
                    <a:lumMod val="75000"/>
                  </a:schemeClr>
                </a:solidFill>
                <a:latin typeface="Consolas" panose="020B0609020204030204" pitchFamily="49" charset="0"/>
              </a:rPr>
              <a:t>000</a:t>
            </a:r>
            <a:r>
              <a:rPr lang="en-US" sz="1800" dirty="0">
                <a:solidFill>
                  <a:schemeClr val="accent5">
                    <a:lumMod val="75000"/>
                  </a:schemeClr>
                </a:solidFill>
                <a:latin typeface="Consolas" panose="020B0609020204030204" pitchFamily="49" charset="0"/>
              </a:rPr>
              <a:t>_</a:t>
            </a:r>
            <a:r>
              <a:rPr lang="uk-UA" sz="1800" dirty="0">
                <a:solidFill>
                  <a:schemeClr val="accent5">
                    <a:lumMod val="75000"/>
                  </a:schemeClr>
                </a:solidFill>
                <a:latin typeface="Consolas" panose="020B0609020204030204" pitchFamily="49" charset="0"/>
              </a:rPr>
              <a:t>000</a:t>
            </a:r>
            <a:r>
              <a:rPr lang="uk-UA" sz="1800" dirty="0"/>
              <a:t> (або, можливо, навіть </a:t>
            </a:r>
            <a:r>
              <a:rPr lang="uk-UA" sz="1800" dirty="0">
                <a:solidFill>
                  <a:schemeClr val="accent5">
                    <a:lumMod val="75000"/>
                  </a:schemeClr>
                </a:solidFill>
                <a:latin typeface="Consolas" panose="020B0609020204030204" pitchFamily="49" charset="0"/>
              </a:rPr>
              <a:t>100</a:t>
            </a:r>
            <a:r>
              <a:rPr lang="en-US" sz="1800" dirty="0">
                <a:solidFill>
                  <a:schemeClr val="accent5">
                    <a:lumMod val="75000"/>
                  </a:schemeClr>
                </a:solidFill>
                <a:latin typeface="Consolas" panose="020B0609020204030204" pitchFamily="49" charset="0"/>
              </a:rPr>
              <a:t>_</a:t>
            </a:r>
            <a:r>
              <a:rPr lang="uk-UA" sz="1800" dirty="0">
                <a:solidFill>
                  <a:schemeClr val="accent5">
                    <a:lumMod val="75000"/>
                  </a:schemeClr>
                </a:solidFill>
                <a:latin typeface="Consolas" panose="020B0609020204030204" pitchFamily="49" charset="0"/>
              </a:rPr>
              <a:t>000</a:t>
            </a:r>
            <a:r>
              <a:rPr lang="en-US" sz="1800" dirty="0">
                <a:solidFill>
                  <a:schemeClr val="accent5">
                    <a:lumMod val="75000"/>
                  </a:schemeClr>
                </a:solidFill>
                <a:latin typeface="Consolas" panose="020B0609020204030204" pitchFamily="49" charset="0"/>
              </a:rPr>
              <a:t>_</a:t>
            </a:r>
            <a:r>
              <a:rPr lang="uk-UA" sz="1800" dirty="0">
                <a:solidFill>
                  <a:schemeClr val="accent5">
                    <a:lumMod val="75000"/>
                  </a:schemeClr>
                </a:solidFill>
                <a:latin typeface="Consolas" panose="020B0609020204030204" pitchFamily="49" charset="0"/>
              </a:rPr>
              <a:t>000</a:t>
            </a:r>
            <a:r>
              <a:rPr lang="uk-UA" sz="1800" dirty="0"/>
              <a:t>) елементів без проблем. Спробуйте!</a:t>
            </a:r>
          </a:p>
        </p:txBody>
      </p:sp>
      <p:pic>
        <p:nvPicPr>
          <p:cNvPr id="5" name="Рисунок 4">
            <a:extLst>
              <a:ext uri="{FF2B5EF4-FFF2-40B4-BE49-F238E27FC236}">
                <a16:creationId xmlns:a16="http://schemas.microsoft.com/office/drawing/2014/main" id="{8D682E03-CAEF-44E4-A7C8-01A10E26B583}"/>
              </a:ext>
            </a:extLst>
          </p:cNvPr>
          <p:cNvPicPr>
            <a:picLocks noChangeAspect="1"/>
          </p:cNvPicPr>
          <p:nvPr/>
        </p:nvPicPr>
        <p:blipFill>
          <a:blip r:embed="rId2"/>
          <a:stretch>
            <a:fillRect/>
          </a:stretch>
        </p:blipFill>
        <p:spPr>
          <a:xfrm>
            <a:off x="0" y="2685184"/>
            <a:ext cx="12192000" cy="4172815"/>
          </a:xfrm>
          <a:prstGeom prst="rect">
            <a:avLst/>
          </a:prstGeom>
        </p:spPr>
      </p:pic>
    </p:spTree>
    <p:extLst>
      <p:ext uri="{BB962C8B-B14F-4D97-AF65-F5344CB8AC3E}">
        <p14:creationId xmlns:p14="http://schemas.microsoft.com/office/powerpoint/2010/main" val="7405140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Видалення динамічного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видаленні динамічних масивів також використовується форма оператора </a:t>
            </a:r>
            <a:r>
              <a:rPr lang="en-US" sz="1800" dirty="0">
                <a:solidFill>
                  <a:schemeClr val="accent5">
                    <a:lumMod val="75000"/>
                  </a:schemeClr>
                </a:solidFill>
                <a:latin typeface="Consolas" panose="020B0609020204030204" pitchFamily="49" charset="0"/>
              </a:rPr>
              <a:t>delete</a:t>
            </a:r>
            <a:r>
              <a:rPr lang="en-US" sz="1800" dirty="0"/>
              <a:t> </a:t>
            </a:r>
            <a:r>
              <a:rPr lang="uk-UA" sz="1800" dirty="0"/>
              <a:t>для масивів — </a:t>
            </a:r>
            <a:r>
              <a:rPr lang="en-US" sz="1800" dirty="0">
                <a:solidFill>
                  <a:schemeClr val="accent5">
                    <a:lumMod val="75000"/>
                  </a:schemeClr>
                </a:solidFill>
                <a:latin typeface="Consolas" panose="020B0609020204030204" pitchFamily="49" charset="0"/>
              </a:rPr>
              <a:t>delete[]</a:t>
            </a:r>
            <a:r>
              <a:rPr lang="en-US" sz="1800" dirty="0"/>
              <a:t>. </a:t>
            </a:r>
            <a:r>
              <a:rPr lang="uk-UA" sz="1800" dirty="0"/>
              <a:t>Таким чином, </a:t>
            </a:r>
            <a:r>
              <a:rPr lang="uk-UA" sz="1800" b="1" dirty="0">
                <a:highlight>
                  <a:srgbClr val="00FF00"/>
                </a:highlight>
              </a:rPr>
              <a:t>ми повідомляємо процесору, що йому потрібно очистити пам’ять від декількох змінних замість однієї</a:t>
            </a:r>
            <a:r>
              <a:rPr lang="uk-UA" sz="1800" dirty="0"/>
              <a:t>. Поширена помилка, яку роблять початківці при роботі з динамічним виділенням пам’яті, є використання </a:t>
            </a:r>
            <a:r>
              <a:rPr lang="en-US" sz="1800" dirty="0">
                <a:solidFill>
                  <a:schemeClr val="accent5">
                    <a:lumMod val="75000"/>
                  </a:schemeClr>
                </a:solidFill>
                <a:latin typeface="Consolas" panose="020B0609020204030204" pitchFamily="49" charset="0"/>
              </a:rPr>
              <a:t>delete</a:t>
            </a:r>
            <a:r>
              <a:rPr lang="en-US" sz="1800" dirty="0"/>
              <a:t> </a:t>
            </a:r>
            <a:r>
              <a:rPr lang="uk-UA" sz="1800" dirty="0"/>
              <a:t>замість </a:t>
            </a:r>
            <a:r>
              <a:rPr lang="en-US" sz="1800" dirty="0">
                <a:solidFill>
                  <a:schemeClr val="accent5">
                    <a:lumMod val="75000"/>
                  </a:schemeClr>
                </a:solidFill>
                <a:latin typeface="Consolas" panose="020B0609020204030204" pitchFamily="49" charset="0"/>
              </a:rPr>
              <a:t>delete[]</a:t>
            </a:r>
            <a:r>
              <a:rPr lang="en-US" sz="1800" dirty="0">
                <a:solidFill>
                  <a:schemeClr val="accent5">
                    <a:lumMod val="75000"/>
                  </a:schemeClr>
                </a:solidFill>
              </a:rPr>
              <a:t> </a:t>
            </a:r>
            <a:r>
              <a:rPr lang="uk-UA" sz="1800" dirty="0"/>
              <a:t>для видалення динамічних масивів. Використання форми оператора </a:t>
            </a:r>
            <a:r>
              <a:rPr lang="en-US" sz="1800" dirty="0">
                <a:solidFill>
                  <a:schemeClr val="accent5">
                    <a:lumMod val="75000"/>
                  </a:schemeClr>
                </a:solidFill>
                <a:latin typeface="Consolas" panose="020B0609020204030204" pitchFamily="49" charset="0"/>
              </a:rPr>
              <a:t>delete</a:t>
            </a:r>
            <a:r>
              <a:rPr lang="en-US" sz="1800" dirty="0"/>
              <a:t> </a:t>
            </a:r>
            <a:r>
              <a:rPr lang="uk-UA" sz="1800" dirty="0"/>
              <a:t>для змінних при видаленні масиву призведе до таких несподіваних результатів, як пошкодження даних, витік пам’яті, збій або інші проблеми.</a:t>
            </a:r>
          </a:p>
        </p:txBody>
      </p:sp>
    </p:spTree>
    <p:extLst>
      <p:ext uri="{BB962C8B-B14F-4D97-AF65-F5344CB8AC3E}">
        <p14:creationId xmlns:p14="http://schemas.microsoft.com/office/powerpoint/2010/main" val="13621596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Ініціалізація динамічного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Якщо</a:t>
            </a:r>
            <a:r>
              <a:rPr lang="ru-RU" sz="1800" dirty="0"/>
              <a:t> </a:t>
            </a:r>
            <a:r>
              <a:rPr lang="ru-RU" sz="1800" dirty="0" err="1"/>
              <a:t>ви</a:t>
            </a:r>
            <a:r>
              <a:rPr lang="ru-RU" sz="1800" dirty="0"/>
              <a:t> </a:t>
            </a:r>
            <a:r>
              <a:rPr lang="ru-RU" sz="1800" dirty="0" err="1"/>
              <a:t>хочете</a:t>
            </a:r>
            <a:r>
              <a:rPr lang="ru-RU" sz="1800" dirty="0"/>
              <a:t> </a:t>
            </a:r>
            <a:r>
              <a:rPr lang="ru-RU" sz="1800" dirty="0" err="1"/>
              <a:t>ініціалізувати</a:t>
            </a:r>
            <a:r>
              <a:rPr lang="ru-RU" sz="1800" dirty="0"/>
              <a:t> </a:t>
            </a:r>
            <a:r>
              <a:rPr lang="ru-RU" sz="1800" dirty="0" err="1"/>
              <a:t>динамічний</a:t>
            </a:r>
            <a:r>
              <a:rPr lang="ru-RU" sz="1800" dirty="0"/>
              <a:t> </a:t>
            </a:r>
            <a:r>
              <a:rPr lang="ru-RU" sz="1800" dirty="0" err="1"/>
              <a:t>масив</a:t>
            </a:r>
            <a:r>
              <a:rPr lang="ru-RU" sz="1800" dirty="0"/>
              <a:t> </a:t>
            </a:r>
            <a:r>
              <a:rPr lang="ru-RU" sz="1800" dirty="0" err="1"/>
              <a:t>значенням</a:t>
            </a:r>
            <a:r>
              <a:rPr lang="ru-RU" sz="1800" dirty="0"/>
              <a:t> </a:t>
            </a:r>
            <a:r>
              <a:rPr lang="ru-RU" sz="1800" dirty="0">
                <a:solidFill>
                  <a:schemeClr val="accent5">
                    <a:lumMod val="75000"/>
                  </a:schemeClr>
                </a:solidFill>
                <a:latin typeface="Consolas" panose="020B0609020204030204" pitchFamily="49" charset="0"/>
              </a:rPr>
              <a:t>0</a:t>
            </a:r>
            <a:r>
              <a:rPr lang="ru-RU" sz="1800" dirty="0"/>
              <a:t>, то все </a:t>
            </a:r>
            <a:r>
              <a:rPr lang="ru-RU" sz="1800" dirty="0" err="1"/>
              <a:t>досить</a:t>
            </a:r>
            <a:r>
              <a:rPr lang="ru-RU" sz="1800" dirty="0"/>
              <a:t> просто:</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До C++11 не </a:t>
            </a:r>
            <a:r>
              <a:rPr lang="ru-RU" sz="1800" dirty="0" err="1"/>
              <a:t>було</a:t>
            </a:r>
            <a:r>
              <a:rPr lang="ru-RU" sz="1800" dirty="0"/>
              <a:t> простого способу </a:t>
            </a:r>
            <a:r>
              <a:rPr lang="ru-RU" sz="1800" dirty="0" err="1"/>
              <a:t>ініціалізувати</a:t>
            </a:r>
            <a:r>
              <a:rPr lang="ru-RU" sz="1800" dirty="0"/>
              <a:t> </a:t>
            </a:r>
            <a:r>
              <a:rPr lang="ru-RU" sz="1800" dirty="0" err="1"/>
              <a:t>динамічний</a:t>
            </a:r>
            <a:r>
              <a:rPr lang="ru-RU" sz="1800" dirty="0"/>
              <a:t> </a:t>
            </a:r>
            <a:r>
              <a:rPr lang="ru-RU" sz="1800" dirty="0" err="1"/>
              <a:t>масив</a:t>
            </a:r>
            <a:r>
              <a:rPr lang="ru-RU" sz="1800" dirty="0"/>
              <a:t> </a:t>
            </a:r>
            <a:r>
              <a:rPr lang="ru-RU" sz="1800" dirty="0" err="1"/>
              <a:t>ненульовими</a:t>
            </a:r>
            <a:r>
              <a:rPr lang="ru-RU" sz="1800" dirty="0"/>
              <a:t> </a:t>
            </a:r>
            <a:r>
              <a:rPr lang="ru-RU" sz="1800" dirty="0" err="1"/>
              <a:t>значеннями</a:t>
            </a:r>
            <a:r>
              <a:rPr lang="ru-RU" sz="1800" dirty="0"/>
              <a:t> (список </a:t>
            </a:r>
            <a:r>
              <a:rPr lang="ru-RU" sz="1800" dirty="0" err="1"/>
              <a:t>ініціалізаторів</a:t>
            </a:r>
            <a:r>
              <a:rPr lang="ru-RU" sz="1800" dirty="0"/>
              <a:t> </a:t>
            </a:r>
            <a:r>
              <a:rPr lang="ru-RU" sz="1800" dirty="0" err="1"/>
              <a:t>працював</a:t>
            </a:r>
            <a:r>
              <a:rPr lang="ru-RU" sz="1800" dirty="0"/>
              <a:t> </a:t>
            </a:r>
            <a:r>
              <a:rPr lang="ru-RU" sz="1800" dirty="0" err="1"/>
              <a:t>тільки</a:t>
            </a:r>
            <a:r>
              <a:rPr lang="ru-RU" sz="1800" dirty="0"/>
              <a:t> з </a:t>
            </a:r>
            <a:r>
              <a:rPr lang="ru-RU" sz="1800" dirty="0" err="1"/>
              <a:t>фіксованими</a:t>
            </a:r>
            <a:r>
              <a:rPr lang="ru-RU" sz="1800" dirty="0"/>
              <a:t> </a:t>
            </a:r>
            <a:r>
              <a:rPr lang="ru-RU" sz="1800" dirty="0" err="1"/>
              <a:t>масивами</a:t>
            </a:r>
            <a:r>
              <a:rPr lang="ru-RU" sz="1800" dirty="0"/>
              <a:t>). А </a:t>
            </a:r>
            <a:r>
              <a:rPr lang="ru-RU" sz="1800" dirty="0" err="1"/>
              <a:t>це</a:t>
            </a:r>
            <a:r>
              <a:rPr lang="ru-RU" sz="1800" dirty="0"/>
              <a:t> </a:t>
            </a:r>
            <a:r>
              <a:rPr lang="ru-RU" sz="1800" dirty="0" err="1"/>
              <a:t>означає</a:t>
            </a:r>
            <a:r>
              <a:rPr lang="ru-RU" sz="1800" dirty="0"/>
              <a:t>, </a:t>
            </a:r>
            <a:r>
              <a:rPr lang="ru-RU" sz="1800" dirty="0" err="1"/>
              <a:t>що</a:t>
            </a:r>
            <a:r>
              <a:rPr lang="ru-RU" sz="1800" dirty="0"/>
              <a:t> </a:t>
            </a:r>
            <a:r>
              <a:rPr lang="ru-RU" sz="1800" dirty="0" err="1"/>
              <a:t>потрібно</a:t>
            </a:r>
            <a:r>
              <a:rPr lang="ru-RU" sz="1800" dirty="0"/>
              <a:t> </a:t>
            </a:r>
            <a:r>
              <a:rPr lang="ru-RU" sz="1800" dirty="0" err="1"/>
              <a:t>перебрати</a:t>
            </a:r>
            <a:r>
              <a:rPr lang="ru-RU" sz="1800" dirty="0"/>
              <a:t> </a:t>
            </a:r>
            <a:r>
              <a:rPr lang="ru-RU" sz="1800" dirty="0" err="1"/>
              <a:t>кожен</a:t>
            </a:r>
            <a:r>
              <a:rPr lang="ru-RU" sz="1800" dirty="0"/>
              <a:t> </a:t>
            </a:r>
            <a:r>
              <a:rPr lang="ru-RU" sz="1800" dirty="0" err="1"/>
              <a:t>елемент</a:t>
            </a:r>
            <a:r>
              <a:rPr lang="ru-RU" sz="1800" dirty="0"/>
              <a:t> </a:t>
            </a:r>
            <a:r>
              <a:rPr lang="ru-RU" sz="1800" dirty="0" err="1"/>
              <a:t>масиву</a:t>
            </a:r>
            <a:r>
              <a:rPr lang="ru-RU" sz="1800" dirty="0"/>
              <a:t> і явно </a:t>
            </a:r>
            <a:r>
              <a:rPr lang="ru-RU" sz="1800" dirty="0" err="1"/>
              <a:t>присвоїти</a:t>
            </a:r>
            <a:r>
              <a:rPr lang="ru-RU" sz="1800" dirty="0"/>
              <a:t> </a:t>
            </a:r>
            <a:r>
              <a:rPr lang="ru-RU" sz="1800" dirty="0" err="1"/>
              <a:t>йому</a:t>
            </a:r>
            <a:r>
              <a:rPr lang="ru-RU" sz="1800" dirty="0"/>
              <a:t> </a:t>
            </a:r>
            <a:r>
              <a:rPr lang="ru-RU" sz="1800" dirty="0" err="1"/>
              <a:t>значення</a:t>
            </a:r>
            <a:r>
              <a:rPr lang="ru-RU" sz="1800" dirty="0"/>
              <a:t>:</a:t>
            </a:r>
            <a:endParaRPr lang="uk-UA" sz="1800" dirty="0"/>
          </a:p>
        </p:txBody>
      </p:sp>
      <p:pic>
        <p:nvPicPr>
          <p:cNvPr id="6" name="Рисунок 5">
            <a:extLst>
              <a:ext uri="{FF2B5EF4-FFF2-40B4-BE49-F238E27FC236}">
                <a16:creationId xmlns:a16="http://schemas.microsoft.com/office/drawing/2014/main" id="{086F1261-A12D-4F37-8842-887E7B3A1A63}"/>
              </a:ext>
            </a:extLst>
          </p:cNvPr>
          <p:cNvPicPr>
            <a:picLocks noChangeAspect="1"/>
          </p:cNvPicPr>
          <p:nvPr/>
        </p:nvPicPr>
        <p:blipFill>
          <a:blip r:embed="rId2"/>
          <a:stretch>
            <a:fillRect/>
          </a:stretch>
        </p:blipFill>
        <p:spPr>
          <a:xfrm>
            <a:off x="975580" y="1371158"/>
            <a:ext cx="4921128" cy="1022361"/>
          </a:xfrm>
          <a:prstGeom prst="rect">
            <a:avLst/>
          </a:prstGeom>
        </p:spPr>
      </p:pic>
      <p:pic>
        <p:nvPicPr>
          <p:cNvPr id="8" name="Рисунок 7">
            <a:extLst>
              <a:ext uri="{FF2B5EF4-FFF2-40B4-BE49-F238E27FC236}">
                <a16:creationId xmlns:a16="http://schemas.microsoft.com/office/drawing/2014/main" id="{D4425116-920A-4A54-9E22-D8F1480BB7F8}"/>
              </a:ext>
            </a:extLst>
          </p:cNvPr>
          <p:cNvPicPr>
            <a:picLocks noChangeAspect="1"/>
          </p:cNvPicPr>
          <p:nvPr/>
        </p:nvPicPr>
        <p:blipFill>
          <a:blip r:embed="rId3"/>
          <a:stretch>
            <a:fillRect/>
          </a:stretch>
        </p:blipFill>
        <p:spPr>
          <a:xfrm>
            <a:off x="975580" y="4023125"/>
            <a:ext cx="4507523" cy="2524213"/>
          </a:xfrm>
          <a:prstGeom prst="rect">
            <a:avLst/>
          </a:prstGeom>
        </p:spPr>
      </p:pic>
    </p:spTree>
    <p:extLst>
      <p:ext uri="{BB962C8B-B14F-4D97-AF65-F5344CB8AC3E}">
        <p14:creationId xmlns:p14="http://schemas.microsoft.com/office/powerpoint/2010/main" val="24665925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Ініціалізація динамічного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Трохи стомлює, чи не так?</a:t>
            </a:r>
          </a:p>
          <a:p>
            <a:pPr marL="540000" indent="360000">
              <a:lnSpc>
                <a:spcPct val="150000"/>
              </a:lnSpc>
              <a:spcBef>
                <a:spcPts val="0"/>
              </a:spcBef>
              <a:buNone/>
            </a:pPr>
            <a:r>
              <a:rPr lang="uk-UA" sz="1800" dirty="0"/>
              <a:t>Однак, починаючи з </a:t>
            </a:r>
            <a:r>
              <a:rPr lang="en-US" sz="1800" dirty="0"/>
              <a:t>C++11, </a:t>
            </a:r>
            <a:r>
              <a:rPr lang="uk-UA" sz="1800" dirty="0"/>
              <a:t>з’явилася можливість ініціалізації динамічних масивів через списки </a:t>
            </a:r>
            <a:r>
              <a:rPr lang="uk-UA" sz="1800" dirty="0" err="1"/>
              <a:t>ініціалізаторів</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в синтаксисі динамічного масиву між довжиною масиву і списком </a:t>
            </a:r>
            <a:r>
              <a:rPr lang="uk-UA" sz="1800" dirty="0" err="1"/>
              <a:t>ініціалізаторів</a:t>
            </a:r>
            <a:r>
              <a:rPr lang="uk-UA" sz="1800" dirty="0"/>
              <a:t> оператора присвоювання (</a:t>
            </a:r>
            <a:r>
              <a:rPr lang="uk-UA" sz="1800" dirty="0">
                <a:solidFill>
                  <a:schemeClr val="accent5">
                    <a:lumMod val="75000"/>
                  </a:schemeClr>
                </a:solidFill>
                <a:latin typeface="Consolas" panose="020B0609020204030204" pitchFamily="49" charset="0"/>
              </a:rPr>
              <a:t>=</a:t>
            </a:r>
            <a:r>
              <a:rPr lang="uk-UA" sz="1800" dirty="0"/>
              <a:t>) немає.</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У </a:t>
            </a:r>
            <a:r>
              <a:rPr lang="en-US" sz="1800" dirty="0"/>
              <a:t>C++11 </a:t>
            </a:r>
            <a:r>
              <a:rPr lang="uk-UA" sz="1800" dirty="0"/>
              <a:t>фіксовані масиви також можуть бути </a:t>
            </a:r>
            <a:r>
              <a:rPr lang="uk-UA" sz="1800" dirty="0" err="1"/>
              <a:t>ініціалізовані</a:t>
            </a:r>
            <a:r>
              <a:rPr lang="uk-UA" sz="1800" dirty="0"/>
              <a:t> з використанням </a:t>
            </a:r>
            <a:r>
              <a:rPr lang="en-US" sz="1800" b="1" dirty="0">
                <a:highlight>
                  <a:srgbClr val="00FF00"/>
                </a:highlight>
              </a:rPr>
              <a:t>uniform-</a:t>
            </a:r>
            <a:r>
              <a:rPr lang="uk-UA" sz="1800" b="1" dirty="0">
                <a:highlight>
                  <a:srgbClr val="00FF00"/>
                </a:highlight>
              </a:rPr>
              <a:t>ініціалізації</a:t>
            </a:r>
            <a:r>
              <a:rPr lang="uk-UA" sz="1800" dirty="0"/>
              <a:t>:</a:t>
            </a:r>
          </a:p>
        </p:txBody>
      </p:sp>
      <p:pic>
        <p:nvPicPr>
          <p:cNvPr id="5" name="Рисунок 4">
            <a:extLst>
              <a:ext uri="{FF2B5EF4-FFF2-40B4-BE49-F238E27FC236}">
                <a16:creationId xmlns:a16="http://schemas.microsoft.com/office/drawing/2014/main" id="{FAE27052-9C29-4B74-A25B-13974F0E3981}"/>
              </a:ext>
            </a:extLst>
          </p:cNvPr>
          <p:cNvPicPr>
            <a:picLocks noChangeAspect="1"/>
          </p:cNvPicPr>
          <p:nvPr/>
        </p:nvPicPr>
        <p:blipFill>
          <a:blip r:embed="rId2"/>
          <a:stretch>
            <a:fillRect/>
          </a:stretch>
        </p:blipFill>
        <p:spPr>
          <a:xfrm>
            <a:off x="-1" y="2281657"/>
            <a:ext cx="12192000" cy="1576188"/>
          </a:xfrm>
          <a:prstGeom prst="rect">
            <a:avLst/>
          </a:prstGeom>
        </p:spPr>
      </p:pic>
    </p:spTree>
    <p:extLst>
      <p:ext uri="{BB962C8B-B14F-4D97-AF65-F5344CB8AC3E}">
        <p14:creationId xmlns:p14="http://schemas.microsoft.com/office/powerpoint/2010/main" val="36161504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Ініціалізація динамічного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Однак</a:t>
            </a:r>
            <a:r>
              <a:rPr lang="ru-RU" sz="1800" dirty="0"/>
              <a:t>, будьте </a:t>
            </a:r>
            <a:r>
              <a:rPr lang="ru-RU" sz="1800" dirty="0" err="1"/>
              <a:t>обережні</a:t>
            </a:r>
            <a:r>
              <a:rPr lang="ru-RU" sz="1800" dirty="0"/>
              <a:t>, тому </a:t>
            </a:r>
            <a:r>
              <a:rPr lang="ru-RU" sz="1800" dirty="0" err="1"/>
              <a:t>що</a:t>
            </a:r>
            <a:r>
              <a:rPr lang="ru-RU" sz="1800" dirty="0"/>
              <a:t> в C++11 </a:t>
            </a:r>
            <a:r>
              <a:rPr lang="ru-RU" sz="1800" dirty="0" err="1"/>
              <a:t>ви</a:t>
            </a:r>
            <a:r>
              <a:rPr lang="ru-RU" sz="1800" dirty="0"/>
              <a:t> не можете </a:t>
            </a:r>
            <a:r>
              <a:rPr lang="ru-RU" sz="1800" dirty="0" err="1"/>
              <a:t>ініціалізувати</a:t>
            </a:r>
            <a:r>
              <a:rPr lang="ru-RU" sz="1800" dirty="0"/>
              <a:t> </a:t>
            </a:r>
            <a:r>
              <a:rPr lang="ru-RU" sz="1800" dirty="0" err="1"/>
              <a:t>динамічний</a:t>
            </a:r>
            <a:r>
              <a:rPr lang="ru-RU" sz="1800" dirty="0"/>
              <a:t> </a:t>
            </a:r>
            <a:r>
              <a:rPr lang="ru-RU" sz="1800" dirty="0" err="1"/>
              <a:t>масив</a:t>
            </a:r>
            <a:r>
              <a:rPr lang="ru-RU" sz="1800" dirty="0"/>
              <a:t> </a:t>
            </a:r>
            <a:r>
              <a:rPr lang="ru-RU" sz="1800" dirty="0" err="1"/>
              <a:t>символів</a:t>
            </a:r>
            <a:r>
              <a:rPr lang="ru-RU" sz="1800" dirty="0"/>
              <a:t> рядком C-</a:t>
            </a:r>
            <a:r>
              <a:rPr lang="ru-RU" sz="1800" dirty="0" err="1"/>
              <a:t>style</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Замість цього ви можете динамічно виділити </a:t>
            </a:r>
            <a:r>
              <a:rPr lang="en-US" sz="1800" dirty="0">
                <a:solidFill>
                  <a:schemeClr val="accent5">
                    <a:lumMod val="75000"/>
                  </a:schemeClr>
                </a:solidFill>
                <a:latin typeface="Consolas" panose="020B0609020204030204" pitchFamily="49" charset="0"/>
              </a:rPr>
              <a:t>std::string </a:t>
            </a:r>
            <a:r>
              <a:rPr lang="en-US" sz="1800" dirty="0"/>
              <a:t>(</a:t>
            </a:r>
            <a:r>
              <a:rPr lang="uk-UA" sz="1800" dirty="0"/>
              <a:t>або виділити динамічний масив символів, а потім за допомогою функції </a:t>
            </a:r>
            <a:r>
              <a:rPr lang="en-US" sz="1800" dirty="0" err="1">
                <a:solidFill>
                  <a:schemeClr val="accent5">
                    <a:lumMod val="75000"/>
                  </a:schemeClr>
                </a:solidFill>
                <a:latin typeface="Consolas" panose="020B0609020204030204" pitchFamily="49" charset="0"/>
              </a:rPr>
              <a:t>strcpy_s</a:t>
            </a:r>
            <a:r>
              <a:rPr lang="en-US" sz="1800" dirty="0">
                <a:solidFill>
                  <a:schemeClr val="accent5">
                    <a:lumMod val="75000"/>
                  </a:schemeClr>
                </a:solidFill>
                <a:latin typeface="Consolas" panose="020B0609020204030204" pitchFamily="49" charset="0"/>
              </a:rPr>
              <a:t>() </a:t>
            </a:r>
            <a:r>
              <a:rPr lang="uk-UA" sz="1800" dirty="0"/>
              <a:t>скопіювати вміст потрібного рядка в цей масив).</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Також зверніть увагу на те, що динамічні масиви повинні бути оголошені з явним вказуванням їх довжини:</a:t>
            </a:r>
          </a:p>
        </p:txBody>
      </p:sp>
      <p:pic>
        <p:nvPicPr>
          <p:cNvPr id="5" name="Рисунок 4">
            <a:extLst>
              <a:ext uri="{FF2B5EF4-FFF2-40B4-BE49-F238E27FC236}">
                <a16:creationId xmlns:a16="http://schemas.microsoft.com/office/drawing/2014/main" id="{0C545267-9285-4DE1-A258-7F2D1B16AA41}"/>
              </a:ext>
            </a:extLst>
          </p:cNvPr>
          <p:cNvPicPr>
            <a:picLocks noChangeAspect="1"/>
          </p:cNvPicPr>
          <p:nvPr/>
        </p:nvPicPr>
        <p:blipFill>
          <a:blip r:embed="rId2"/>
          <a:stretch>
            <a:fillRect/>
          </a:stretch>
        </p:blipFill>
        <p:spPr>
          <a:xfrm>
            <a:off x="0" y="910444"/>
            <a:ext cx="12192000" cy="1471977"/>
          </a:xfrm>
          <a:prstGeom prst="rect">
            <a:avLst/>
          </a:prstGeom>
        </p:spPr>
      </p:pic>
      <p:pic>
        <p:nvPicPr>
          <p:cNvPr id="7" name="Рисунок 6">
            <a:extLst>
              <a:ext uri="{FF2B5EF4-FFF2-40B4-BE49-F238E27FC236}">
                <a16:creationId xmlns:a16="http://schemas.microsoft.com/office/drawing/2014/main" id="{9B11B491-242B-40D4-9FC1-21B0CB130246}"/>
              </a:ext>
            </a:extLst>
          </p:cNvPr>
          <p:cNvPicPr>
            <a:picLocks noChangeAspect="1"/>
          </p:cNvPicPr>
          <p:nvPr/>
        </p:nvPicPr>
        <p:blipFill>
          <a:blip r:embed="rId3"/>
          <a:stretch>
            <a:fillRect/>
          </a:stretch>
        </p:blipFill>
        <p:spPr>
          <a:xfrm>
            <a:off x="222738" y="3465331"/>
            <a:ext cx="7326923" cy="785028"/>
          </a:xfrm>
          <a:prstGeom prst="rect">
            <a:avLst/>
          </a:prstGeom>
        </p:spPr>
      </p:pic>
    </p:spTree>
    <p:extLst>
      <p:ext uri="{BB962C8B-B14F-4D97-AF65-F5344CB8AC3E}">
        <p14:creationId xmlns:p14="http://schemas.microsoft.com/office/powerpoint/2010/main" val="9235585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2F0B855-CE1C-4BD6-815F-69FDCC746876}"/>
              </a:ext>
            </a:extLst>
          </p:cNvPr>
          <p:cNvPicPr>
            <a:picLocks noChangeAspect="1"/>
          </p:cNvPicPr>
          <p:nvPr/>
        </p:nvPicPr>
        <p:blipFill>
          <a:blip r:embed="rId2"/>
          <a:stretch>
            <a:fillRect/>
          </a:stretch>
        </p:blipFill>
        <p:spPr>
          <a:xfrm>
            <a:off x="0" y="2313739"/>
            <a:ext cx="12192000" cy="2230521"/>
          </a:xfrm>
          <a:prstGeom prst="rect">
            <a:avLst/>
          </a:prstGeom>
        </p:spPr>
      </p:pic>
    </p:spTree>
    <p:extLst>
      <p:ext uri="{BB962C8B-B14F-4D97-AF65-F5344CB8AC3E}">
        <p14:creationId xmlns:p14="http://schemas.microsoft.com/office/powerpoint/2010/main" val="42487459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Зміна довжини масиву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Динамічне виділення масивів дозволяє задавати довжину масивів під час операції їх виділення. Однак мова </a:t>
            </a:r>
            <a:r>
              <a:rPr lang="en-US" sz="1800" dirty="0"/>
              <a:t>C++ </a:t>
            </a:r>
            <a:r>
              <a:rPr lang="uk-UA" sz="1800" dirty="0"/>
              <a:t>не надає вбудований спосіб зміни довжини масиву, який вже був виділений. </a:t>
            </a:r>
            <a:r>
              <a:rPr lang="uk-UA" sz="1800" b="1" dirty="0">
                <a:highlight>
                  <a:srgbClr val="00FF00"/>
                </a:highlight>
              </a:rPr>
              <a:t>Але і це обмеження можна обійти, динамічно виділивши новий масив, скопіювавши всі елементи зі старого масиву, а потім видаливши старий масив. Однак цей спосіб вразливий до помилок (про це трохи пізніше)</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 щастя, в мові </a:t>
            </a:r>
            <a:r>
              <a:rPr lang="en-US" sz="1800" dirty="0"/>
              <a:t>C++ </a:t>
            </a:r>
            <a:r>
              <a:rPr lang="uk-UA" sz="1800" dirty="0"/>
              <a:t>є масиви, розмір яких можна змінювати, і називаються вони векторами (</a:t>
            </a:r>
            <a:r>
              <a:rPr lang="en-US" sz="1800" dirty="0">
                <a:solidFill>
                  <a:schemeClr val="accent5">
                    <a:lumMod val="75000"/>
                  </a:schemeClr>
                </a:solidFill>
                <a:latin typeface="Consolas" panose="020B0609020204030204" pitchFamily="49" charset="0"/>
              </a:rPr>
              <a:t>std::vector</a:t>
            </a:r>
            <a:r>
              <a:rPr lang="en-US" sz="1800" dirty="0"/>
              <a:t>). </a:t>
            </a:r>
            <a:r>
              <a:rPr lang="uk-UA" sz="1800" dirty="0"/>
              <a:t>Про них ми поговоримо на відповідному </a:t>
            </a:r>
            <a:r>
              <a:rPr lang="uk-UA" sz="1800" dirty="0" err="1"/>
              <a:t>уроці</a:t>
            </a:r>
            <a:r>
              <a:rPr lang="uk-UA" sz="1800" dirty="0"/>
              <a:t>.</a:t>
            </a:r>
          </a:p>
        </p:txBody>
      </p:sp>
    </p:spTree>
    <p:extLst>
      <p:ext uri="{BB962C8B-B14F-4D97-AF65-F5344CB8AC3E}">
        <p14:creationId xmlns:p14="http://schemas.microsoft.com/office/powerpoint/2010/main" val="15784908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39614537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332912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 та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Ми можемо навіть змінювати покажчик всередині функції</a:t>
            </a:r>
            <a:r>
              <a:rPr lang="uk-UA" sz="1800" dirty="0"/>
              <a:t>. Наприклад, функцію </a:t>
            </a:r>
            <a:r>
              <a:rPr lang="en-US" sz="1800" dirty="0" err="1">
                <a:solidFill>
                  <a:schemeClr val="accent5">
                    <a:lumMod val="75000"/>
                  </a:schemeClr>
                </a:solidFill>
                <a:latin typeface="Consolas" panose="020B0609020204030204" pitchFamily="49" charset="0"/>
              </a:rPr>
              <a:t>getAmount</a:t>
            </a:r>
            <a:r>
              <a:rPr lang="en-US" sz="1800" dirty="0"/>
              <a:t> </a:t>
            </a:r>
            <a:r>
              <a:rPr lang="uk-UA" sz="1800" dirty="0"/>
              <a:t>можна було б змінити так:</a:t>
            </a: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Операція збільшення </a:t>
            </a:r>
            <a:r>
              <a:rPr lang="en-US" sz="1800" dirty="0" err="1">
                <a:solidFill>
                  <a:schemeClr val="accent5">
                    <a:lumMod val="75000"/>
                  </a:schemeClr>
                </a:solidFill>
                <a:latin typeface="Consolas" panose="020B0609020204030204" pitchFamily="49" charset="0"/>
              </a:rPr>
              <a:t>ptr</a:t>
            </a:r>
            <a:r>
              <a:rPr lang="en-US" sz="1800" dirty="0"/>
              <a:t> </a:t>
            </a:r>
            <a:r>
              <a:rPr lang="uk-UA" sz="1800" dirty="0"/>
              <a:t>абсолютно законна, оскільки ця змінна є покажчиком, </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a:t>
            </a:r>
            <a:r>
              <a:rPr lang="en-US" sz="1800" dirty="0">
                <a:solidFill>
                  <a:schemeClr val="accent5">
                    <a:lumMod val="75000"/>
                  </a:schemeClr>
                </a:solidFill>
              </a:rPr>
              <a:t> </a:t>
            </a:r>
            <a:r>
              <a:rPr lang="uk-UA" sz="1800" dirty="0"/>
              <a:t>ніяк не впливає на оригінальну адресу масиву, а тільки збільшує локальну для функції </a:t>
            </a:r>
            <a:r>
              <a:rPr lang="en-US" sz="1800" dirty="0" err="1">
                <a:solidFill>
                  <a:schemeClr val="accent5">
                    <a:lumMod val="75000"/>
                  </a:schemeClr>
                </a:solidFill>
                <a:latin typeface="Consolas" panose="020B0609020204030204" pitchFamily="49" charset="0"/>
              </a:rPr>
              <a:t>getAmount</a:t>
            </a:r>
            <a:r>
              <a:rPr lang="en-US" sz="1800" dirty="0"/>
              <a:t> </a:t>
            </a:r>
            <a:r>
              <a:rPr lang="uk-UA" sz="1800" dirty="0"/>
              <a:t>копію адреси.</a:t>
            </a:r>
          </a:p>
        </p:txBody>
      </p:sp>
      <p:pic>
        <p:nvPicPr>
          <p:cNvPr id="5" name="Рисунок 4">
            <a:extLst>
              <a:ext uri="{FF2B5EF4-FFF2-40B4-BE49-F238E27FC236}">
                <a16:creationId xmlns:a16="http://schemas.microsoft.com/office/drawing/2014/main" id="{09C613BA-21DD-4077-A302-CF62BCD667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83627" y="1875052"/>
            <a:ext cx="6224745" cy="3437728"/>
          </a:xfrm>
          <a:prstGeom prst="rect">
            <a:avLst/>
          </a:prstGeom>
        </p:spPr>
      </p:pic>
    </p:spTree>
    <p:extLst>
      <p:ext uri="{BB962C8B-B14F-4D97-AF65-F5344CB8AC3E}">
        <p14:creationId xmlns:p14="http://schemas.microsoft.com/office/powerpoint/2010/main" val="30771122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2379047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 та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Описи </a:t>
            </a:r>
            <a:r>
              <a:rPr lang="ru-RU" sz="1800" dirty="0" err="1"/>
              <a:t>формальних</a:t>
            </a:r>
            <a:r>
              <a:rPr lang="ru-RU" sz="1800" dirty="0"/>
              <a:t> </a:t>
            </a:r>
            <a:r>
              <a:rPr lang="ru-RU" sz="1800" dirty="0" err="1"/>
              <a:t>параметрів</a:t>
            </a:r>
            <a:r>
              <a:rPr lang="ru-RU" sz="1800" dirty="0"/>
              <a:t> у </a:t>
            </a:r>
            <a:r>
              <a:rPr lang="ru-RU" sz="1800" dirty="0" err="1"/>
              <a:t>визначенні</a:t>
            </a:r>
            <a:r>
              <a:rPr lang="ru-RU" sz="1800" dirty="0"/>
              <a:t> </a:t>
            </a:r>
            <a:r>
              <a:rPr lang="ru-RU" sz="1800" dirty="0" err="1"/>
              <a:t>функції</a:t>
            </a:r>
            <a:r>
              <a:rPr lang="ru-RU" sz="1800" dirty="0"/>
              <a:t> у </a:t>
            </a:r>
            <a:r>
              <a:rPr lang="ru-RU" sz="1800" dirty="0" err="1"/>
              <a:t>вигляді</a:t>
            </a:r>
            <a:r>
              <a:rPr lang="ru-RU" sz="1800" dirty="0"/>
              <a:t>:</a:t>
            </a:r>
            <a:r>
              <a:rPr lang="en-US" sz="1800" dirty="0"/>
              <a:t> </a:t>
            </a:r>
            <a:r>
              <a:rPr lang="en-US" sz="1800" dirty="0">
                <a:solidFill>
                  <a:schemeClr val="accent5">
                    <a:lumMod val="75000"/>
                  </a:schemeClr>
                </a:solidFill>
                <a:latin typeface="Consolas" panose="020B0609020204030204" pitchFamily="49" charset="0"/>
              </a:rPr>
              <a:t>int m[]; </a:t>
            </a:r>
            <a:r>
              <a:rPr lang="uk-UA" sz="1800" dirty="0"/>
              <a:t>та</a:t>
            </a:r>
            <a:r>
              <a:rPr lang="en-US" sz="1800" dirty="0"/>
              <a:t> </a:t>
            </a:r>
            <a:r>
              <a:rPr lang="en-US" sz="1800" dirty="0">
                <a:solidFill>
                  <a:schemeClr val="accent5">
                    <a:lumMod val="75000"/>
                  </a:schemeClr>
                </a:solidFill>
                <a:latin typeface="Consolas" panose="020B0609020204030204" pitchFamily="49" charset="0"/>
              </a:rPr>
              <a:t>int *m;</a:t>
            </a:r>
          </a:p>
          <a:p>
            <a:pPr marL="540000" indent="360000">
              <a:lnSpc>
                <a:spcPct val="150000"/>
              </a:lnSpc>
              <a:spcBef>
                <a:spcPts val="0"/>
              </a:spcBef>
              <a:buNone/>
            </a:pPr>
            <a:r>
              <a:rPr lang="ru-RU" sz="1800" dirty="0"/>
              <a:t>є </a:t>
            </a:r>
            <a:r>
              <a:rPr lang="ru-RU" sz="1800" b="1" dirty="0">
                <a:highlight>
                  <a:srgbClr val="00FF00"/>
                </a:highlight>
              </a:rPr>
              <a:t>абсолютно </a:t>
            </a:r>
            <a:r>
              <a:rPr lang="ru-RU" sz="1800" b="1" dirty="0" err="1">
                <a:highlight>
                  <a:srgbClr val="00FF00"/>
                </a:highlight>
              </a:rPr>
              <a:t>еквівалентні</a:t>
            </a:r>
            <a:r>
              <a:rPr lang="ru-RU" sz="1800" dirty="0"/>
              <a:t>; </a:t>
            </a:r>
            <a:r>
              <a:rPr lang="ru-RU" sz="1800" dirty="0" err="1"/>
              <a:t>якому</a:t>
            </a:r>
            <a:r>
              <a:rPr lang="ru-RU" sz="1800" dirty="0"/>
              <a:t> виду </a:t>
            </a:r>
            <a:r>
              <a:rPr lang="ru-RU" sz="1800" dirty="0" err="1"/>
              <a:t>опису</a:t>
            </a:r>
            <a:r>
              <a:rPr lang="ru-RU" sz="1800" dirty="0"/>
              <a:t> треба </a:t>
            </a:r>
            <a:r>
              <a:rPr lang="ru-RU" sz="1800" dirty="0" err="1"/>
              <a:t>віддати</a:t>
            </a:r>
            <a:r>
              <a:rPr lang="ru-RU" sz="1800" dirty="0"/>
              <a:t> </a:t>
            </a:r>
            <a:r>
              <a:rPr lang="ru-RU" sz="1800" dirty="0" err="1"/>
              <a:t>перевагу</a:t>
            </a:r>
            <a:r>
              <a:rPr lang="ru-RU" sz="1800" dirty="0"/>
              <a:t>, </a:t>
            </a:r>
            <a:r>
              <a:rPr lang="ru-RU" sz="1800" dirty="0" err="1"/>
              <a:t>визначається</a:t>
            </a:r>
            <a:r>
              <a:rPr lang="ru-RU" sz="1800" dirty="0"/>
              <a:t> </a:t>
            </a:r>
            <a:r>
              <a:rPr lang="ru-RU" sz="1800" dirty="0" err="1"/>
              <a:t>переважно</a:t>
            </a:r>
            <a:r>
              <a:rPr lang="ru-RU" sz="1800" dirty="0"/>
              <a:t> </a:t>
            </a:r>
            <a:r>
              <a:rPr lang="ru-RU" sz="1800" dirty="0" err="1"/>
              <a:t>тим</a:t>
            </a:r>
            <a:r>
              <a:rPr lang="ru-RU" sz="1800" dirty="0"/>
              <a:t>, </a:t>
            </a:r>
            <a:r>
              <a:rPr lang="ru-RU" sz="1800" dirty="0" err="1"/>
              <a:t>які</a:t>
            </a:r>
            <a:r>
              <a:rPr lang="ru-RU" sz="1800" dirty="0"/>
              <a:t> </a:t>
            </a:r>
            <a:r>
              <a:rPr lang="ru-RU" sz="1800" dirty="0" err="1"/>
              <a:t>вислови</a:t>
            </a:r>
            <a:r>
              <a:rPr lang="ru-RU" sz="1800" dirty="0"/>
              <a:t> </a:t>
            </a:r>
            <a:r>
              <a:rPr lang="ru-RU" sz="1800" dirty="0" err="1"/>
              <a:t>будуть</a:t>
            </a:r>
            <a:r>
              <a:rPr lang="ru-RU" sz="1800" dirty="0"/>
              <a:t> </a:t>
            </a:r>
            <a:r>
              <a:rPr lang="ru-RU" sz="1800" dirty="0" err="1"/>
              <a:t>використані</a:t>
            </a:r>
            <a:r>
              <a:rPr lang="ru-RU" sz="1800" dirty="0"/>
              <a:t> при </a:t>
            </a:r>
            <a:r>
              <a:rPr lang="ru-RU" sz="1800" dirty="0" err="1"/>
              <a:t>написанні</a:t>
            </a:r>
            <a:r>
              <a:rPr lang="ru-RU" sz="1800" dirty="0"/>
              <a:t> </a:t>
            </a:r>
            <a:r>
              <a:rPr lang="ru-RU" sz="1800" dirty="0" err="1"/>
              <a:t>функції</a:t>
            </a:r>
            <a:r>
              <a:rPr lang="ru-RU" sz="1800" dirty="0"/>
              <a:t>. </a:t>
            </a:r>
            <a:r>
              <a:rPr lang="ru-RU" sz="1800" dirty="0" err="1"/>
              <a:t>Якщо</a:t>
            </a:r>
            <a:r>
              <a:rPr lang="ru-RU" sz="1800" dirty="0"/>
              <a:t> </a:t>
            </a:r>
            <a:r>
              <a:rPr lang="ru-RU" sz="1800" dirty="0" err="1"/>
              <a:t>функції</a:t>
            </a:r>
            <a:r>
              <a:rPr lang="ru-RU" sz="1800" dirty="0"/>
              <a:t> </a:t>
            </a:r>
            <a:r>
              <a:rPr lang="ru-RU" sz="1800" dirty="0" err="1"/>
              <a:t>передається</a:t>
            </a:r>
            <a:r>
              <a:rPr lang="ru-RU" sz="1800" dirty="0"/>
              <a:t> </a:t>
            </a:r>
            <a:r>
              <a:rPr lang="ru-RU" sz="1800" dirty="0" err="1"/>
              <a:t>ім'я</a:t>
            </a:r>
            <a:r>
              <a:rPr lang="ru-RU" sz="1800" dirty="0"/>
              <a:t> </a:t>
            </a:r>
            <a:r>
              <a:rPr lang="ru-RU" sz="1800" dirty="0" err="1"/>
              <a:t>масиву</a:t>
            </a:r>
            <a:r>
              <a:rPr lang="ru-RU" sz="1800" dirty="0"/>
              <a:t>, то </a:t>
            </a:r>
            <a:r>
              <a:rPr lang="ru-RU" sz="1800" dirty="0" err="1"/>
              <a:t>залежно</a:t>
            </a:r>
            <a:r>
              <a:rPr lang="ru-RU" sz="1800" dirty="0"/>
              <a:t> </a:t>
            </a:r>
            <a:r>
              <a:rPr lang="ru-RU" sz="1800" dirty="0" err="1"/>
              <a:t>від</a:t>
            </a:r>
            <a:r>
              <a:rPr lang="ru-RU" sz="1800" dirty="0"/>
              <a:t> того, </a:t>
            </a:r>
            <a:r>
              <a:rPr lang="ru-RU" sz="1800" dirty="0" err="1"/>
              <a:t>що</a:t>
            </a:r>
            <a:r>
              <a:rPr lang="ru-RU" sz="1800" dirty="0"/>
              <a:t> </a:t>
            </a:r>
            <a:r>
              <a:rPr lang="ru-RU" sz="1800" dirty="0" err="1"/>
              <a:t>зручніше</a:t>
            </a:r>
            <a:r>
              <a:rPr lang="ru-RU" sz="1800" dirty="0"/>
              <a:t>, </a:t>
            </a:r>
            <a:r>
              <a:rPr lang="ru-RU" sz="1800" dirty="0" err="1"/>
              <a:t>можна</a:t>
            </a:r>
            <a:r>
              <a:rPr lang="ru-RU" sz="1800" dirty="0"/>
              <a:t> </a:t>
            </a:r>
            <a:r>
              <a:rPr lang="ru-RU" sz="1800" dirty="0" err="1"/>
              <a:t>вважати</a:t>
            </a:r>
            <a:r>
              <a:rPr lang="ru-RU" sz="1800" dirty="0"/>
              <a:t>, </a:t>
            </a:r>
            <a:r>
              <a:rPr lang="ru-RU" sz="1800" dirty="0" err="1"/>
              <a:t>що</a:t>
            </a:r>
            <a:r>
              <a:rPr lang="ru-RU" sz="1800" dirty="0"/>
              <a:t> </a:t>
            </a:r>
            <a:r>
              <a:rPr lang="ru-RU" sz="1800" dirty="0" err="1"/>
              <a:t>функція</a:t>
            </a:r>
            <a:r>
              <a:rPr lang="ru-RU" sz="1800" dirty="0"/>
              <a:t> </a:t>
            </a:r>
            <a:r>
              <a:rPr lang="ru-RU" sz="1800" dirty="0" err="1"/>
              <a:t>оперує</a:t>
            </a:r>
            <a:r>
              <a:rPr lang="ru-RU" sz="1800" dirty="0"/>
              <a:t> </a:t>
            </a:r>
            <a:r>
              <a:rPr lang="ru-RU" sz="1800" dirty="0" err="1"/>
              <a:t>або</a:t>
            </a:r>
            <a:r>
              <a:rPr lang="ru-RU" sz="1800" dirty="0"/>
              <a:t> з </a:t>
            </a:r>
            <a:r>
              <a:rPr lang="ru-RU" sz="1800" dirty="0" err="1"/>
              <a:t>масивом</a:t>
            </a:r>
            <a:r>
              <a:rPr lang="ru-RU" sz="1800" dirty="0"/>
              <a:t>, </a:t>
            </a:r>
            <a:r>
              <a:rPr lang="ru-RU" sz="1800" dirty="0" err="1"/>
              <a:t>або</a:t>
            </a:r>
            <a:r>
              <a:rPr lang="ru-RU" sz="1800" dirty="0"/>
              <a:t> з </a:t>
            </a:r>
            <a:r>
              <a:rPr lang="ru-RU" sz="1800" dirty="0" err="1"/>
              <a:t>покажчиком</a:t>
            </a:r>
            <a:r>
              <a:rPr lang="ru-RU" sz="1800" dirty="0"/>
              <a:t>, і </a:t>
            </a:r>
            <a:r>
              <a:rPr lang="ru-RU" sz="1800" dirty="0" err="1"/>
              <a:t>діяти</a:t>
            </a:r>
            <a:r>
              <a:rPr lang="ru-RU" sz="1800" dirty="0"/>
              <a:t> </a:t>
            </a:r>
            <a:r>
              <a:rPr lang="ru-RU" sz="1800" dirty="0" err="1"/>
              <a:t>далі</a:t>
            </a:r>
            <a:r>
              <a:rPr lang="ru-RU" sz="1800" dirty="0"/>
              <a:t> </a:t>
            </a:r>
            <a:r>
              <a:rPr lang="ru-RU" sz="1800" dirty="0" err="1"/>
              <a:t>відповідним</a:t>
            </a:r>
            <a:r>
              <a:rPr lang="ru-RU" sz="1800" dirty="0"/>
              <a:t> чином. </a:t>
            </a:r>
            <a:r>
              <a:rPr lang="ru-RU" sz="1800" dirty="0" err="1"/>
              <a:t>Можна</a:t>
            </a:r>
            <a:r>
              <a:rPr lang="ru-RU" sz="1800" dirty="0"/>
              <a:t> </a:t>
            </a:r>
            <a:r>
              <a:rPr lang="ru-RU" sz="1800" dirty="0" err="1"/>
              <a:t>навіть</a:t>
            </a:r>
            <a:r>
              <a:rPr lang="ru-RU" sz="1800" dirty="0"/>
              <a:t> </a:t>
            </a:r>
            <a:r>
              <a:rPr lang="ru-RU" sz="1800" dirty="0" err="1"/>
              <a:t>використовувати</a:t>
            </a:r>
            <a:r>
              <a:rPr lang="ru-RU" sz="1800" dirty="0"/>
              <a:t> </a:t>
            </a:r>
            <a:r>
              <a:rPr lang="ru-RU" sz="1800" dirty="0" err="1"/>
              <a:t>обидва</a:t>
            </a:r>
            <a:r>
              <a:rPr lang="ru-RU" sz="1800" dirty="0"/>
              <a:t> </a:t>
            </a:r>
            <a:r>
              <a:rPr lang="ru-RU" sz="1800" dirty="0" err="1"/>
              <a:t>види</a:t>
            </a:r>
            <a:r>
              <a:rPr lang="ru-RU" sz="1800" dirty="0"/>
              <a:t> </a:t>
            </a:r>
            <a:r>
              <a:rPr lang="ru-RU" sz="1800" dirty="0" err="1"/>
              <a:t>операцій</a:t>
            </a:r>
            <a:r>
              <a:rPr lang="ru-RU" sz="1800" dirty="0"/>
              <a:t>, </a:t>
            </a:r>
            <a:r>
              <a:rPr lang="ru-RU" sz="1800" dirty="0" err="1"/>
              <a:t>якщо</a:t>
            </a:r>
            <a:r>
              <a:rPr lang="ru-RU" sz="1800" dirty="0"/>
              <a:t> </a:t>
            </a:r>
            <a:r>
              <a:rPr lang="ru-RU" sz="1800" dirty="0" err="1"/>
              <a:t>це</a:t>
            </a:r>
            <a:r>
              <a:rPr lang="ru-RU" sz="1800" dirty="0"/>
              <a:t> </a:t>
            </a:r>
            <a:r>
              <a:rPr lang="ru-RU" sz="1800" dirty="0" err="1"/>
              <a:t>здається</a:t>
            </a:r>
            <a:r>
              <a:rPr lang="ru-RU" sz="1800" dirty="0"/>
              <a:t> </a:t>
            </a:r>
            <a:r>
              <a:rPr lang="ru-RU" sz="1800" dirty="0" err="1"/>
              <a:t>доречним</a:t>
            </a:r>
            <a:r>
              <a:rPr lang="ru-RU" sz="1800" dirty="0"/>
              <a:t> і </a:t>
            </a:r>
            <a:r>
              <a:rPr lang="ru-RU" sz="1800" dirty="0" err="1"/>
              <a:t>ясним</a:t>
            </a:r>
            <a:r>
              <a:rPr lang="ru-RU" sz="1800" dirty="0"/>
              <a:t>. </a:t>
            </a:r>
          </a:p>
          <a:p>
            <a:pPr marL="540000" indent="360000">
              <a:lnSpc>
                <a:spcPct val="150000"/>
              </a:lnSpc>
              <a:spcBef>
                <a:spcPts val="0"/>
              </a:spcBef>
              <a:buNone/>
            </a:pP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1310306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Покажчики</a:t>
            </a:r>
            <a:r>
              <a:rPr lang="ru-RU" b="1" dirty="0"/>
              <a:t> — </a:t>
            </a:r>
            <a:r>
              <a:rPr lang="ru-RU" b="1" dirty="0" err="1"/>
              <a:t>аргументи</a:t>
            </a:r>
            <a:r>
              <a:rPr lang="ru-RU" b="1" dirty="0"/>
              <a:t> </a:t>
            </a:r>
            <a:r>
              <a:rPr lang="ru-RU" b="1" dirty="0" err="1"/>
              <a:t>функцій</a:t>
            </a:r>
            <a:r>
              <a:rPr lang="ru-RU" b="1" dirty="0"/>
              <a:t>. </a:t>
            </a:r>
            <a:br>
              <a:rPr lang="ru-RU" b="1" dirty="0"/>
            </a:br>
            <a:r>
              <a:rPr lang="ru-RU" b="1" dirty="0"/>
              <a:t>Передача </a:t>
            </a:r>
            <a:r>
              <a:rPr lang="ru-RU" b="1" dirty="0" err="1"/>
              <a:t>аргументів</a:t>
            </a:r>
            <a:r>
              <a:rPr lang="ru-RU" b="1" dirty="0"/>
              <a:t> за </a:t>
            </a:r>
            <a:r>
              <a:rPr lang="ru-RU" b="1" dirty="0" err="1"/>
              <a:t>покажчиком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Через те, що </a:t>
            </a:r>
            <a:r>
              <a:rPr lang="uk-UA" sz="1800" b="1" dirty="0">
                <a:highlight>
                  <a:srgbClr val="00FF00"/>
                </a:highlight>
              </a:rPr>
              <a:t>в </a:t>
            </a:r>
            <a:r>
              <a:rPr lang="en-US" sz="1800" b="1" dirty="0">
                <a:highlight>
                  <a:srgbClr val="00FF00"/>
                </a:highlight>
              </a:rPr>
              <a:t>C++ </a:t>
            </a:r>
            <a:r>
              <a:rPr lang="uk-UA" sz="1800" b="1" dirty="0">
                <a:highlight>
                  <a:srgbClr val="00FF00"/>
                </a:highlight>
              </a:rPr>
              <a:t>передача аргументів функцій здійснюється «за значенням» </a:t>
            </a:r>
            <a:r>
              <a:rPr lang="uk-UA" sz="1800" dirty="0"/>
              <a:t>(</a:t>
            </a:r>
            <a:r>
              <a:rPr lang="uk-UA" sz="1800" b="1" dirty="0">
                <a:highlight>
                  <a:srgbClr val="00FFFF"/>
                </a:highlight>
              </a:rPr>
              <a:t>передається</a:t>
            </a:r>
            <a:r>
              <a:rPr lang="uk-UA" sz="1800" dirty="0"/>
              <a:t> </a:t>
            </a:r>
            <a:r>
              <a:rPr lang="uk-UA" sz="1800" b="1" dirty="0">
                <a:highlight>
                  <a:srgbClr val="00FFFF"/>
                </a:highlight>
              </a:rPr>
              <a:t>копія змінної, а не сама змінна</a:t>
            </a:r>
            <a:r>
              <a:rPr lang="uk-UA" sz="1800" dirty="0"/>
              <a:t>), викликана функція не має безпосередньої можливості змінити змінну у </a:t>
            </a:r>
            <a:r>
              <a:rPr lang="uk-UA" sz="1800" dirty="0" err="1"/>
              <a:t>викликаючій</a:t>
            </a:r>
            <a:r>
              <a:rPr lang="uk-UA" sz="1800" dirty="0"/>
              <a:t> програмі. </a:t>
            </a:r>
            <a:endParaRPr lang="en-US" sz="1800" dirty="0"/>
          </a:p>
          <a:p>
            <a:pPr marL="540000" indent="360000">
              <a:lnSpc>
                <a:spcPct val="150000"/>
              </a:lnSpc>
              <a:spcBef>
                <a:spcPts val="0"/>
              </a:spcBef>
              <a:buNone/>
            </a:pPr>
            <a:r>
              <a:rPr lang="uk-UA" sz="1800" b="1" dirty="0"/>
              <a:t>Що ж робити, якщо вам дійсно треба змінити аргумент?</a:t>
            </a:r>
            <a:r>
              <a:rPr lang="uk-UA" sz="1800" dirty="0"/>
              <a:t> </a:t>
            </a:r>
            <a:endParaRPr lang="en-US" sz="1800" dirty="0"/>
          </a:p>
          <a:p>
            <a:pPr marL="540000" indent="360000">
              <a:lnSpc>
                <a:spcPct val="150000"/>
              </a:lnSpc>
              <a:spcBef>
                <a:spcPts val="0"/>
              </a:spcBef>
              <a:buNone/>
            </a:pPr>
            <a:r>
              <a:rPr lang="uk-UA" sz="1800" dirty="0"/>
              <a:t>Наприклад, програма сортування захотіла б поміняти два елементи, що порушують порядок, за допомогою функції з ім'ям </a:t>
            </a:r>
            <a:r>
              <a:rPr lang="en-US" sz="1800" dirty="0">
                <a:solidFill>
                  <a:schemeClr val="accent5">
                    <a:lumMod val="75000"/>
                  </a:schemeClr>
                </a:solidFill>
                <a:latin typeface="Consolas" panose="020B0609020204030204" pitchFamily="49" charset="0"/>
              </a:rPr>
              <a:t>swap</a:t>
            </a:r>
            <a:r>
              <a:rPr lang="en-US" sz="1800" dirty="0"/>
              <a:t>. </a:t>
            </a:r>
            <a:r>
              <a:rPr lang="uk-UA" sz="1800" dirty="0"/>
              <a:t>Для цього замало написати:</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swap(a, b);</a:t>
            </a:r>
          </a:p>
          <a:p>
            <a:pPr marL="540000" indent="360000">
              <a:lnSpc>
                <a:spcPct val="150000"/>
              </a:lnSpc>
              <a:spcBef>
                <a:spcPts val="0"/>
              </a:spcBef>
              <a:buNone/>
            </a:pPr>
            <a:r>
              <a:rPr lang="ru-RU" sz="1800" dirty="0" err="1"/>
              <a:t>визначивши</a:t>
            </a:r>
            <a:r>
              <a:rPr lang="ru-RU" sz="1800" dirty="0"/>
              <a:t> </a:t>
            </a:r>
            <a:r>
              <a:rPr lang="ru-RU" sz="1800" dirty="0" err="1"/>
              <a:t>функцію</a:t>
            </a:r>
            <a:r>
              <a:rPr lang="ru-RU" sz="1800" dirty="0"/>
              <a:t> </a:t>
            </a:r>
            <a:r>
              <a:rPr lang="en-US" sz="1800" dirty="0">
                <a:solidFill>
                  <a:schemeClr val="accent5">
                    <a:lumMod val="75000"/>
                  </a:schemeClr>
                </a:solidFill>
                <a:latin typeface="Consolas" panose="020B0609020204030204" pitchFamily="49" charset="0"/>
              </a:rPr>
              <a:t>swap</a:t>
            </a:r>
            <a:r>
              <a:rPr lang="ru-RU" sz="1800" dirty="0"/>
              <a:t> при </a:t>
            </a:r>
            <a:r>
              <a:rPr lang="ru-RU" sz="1800" dirty="0" err="1"/>
              <a:t>цьому</a:t>
            </a:r>
            <a:r>
              <a:rPr lang="ru-RU" sz="1800" dirty="0"/>
              <a:t> в </a:t>
            </a:r>
            <a:r>
              <a:rPr lang="ru-RU" sz="1800" dirty="0" err="1"/>
              <a:t>такий</a:t>
            </a:r>
            <a:r>
              <a:rPr lang="ru-RU" sz="1800" dirty="0"/>
              <a:t> </a:t>
            </a:r>
            <a:r>
              <a:rPr lang="ru-RU" sz="1800" dirty="0" err="1"/>
              <a:t>спосіб</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Через </a:t>
            </a:r>
            <a:r>
              <a:rPr lang="ru-RU" sz="1800" dirty="0" err="1"/>
              <a:t>виклик</a:t>
            </a:r>
            <a:r>
              <a:rPr lang="ru-RU" sz="1800" dirty="0"/>
              <a:t> за </a:t>
            </a:r>
            <a:r>
              <a:rPr lang="ru-RU" sz="1800" dirty="0" err="1"/>
              <a:t>значенням</a:t>
            </a:r>
            <a:r>
              <a:rPr lang="ru-RU" sz="1800" dirty="0"/>
              <a:t> </a:t>
            </a:r>
            <a:r>
              <a:rPr lang="ru-RU" sz="1800" dirty="0" err="1"/>
              <a:t>swap</a:t>
            </a:r>
            <a:r>
              <a:rPr lang="ru-RU" sz="1800" dirty="0"/>
              <a:t> не </a:t>
            </a:r>
            <a:r>
              <a:rPr lang="ru-RU" sz="1800" dirty="0" err="1"/>
              <a:t>може</a:t>
            </a:r>
            <a:r>
              <a:rPr lang="ru-RU" sz="1800" dirty="0"/>
              <a:t> </a:t>
            </a:r>
            <a:r>
              <a:rPr lang="ru-RU" sz="1800" dirty="0" err="1"/>
              <a:t>впливати</a:t>
            </a:r>
            <a:r>
              <a:rPr lang="ru-RU" sz="1800" dirty="0"/>
              <a:t> на </a:t>
            </a:r>
          </a:p>
          <a:p>
            <a:pPr marL="540000" indent="360000">
              <a:lnSpc>
                <a:spcPct val="150000"/>
              </a:lnSpc>
              <a:spcBef>
                <a:spcPts val="0"/>
              </a:spcBef>
              <a:buNone/>
            </a:pPr>
            <a:r>
              <a:rPr lang="ru-RU" sz="1800" dirty="0" err="1"/>
              <a:t>аргументи</a:t>
            </a:r>
            <a:r>
              <a:rPr lang="ru-RU" sz="1800" dirty="0"/>
              <a:t> </a:t>
            </a:r>
            <a:r>
              <a:rPr lang="ru-RU" sz="1800" dirty="0">
                <a:solidFill>
                  <a:schemeClr val="accent5">
                    <a:lumMod val="75000"/>
                  </a:schemeClr>
                </a:solidFill>
                <a:latin typeface="Consolas" panose="020B0609020204030204" pitchFamily="49" charset="0"/>
              </a:rPr>
              <a:t>а</a:t>
            </a:r>
            <a:r>
              <a:rPr lang="ru-RU" sz="1800" dirty="0"/>
              <a:t> та </a:t>
            </a:r>
            <a:r>
              <a:rPr lang="ru-RU" sz="1800" dirty="0">
                <a:solidFill>
                  <a:schemeClr val="accent5">
                    <a:lumMod val="75000"/>
                  </a:schemeClr>
                </a:solidFill>
                <a:latin typeface="Consolas" panose="020B0609020204030204" pitchFamily="49" charset="0"/>
              </a:rPr>
              <a:t>b</a:t>
            </a:r>
            <a:r>
              <a:rPr lang="ru-RU" sz="1800" dirty="0"/>
              <a:t> у </a:t>
            </a:r>
            <a:r>
              <a:rPr lang="ru-RU" sz="1800" dirty="0" err="1"/>
              <a:t>викликаючій</a:t>
            </a:r>
            <a:r>
              <a:rPr lang="ru-RU" sz="1800" dirty="0"/>
              <a:t> </a:t>
            </a:r>
            <a:r>
              <a:rPr lang="ru-RU" sz="1800" dirty="0" err="1"/>
              <a:t>функції</a:t>
            </a:r>
            <a:r>
              <a:rPr lang="ru-RU"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EB6E4758-F78B-4822-8DE3-93AE033C4FEF}"/>
              </a:ext>
            </a:extLst>
          </p:cNvPr>
          <p:cNvPicPr>
            <a:picLocks noChangeAspect="1"/>
          </p:cNvPicPr>
          <p:nvPr/>
        </p:nvPicPr>
        <p:blipFill>
          <a:blip r:embed="rId2"/>
          <a:stretch>
            <a:fillRect/>
          </a:stretch>
        </p:blipFill>
        <p:spPr>
          <a:xfrm>
            <a:off x="6926621" y="3857845"/>
            <a:ext cx="4104052" cy="2585553"/>
          </a:xfrm>
          <a:prstGeom prst="rect">
            <a:avLst/>
          </a:prstGeom>
        </p:spPr>
      </p:pic>
    </p:spTree>
    <p:extLst>
      <p:ext uri="{BB962C8B-B14F-4D97-AF65-F5344CB8AC3E}">
        <p14:creationId xmlns:p14="http://schemas.microsoft.com/office/powerpoint/2010/main" val="338175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Покажчики</a:t>
            </a:r>
            <a:r>
              <a:rPr lang="ru-RU" b="1" dirty="0"/>
              <a:t> — </a:t>
            </a:r>
            <a:r>
              <a:rPr lang="ru-RU" b="1" dirty="0" err="1"/>
              <a:t>аргументи</a:t>
            </a:r>
            <a:r>
              <a:rPr lang="ru-RU" b="1" dirty="0"/>
              <a:t> </a:t>
            </a:r>
            <a:r>
              <a:rPr lang="ru-RU" b="1" dirty="0" err="1"/>
              <a:t>функцій</a:t>
            </a:r>
            <a:r>
              <a:rPr lang="ru-RU" b="1" dirty="0"/>
              <a:t>. </a:t>
            </a:r>
            <a:br>
              <a:rPr lang="ru-RU" b="1" dirty="0"/>
            </a:br>
            <a:r>
              <a:rPr lang="ru-RU" b="1" dirty="0"/>
              <a:t>Передача </a:t>
            </a:r>
            <a:r>
              <a:rPr lang="ru-RU" b="1" dirty="0" err="1"/>
              <a:t>аргументів</a:t>
            </a:r>
            <a:r>
              <a:rPr lang="ru-RU" b="1" dirty="0"/>
              <a:t> за </a:t>
            </a:r>
            <a:r>
              <a:rPr lang="ru-RU" b="1" dirty="0" err="1"/>
              <a:t>покажчиком</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На </a:t>
            </a:r>
            <a:r>
              <a:rPr lang="ru-RU" sz="1800" dirty="0" err="1"/>
              <a:t>щастя</a:t>
            </a:r>
            <a:r>
              <a:rPr lang="ru-RU" sz="1800" dirty="0"/>
              <a:t>, усе ж є </a:t>
            </a:r>
            <a:r>
              <a:rPr lang="ru-RU" sz="1800" dirty="0" err="1"/>
              <a:t>можливість</a:t>
            </a:r>
            <a:r>
              <a:rPr lang="ru-RU" sz="1800" dirty="0"/>
              <a:t> </a:t>
            </a:r>
            <a:r>
              <a:rPr lang="ru-RU" sz="1800" dirty="0" err="1"/>
              <a:t>отримати</a:t>
            </a:r>
            <a:r>
              <a:rPr lang="ru-RU" sz="1800" dirty="0"/>
              <a:t> </a:t>
            </a:r>
            <a:r>
              <a:rPr lang="ru-RU" sz="1800" dirty="0" err="1"/>
              <a:t>бажаний</a:t>
            </a:r>
            <a:r>
              <a:rPr lang="ru-RU" sz="1800" dirty="0"/>
              <a:t> </a:t>
            </a:r>
            <a:r>
              <a:rPr lang="ru-RU" sz="1800" dirty="0" err="1"/>
              <a:t>ефект</a:t>
            </a:r>
            <a:r>
              <a:rPr lang="ru-RU" sz="1800" dirty="0"/>
              <a:t>. </a:t>
            </a:r>
            <a:r>
              <a:rPr lang="ru-RU" sz="1800" dirty="0" err="1"/>
              <a:t>Викликаюча</a:t>
            </a:r>
            <a:r>
              <a:rPr lang="ru-RU" sz="1800" dirty="0"/>
              <a:t> </a:t>
            </a:r>
            <a:r>
              <a:rPr lang="ru-RU" sz="1800" dirty="0" err="1"/>
              <a:t>програма</a:t>
            </a:r>
            <a:r>
              <a:rPr lang="ru-RU" sz="1800" dirty="0"/>
              <a:t> </a:t>
            </a:r>
            <a:r>
              <a:rPr lang="ru-RU" sz="1800" b="1" dirty="0" err="1">
                <a:highlight>
                  <a:srgbClr val="00FF00"/>
                </a:highlight>
              </a:rPr>
              <a:t>передає</a:t>
            </a:r>
            <a:r>
              <a:rPr lang="ru-RU" sz="1800" b="1" dirty="0">
                <a:highlight>
                  <a:srgbClr val="00FF00"/>
                </a:highlight>
              </a:rPr>
              <a:t> </a:t>
            </a:r>
            <a:r>
              <a:rPr lang="ru-RU" sz="1800" b="1" dirty="0" err="1">
                <a:highlight>
                  <a:srgbClr val="00FF00"/>
                </a:highlight>
              </a:rPr>
              <a:t>покажчики</a:t>
            </a:r>
            <a:r>
              <a:rPr lang="ru-RU" sz="1800" b="1" dirty="0">
                <a:highlight>
                  <a:srgbClr val="00FF00"/>
                </a:highlight>
              </a:rPr>
              <a:t> </a:t>
            </a:r>
            <a:r>
              <a:rPr lang="ru-RU" sz="1800" b="1" dirty="0" err="1">
                <a:highlight>
                  <a:srgbClr val="00FF00"/>
                </a:highlight>
              </a:rPr>
              <a:t>значень</a:t>
            </a:r>
            <a:r>
              <a:rPr lang="ru-RU" sz="1800" b="1" dirty="0">
                <a:highlight>
                  <a:srgbClr val="00FF00"/>
                </a:highlight>
              </a:rPr>
              <a:t>,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підлягають</a:t>
            </a:r>
            <a:r>
              <a:rPr lang="ru-RU" sz="1800" b="1" dirty="0">
                <a:highlight>
                  <a:srgbClr val="00FF00"/>
                </a:highlight>
              </a:rPr>
              <a:t> </a:t>
            </a:r>
            <a:r>
              <a:rPr lang="ru-RU" sz="1800" b="1" dirty="0" err="1">
                <a:highlight>
                  <a:srgbClr val="00FF00"/>
                </a:highlight>
              </a:rPr>
              <a:t>зміні</a:t>
            </a:r>
            <a:r>
              <a:rPr lang="ru-RU" sz="1800" dirty="0"/>
              <a:t>:</a:t>
            </a:r>
            <a:r>
              <a:rPr lang="en-US" sz="1800" dirty="0"/>
              <a:t> </a:t>
            </a:r>
            <a:r>
              <a:rPr lang="en-US" sz="1800" dirty="0">
                <a:solidFill>
                  <a:schemeClr val="accent5">
                    <a:lumMod val="75000"/>
                  </a:schemeClr>
                </a:solidFill>
                <a:latin typeface="Consolas" panose="020B0609020204030204" pitchFamily="49" charset="0"/>
              </a:rPr>
              <a:t>swap(&amp;a, &amp;b);</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Через те, </a:t>
            </a:r>
            <a:r>
              <a:rPr lang="ru-RU" sz="1800" dirty="0" err="1"/>
              <a:t>що</a:t>
            </a:r>
            <a:r>
              <a:rPr lang="ru-RU" sz="1800" dirty="0"/>
              <a:t> </a:t>
            </a:r>
            <a:r>
              <a:rPr lang="ru-RU" sz="1800" dirty="0" err="1"/>
              <a:t>операція</a:t>
            </a:r>
            <a:r>
              <a:rPr lang="ru-RU" sz="1800" dirty="0"/>
              <a:t> </a:t>
            </a:r>
            <a:r>
              <a:rPr lang="ru-RU" sz="1800" dirty="0">
                <a:solidFill>
                  <a:schemeClr val="accent5">
                    <a:lumMod val="75000"/>
                  </a:schemeClr>
                </a:solidFill>
                <a:latin typeface="Consolas" panose="020B0609020204030204" pitchFamily="49" charset="0"/>
              </a:rPr>
              <a:t>&amp;</a:t>
            </a:r>
            <a:r>
              <a:rPr lang="ru-RU" sz="1800" dirty="0"/>
              <a:t> </a:t>
            </a:r>
            <a:r>
              <a:rPr lang="ru-RU" sz="1800" dirty="0" err="1"/>
              <a:t>видає</a:t>
            </a:r>
            <a:r>
              <a:rPr lang="ru-RU" sz="1800" dirty="0"/>
              <a:t> адресу </a:t>
            </a:r>
            <a:r>
              <a:rPr lang="ru-RU" sz="1800" dirty="0" err="1"/>
              <a:t>змінної</a:t>
            </a:r>
            <a:r>
              <a:rPr lang="ru-RU" sz="1800" dirty="0"/>
              <a:t>, то </a:t>
            </a:r>
            <a:r>
              <a:rPr lang="ru-RU" sz="1800" dirty="0">
                <a:solidFill>
                  <a:schemeClr val="accent5">
                    <a:lumMod val="75000"/>
                  </a:schemeClr>
                </a:solidFill>
                <a:latin typeface="Consolas" panose="020B0609020204030204" pitchFamily="49" charset="0"/>
              </a:rPr>
              <a:t>&amp;a</a:t>
            </a:r>
            <a:r>
              <a:rPr lang="ru-RU" sz="1800" dirty="0"/>
              <a:t> є </a:t>
            </a:r>
            <a:r>
              <a:rPr lang="ru-RU" sz="1800" dirty="0" err="1"/>
              <a:t>покажчиком</a:t>
            </a:r>
            <a:r>
              <a:rPr lang="ru-RU" sz="1800" dirty="0"/>
              <a:t> на </a:t>
            </a:r>
            <a:r>
              <a:rPr lang="ru-RU" sz="1800" dirty="0">
                <a:solidFill>
                  <a:schemeClr val="accent5">
                    <a:lumMod val="75000"/>
                  </a:schemeClr>
                </a:solidFill>
                <a:latin typeface="Consolas" panose="020B0609020204030204" pitchFamily="49" charset="0"/>
              </a:rPr>
              <a:t>a</a:t>
            </a:r>
            <a:r>
              <a:rPr lang="ru-RU" sz="1800" dirty="0"/>
              <a:t>. </a:t>
            </a:r>
            <a:r>
              <a:rPr lang="ru-RU" sz="1800" b="1" dirty="0">
                <a:highlight>
                  <a:srgbClr val="00FF00"/>
                </a:highlight>
              </a:rPr>
              <a:t>У </a:t>
            </a:r>
            <a:r>
              <a:rPr lang="ru-RU" sz="1800" b="1" dirty="0" err="1">
                <a:highlight>
                  <a:srgbClr val="00FF00"/>
                </a:highlight>
              </a:rPr>
              <a:t>самій</a:t>
            </a:r>
            <a:r>
              <a:rPr lang="ru-RU" sz="1800" b="1" dirty="0">
                <a:highlight>
                  <a:srgbClr val="00FF00"/>
                </a:highlight>
              </a:rPr>
              <a:t> </a:t>
            </a:r>
            <a:r>
              <a:rPr lang="ru-RU" sz="1800" b="1" dirty="0" err="1">
                <a:solidFill>
                  <a:schemeClr val="accent5">
                    <a:lumMod val="75000"/>
                  </a:schemeClr>
                </a:solidFill>
                <a:highlight>
                  <a:srgbClr val="00FF00"/>
                </a:highlight>
                <a:latin typeface="Consolas" panose="020B0609020204030204" pitchFamily="49" charset="0"/>
              </a:rPr>
              <a:t>swap</a:t>
            </a:r>
            <a:r>
              <a:rPr lang="ru-RU" sz="1800" b="1" dirty="0">
                <a:highlight>
                  <a:srgbClr val="00FF00"/>
                </a:highlight>
              </a:rPr>
              <a:t> </a:t>
            </a:r>
            <a:r>
              <a:rPr lang="ru-RU" sz="1800" b="1" dirty="0" err="1">
                <a:highlight>
                  <a:srgbClr val="00FF00"/>
                </a:highlight>
              </a:rPr>
              <a:t>аргументи</a:t>
            </a:r>
            <a:r>
              <a:rPr lang="ru-RU" sz="1800" b="1" dirty="0">
                <a:highlight>
                  <a:srgbClr val="00FF00"/>
                </a:highlight>
              </a:rPr>
              <a:t> </a:t>
            </a:r>
            <a:r>
              <a:rPr lang="ru-RU" sz="1800" b="1" dirty="0" err="1">
                <a:highlight>
                  <a:srgbClr val="00FF00"/>
                </a:highlight>
              </a:rPr>
              <a:t>описуються</a:t>
            </a:r>
            <a:r>
              <a:rPr lang="ru-RU" sz="1800" b="1" dirty="0">
                <a:highlight>
                  <a:srgbClr val="00FF00"/>
                </a:highlight>
              </a:rPr>
              <a:t> як </a:t>
            </a:r>
            <a:r>
              <a:rPr lang="ru-RU" sz="1800" b="1" dirty="0" err="1">
                <a:highlight>
                  <a:srgbClr val="00FF00"/>
                </a:highlight>
              </a:rPr>
              <a:t>покажчики</a:t>
            </a:r>
            <a:r>
              <a:rPr lang="ru-RU" sz="1800" dirty="0"/>
              <a:t>, і доступ до </a:t>
            </a:r>
            <a:r>
              <a:rPr lang="ru-RU" sz="1800" dirty="0" err="1"/>
              <a:t>фактичних</a:t>
            </a:r>
            <a:r>
              <a:rPr lang="ru-RU" sz="1800" dirty="0"/>
              <a:t> </a:t>
            </a:r>
            <a:r>
              <a:rPr lang="ru-RU" sz="1800" dirty="0" err="1"/>
              <a:t>операндів</a:t>
            </a:r>
            <a:r>
              <a:rPr lang="ru-RU" sz="1800" dirty="0"/>
              <a:t> </a:t>
            </a:r>
            <a:r>
              <a:rPr lang="ru-RU" sz="1800" dirty="0" err="1"/>
              <a:t>здійснюється</a:t>
            </a:r>
            <a:r>
              <a:rPr lang="ru-RU" sz="1800" dirty="0"/>
              <a:t> через них:</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B78AA351-1FD3-4D25-97FA-538090FBC348}"/>
              </a:ext>
            </a:extLst>
          </p:cNvPr>
          <p:cNvPicPr>
            <a:picLocks noChangeAspect="1"/>
          </p:cNvPicPr>
          <p:nvPr/>
        </p:nvPicPr>
        <p:blipFill>
          <a:blip r:embed="rId2"/>
          <a:stretch>
            <a:fillRect/>
          </a:stretch>
        </p:blipFill>
        <p:spPr>
          <a:xfrm>
            <a:off x="3135360" y="3127594"/>
            <a:ext cx="5921277" cy="3730405"/>
          </a:xfrm>
          <a:prstGeom prst="rect">
            <a:avLst/>
          </a:prstGeom>
        </p:spPr>
      </p:pic>
    </p:spTree>
    <p:extLst>
      <p:ext uri="{BB962C8B-B14F-4D97-AF65-F5344CB8AC3E}">
        <p14:creationId xmlns:p14="http://schemas.microsoft.com/office/powerpoint/2010/main" val="2697894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97751B6-FB18-4AD0-BA89-58ED73C46661}"/>
              </a:ext>
            </a:extLst>
          </p:cNvPr>
          <p:cNvPicPr>
            <a:picLocks noChangeAspect="1"/>
          </p:cNvPicPr>
          <p:nvPr/>
        </p:nvPicPr>
        <p:blipFill>
          <a:blip r:embed="rId2"/>
          <a:stretch>
            <a:fillRect/>
          </a:stretch>
        </p:blipFill>
        <p:spPr>
          <a:xfrm>
            <a:off x="3103047" y="-1"/>
            <a:ext cx="5985906" cy="6858000"/>
          </a:xfrm>
          <a:prstGeom prst="rect">
            <a:avLst/>
          </a:prstGeom>
        </p:spPr>
      </p:pic>
    </p:spTree>
    <p:extLst>
      <p:ext uri="{BB962C8B-B14F-4D97-AF65-F5344CB8AC3E}">
        <p14:creationId xmlns:p14="http://schemas.microsoft.com/office/powerpoint/2010/main" val="3346187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Аналіз</a:t>
            </a:r>
            <a:r>
              <a:rPr lang="ru-RU" b="1" dirty="0"/>
              <a:t> </a:t>
            </a:r>
            <a:r>
              <a:rPr lang="ru-RU" b="1" dirty="0" err="1"/>
              <a:t>використання</a:t>
            </a:r>
            <a:r>
              <a:rPr lang="ru-RU" b="1" dirty="0"/>
              <a:t> NULL та </a:t>
            </a:r>
            <a:r>
              <a:rPr lang="ru-RU" b="1" dirty="0" err="1"/>
              <a:t>nullp</a:t>
            </a:r>
            <a:r>
              <a:rPr lang="en-US" b="1" dirty="0"/>
              <a:t>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створенні покажчика, якщо ви його </a:t>
            </a:r>
            <a:r>
              <a:rPr lang="uk-UA" sz="1800" b="1" dirty="0">
                <a:highlight>
                  <a:srgbClr val="00FF00"/>
                </a:highlight>
              </a:rPr>
              <a:t>не </a:t>
            </a:r>
            <a:r>
              <a:rPr lang="uk-UA" sz="1800" b="1" dirty="0" err="1">
                <a:highlight>
                  <a:srgbClr val="00FF00"/>
                </a:highlight>
              </a:rPr>
              <a:t>ініціалізуєте</a:t>
            </a:r>
            <a:r>
              <a:rPr lang="uk-UA" sz="1800" dirty="0"/>
              <a:t>, у нього поміщається </a:t>
            </a:r>
            <a:r>
              <a:rPr lang="uk-UA" sz="1800" b="1" dirty="0">
                <a:highlight>
                  <a:srgbClr val="00FF00"/>
                </a:highlight>
              </a:rPr>
              <a:t>випадкове значення </a:t>
            </a:r>
            <a:r>
              <a:rPr lang="uk-UA" sz="1800" dirty="0"/>
              <a:t>(його також називають </a:t>
            </a:r>
            <a:r>
              <a:rPr lang="uk-UA" sz="1800" b="1" dirty="0">
                <a:highlight>
                  <a:srgbClr val="00FF00"/>
                </a:highlight>
              </a:rPr>
              <a:t>сміттєвим значенням</a:t>
            </a:r>
            <a:r>
              <a:rPr lang="uk-UA" sz="1800" dirty="0"/>
              <a:t>). </a:t>
            </a:r>
            <a:r>
              <a:rPr lang="uk-UA" sz="1800" b="1" dirty="0">
                <a:highlight>
                  <a:srgbClr val="FFFF00"/>
                </a:highlight>
              </a:rPr>
              <a:t>Наявність сміттєвого значення в покажчику — це вкрай небезпечно</a:t>
            </a:r>
            <a:r>
              <a:rPr lang="uk-UA" sz="1800" dirty="0"/>
              <a:t>. Адже це значення не має сенсу. Якщо ми спробуємо по ньому звернутися, наслідки будуть дуже смутні.</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 щастя, </a:t>
            </a:r>
            <a:r>
              <a:rPr lang="en-US" sz="1800" dirty="0"/>
              <a:t>Microsoft Visual Studio </a:t>
            </a:r>
            <a:r>
              <a:rPr lang="uk-UA" sz="1800" dirty="0"/>
              <a:t>при спробі компіляції такої програми </a:t>
            </a:r>
            <a:r>
              <a:rPr lang="uk-UA" sz="1800" dirty="0" err="1"/>
              <a:t>видасть</a:t>
            </a:r>
            <a:r>
              <a:rPr lang="uk-UA" sz="1800" dirty="0"/>
              <a:t> помилку. Однак, будь-який інший компілятор С++ може повести себе інакше.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Тому краще </a:t>
            </a:r>
            <a:r>
              <a:rPr lang="uk-UA" sz="1800" b="1" dirty="0">
                <a:highlight>
                  <a:srgbClr val="00FFFF"/>
                </a:highlight>
              </a:rPr>
              <a:t>при створенні покажчика форматувати його </a:t>
            </a:r>
            <a:r>
              <a:rPr lang="uk-UA" sz="1800" b="1" dirty="0">
                <a:highlight>
                  <a:srgbClr val="00FF00"/>
                </a:highlight>
              </a:rPr>
              <a:t>нейтральною </a:t>
            </a:r>
            <a:r>
              <a:rPr lang="uk-UA" sz="1800" b="1" dirty="0" err="1">
                <a:highlight>
                  <a:srgbClr val="00FF00"/>
                </a:highlight>
              </a:rPr>
              <a:t>адресою</a:t>
            </a:r>
            <a:r>
              <a:rPr lang="uk-UA" sz="1800" dirty="0"/>
              <a:t>. Потрібно показати в коді програми, що </a:t>
            </a:r>
            <a:r>
              <a:rPr lang="uk-UA" sz="1800" b="1" dirty="0">
                <a:highlight>
                  <a:srgbClr val="00FF00"/>
                </a:highlight>
              </a:rPr>
              <a:t>покажчик порожній</a:t>
            </a:r>
            <a:r>
              <a:rPr lang="uk-UA" sz="1800" dirty="0"/>
              <a:t>. Для цього використовують </a:t>
            </a:r>
            <a:r>
              <a:rPr lang="uk-UA" sz="1800" b="1" u="sng" dirty="0">
                <a:highlight>
                  <a:srgbClr val="00FF00"/>
                </a:highlight>
              </a:rPr>
              <a:t>нульові покажчики</a:t>
            </a:r>
            <a:r>
              <a:rPr lang="uk-UA" sz="1800" dirty="0"/>
              <a:t>. </a:t>
            </a:r>
            <a:r>
              <a:rPr lang="uk-UA" sz="1800" b="1" dirty="0">
                <a:highlight>
                  <a:srgbClr val="00FF00"/>
                </a:highlight>
              </a:rPr>
              <a:t>Нульовий покажчик показує, що він нікуди не вказує</a:t>
            </a:r>
            <a:r>
              <a:rPr lang="uk-UA" sz="1800" dirty="0"/>
              <a:t>. Як показати, що покажчик нульовий? </a:t>
            </a:r>
            <a:endParaRPr lang="en-US" sz="1800" dirty="0"/>
          </a:p>
          <a:p>
            <a:pPr marL="540000" indent="360000">
              <a:lnSpc>
                <a:spcPct val="150000"/>
              </a:lnSpc>
              <a:spcBef>
                <a:spcPts val="0"/>
              </a:spcBef>
              <a:buNone/>
            </a:pPr>
            <a:r>
              <a:rPr lang="uk-UA" sz="1800" b="1" dirty="0">
                <a:highlight>
                  <a:srgbClr val="FF00FF"/>
                </a:highlight>
              </a:rPr>
              <a:t>Є три шляхи</a:t>
            </a:r>
            <a:r>
              <a:rPr lang="uk-UA"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F6E373E2-1CB3-4F79-960F-B07472966B2C}"/>
              </a:ext>
            </a:extLst>
          </p:cNvPr>
          <p:cNvPicPr>
            <a:picLocks noChangeAspect="1"/>
          </p:cNvPicPr>
          <p:nvPr/>
        </p:nvPicPr>
        <p:blipFill>
          <a:blip r:embed="rId2"/>
          <a:stretch>
            <a:fillRect/>
          </a:stretch>
        </p:blipFill>
        <p:spPr>
          <a:xfrm>
            <a:off x="2939005" y="2217208"/>
            <a:ext cx="3635415" cy="1017916"/>
          </a:xfrm>
          <a:prstGeom prst="rect">
            <a:avLst/>
          </a:prstGeom>
        </p:spPr>
      </p:pic>
    </p:spTree>
    <p:extLst>
      <p:ext uri="{BB962C8B-B14F-4D97-AF65-F5344CB8AC3E}">
        <p14:creationId xmlns:p14="http://schemas.microsoft.com/office/powerpoint/2010/main" val="18075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Аналіз</a:t>
            </a:r>
            <a:r>
              <a:rPr lang="ru-RU" b="1" dirty="0"/>
              <a:t> </a:t>
            </a:r>
            <a:r>
              <a:rPr lang="ru-RU" b="1" dirty="0" err="1"/>
              <a:t>використання</a:t>
            </a:r>
            <a:r>
              <a:rPr lang="ru-RU" b="1" dirty="0"/>
              <a:t> NULL та </a:t>
            </a:r>
            <a:r>
              <a:rPr lang="ru-RU" b="1" dirty="0" err="1"/>
              <a:t>nullp</a:t>
            </a:r>
            <a:r>
              <a:rPr lang="en-US" b="1" dirty="0"/>
              <a:t>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Перший шлях </a:t>
            </a:r>
            <a:r>
              <a:rPr lang="ru-RU" sz="1800" dirty="0"/>
              <a:t>— </a:t>
            </a:r>
            <a:r>
              <a:rPr lang="ru-RU" sz="1800" dirty="0" err="1"/>
              <a:t>вписати</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0</a:t>
            </a:r>
            <a:r>
              <a:rPr lang="ru-RU" sz="1800" dirty="0"/>
              <a:t> у </a:t>
            </a:r>
            <a:r>
              <a:rPr lang="ru-RU" sz="1800" dirty="0" err="1"/>
              <a:t>покажчик</a:t>
            </a:r>
            <a:r>
              <a:rPr lang="ru-RU" sz="1800" dirty="0"/>
              <a:t>:</a:t>
            </a:r>
            <a:r>
              <a:rPr lang="en-US" sz="1800" dirty="0"/>
              <a:t> </a:t>
            </a:r>
            <a:r>
              <a:rPr lang="en-US" sz="1800" dirty="0">
                <a:solidFill>
                  <a:schemeClr val="accent5">
                    <a:lumMod val="75000"/>
                  </a:schemeClr>
                </a:solidFill>
                <a:latin typeface="Consolas" panose="020B0609020204030204" pitchFamily="49" charset="0"/>
              </a:rPr>
              <a:t>int* </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 = 0;</a:t>
            </a:r>
          </a:p>
          <a:p>
            <a:pPr marL="540000" indent="360000">
              <a:lnSpc>
                <a:spcPct val="150000"/>
              </a:lnSpc>
              <a:spcBef>
                <a:spcPts val="0"/>
              </a:spcBef>
              <a:buNone/>
            </a:pPr>
            <a:r>
              <a:rPr lang="ru-RU" sz="1800" dirty="0" err="1"/>
              <a:t>Потім</a:t>
            </a:r>
            <a:r>
              <a:rPr lang="ru-RU" sz="1800" dirty="0"/>
              <a:t> у </a:t>
            </a:r>
            <a:r>
              <a:rPr lang="ru-RU" sz="1800" dirty="0" err="1"/>
              <a:t>коді</a:t>
            </a:r>
            <a:r>
              <a:rPr lang="ru-RU" sz="1800" dirty="0"/>
              <a:t> ми </a:t>
            </a:r>
            <a:r>
              <a:rPr lang="ru-RU" sz="1800" dirty="0" err="1"/>
              <a:t>можемо</a:t>
            </a:r>
            <a:r>
              <a:rPr lang="ru-RU" sz="1800" dirty="0"/>
              <a:t> </a:t>
            </a:r>
            <a:r>
              <a:rPr lang="ru-RU" sz="1800" dirty="0" err="1"/>
              <a:t>перевіряти</a:t>
            </a:r>
            <a:r>
              <a:rPr lang="ru-RU" sz="1800" dirty="0"/>
              <a:t>, </a:t>
            </a:r>
            <a:r>
              <a:rPr lang="ru-RU" sz="1800" dirty="0" err="1"/>
              <a:t>чи</a:t>
            </a:r>
            <a:r>
              <a:rPr lang="ru-RU" sz="1800" dirty="0"/>
              <a:t> є </a:t>
            </a:r>
            <a:r>
              <a:rPr lang="ru-RU" sz="1800" dirty="0" err="1"/>
              <a:t>покажчик</a:t>
            </a:r>
            <a:r>
              <a:rPr lang="ru-RU" sz="1800" dirty="0"/>
              <a:t> </a:t>
            </a:r>
            <a:r>
              <a:rPr lang="ru-RU" sz="1800" dirty="0" err="1"/>
              <a:t>нульовим</a:t>
            </a:r>
            <a:r>
              <a:rPr lang="ru-RU" sz="1800" dirty="0"/>
              <a:t> на </a:t>
            </a:r>
            <a:r>
              <a:rPr lang="ru-RU" sz="1800" dirty="0" err="1"/>
              <a:t>поточний</a:t>
            </a:r>
            <a:r>
              <a:rPr lang="ru-RU" sz="1800" dirty="0"/>
              <a:t> момент часу: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Такий</a:t>
            </a:r>
            <a:r>
              <a:rPr lang="ru-RU" sz="1800" dirty="0"/>
              <a:t> шлях </a:t>
            </a:r>
            <a:r>
              <a:rPr lang="ru-RU" sz="1800" dirty="0" err="1"/>
              <a:t>створення</a:t>
            </a:r>
            <a:r>
              <a:rPr lang="ru-RU" sz="1800" dirty="0"/>
              <a:t> </a:t>
            </a:r>
            <a:r>
              <a:rPr lang="ru-RU" sz="1800" dirty="0" err="1"/>
              <a:t>нульового</a:t>
            </a:r>
            <a:r>
              <a:rPr lang="ru-RU" sz="1800" dirty="0"/>
              <a:t> </a:t>
            </a:r>
            <a:r>
              <a:rPr lang="ru-RU" sz="1800" dirty="0" err="1"/>
              <a:t>покажчика</a:t>
            </a:r>
            <a:r>
              <a:rPr lang="ru-RU" sz="1800" dirty="0"/>
              <a:t> </a:t>
            </a:r>
            <a:r>
              <a:rPr lang="ru-RU" sz="1800" dirty="0" err="1"/>
              <a:t>можна</a:t>
            </a:r>
            <a:r>
              <a:rPr lang="ru-RU" sz="1800" dirty="0"/>
              <a:t> </a:t>
            </a:r>
            <a:r>
              <a:rPr lang="ru-RU" sz="1800" dirty="0" err="1"/>
              <a:t>використовувати</a:t>
            </a:r>
            <a:r>
              <a:rPr lang="ru-RU" sz="1800" dirty="0"/>
              <a:t>, </a:t>
            </a:r>
            <a:r>
              <a:rPr lang="ru-RU" sz="1800" dirty="0" err="1"/>
              <a:t>проте</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0</a:t>
            </a:r>
            <a:r>
              <a:rPr lang="ru-RU" sz="1800" dirty="0"/>
              <a:t> — </a:t>
            </a:r>
            <a:r>
              <a:rPr lang="ru-RU" sz="1800" dirty="0" err="1"/>
              <a:t>це</a:t>
            </a:r>
            <a:r>
              <a:rPr lang="ru-RU" sz="1800" dirty="0"/>
              <a:t> </a:t>
            </a:r>
            <a:r>
              <a:rPr lang="ru-RU" sz="1800" dirty="0" err="1"/>
              <a:t>числове</a:t>
            </a:r>
            <a:r>
              <a:rPr lang="ru-RU" sz="1800" dirty="0"/>
              <a:t> </a:t>
            </a:r>
            <a:r>
              <a:rPr lang="ru-RU" sz="1800" dirty="0" err="1"/>
              <a:t>значення</a:t>
            </a:r>
            <a:r>
              <a:rPr lang="ru-RU" sz="1800" dirty="0"/>
              <a:t>, і </a:t>
            </a:r>
            <a:r>
              <a:rPr lang="ru-RU" sz="1800" dirty="0" err="1"/>
              <a:t>воно</a:t>
            </a:r>
            <a:r>
              <a:rPr lang="ru-RU" sz="1800" dirty="0"/>
              <a:t> не </a:t>
            </a:r>
            <a:r>
              <a:rPr lang="ru-RU" sz="1800" dirty="0" err="1"/>
              <a:t>відображає</a:t>
            </a:r>
            <a:r>
              <a:rPr lang="ru-RU" sz="1800" dirty="0"/>
              <a:t>, </a:t>
            </a:r>
            <a:r>
              <a:rPr lang="ru-RU" sz="1800" dirty="0" err="1"/>
              <a:t>що</a:t>
            </a:r>
            <a:r>
              <a:rPr lang="ru-RU" sz="1800" dirty="0"/>
              <a:t> ми </a:t>
            </a:r>
            <a:r>
              <a:rPr lang="ru-RU" sz="1800" dirty="0" err="1"/>
              <a:t>маємо</a:t>
            </a:r>
            <a:r>
              <a:rPr lang="ru-RU" sz="1800" dirty="0"/>
              <a:t> справу з </a:t>
            </a:r>
            <a:r>
              <a:rPr lang="ru-RU" sz="1800" dirty="0" err="1"/>
              <a:t>адресою</a:t>
            </a:r>
            <a:r>
              <a:rPr lang="ru-RU" sz="1800" dirty="0"/>
              <a:t>. </a:t>
            </a:r>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351DFEB7-85CE-41B0-9BFE-19F89BE3608C}"/>
              </a:ext>
            </a:extLst>
          </p:cNvPr>
          <p:cNvPicPr>
            <a:picLocks noChangeAspect="1"/>
          </p:cNvPicPr>
          <p:nvPr/>
        </p:nvPicPr>
        <p:blipFill>
          <a:blip r:embed="rId2"/>
          <a:stretch>
            <a:fillRect/>
          </a:stretch>
        </p:blipFill>
        <p:spPr>
          <a:xfrm>
            <a:off x="948159" y="1775362"/>
            <a:ext cx="2998808" cy="1049583"/>
          </a:xfrm>
          <a:prstGeom prst="rect">
            <a:avLst/>
          </a:prstGeom>
        </p:spPr>
      </p:pic>
    </p:spTree>
    <p:extLst>
      <p:ext uri="{BB962C8B-B14F-4D97-AF65-F5344CB8AC3E}">
        <p14:creationId xmlns:p14="http://schemas.microsoft.com/office/powerpoint/2010/main" val="200455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Аналіз</a:t>
            </a:r>
            <a:r>
              <a:rPr lang="ru-RU" b="1" dirty="0"/>
              <a:t> </a:t>
            </a:r>
            <a:r>
              <a:rPr lang="ru-RU" b="1" dirty="0" err="1"/>
              <a:t>використання</a:t>
            </a:r>
            <a:r>
              <a:rPr lang="ru-RU" b="1" dirty="0"/>
              <a:t> NULL та </a:t>
            </a:r>
            <a:r>
              <a:rPr lang="ru-RU" b="1" dirty="0" err="1"/>
              <a:t>nullp</a:t>
            </a:r>
            <a:r>
              <a:rPr lang="en-US" b="1" dirty="0"/>
              <a:t>tr</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Другий</a:t>
            </a:r>
            <a:r>
              <a:rPr lang="ru-RU" sz="1800" b="1" dirty="0">
                <a:highlight>
                  <a:srgbClr val="00FF00"/>
                </a:highlight>
              </a:rPr>
              <a:t> шлях</a:t>
            </a:r>
            <a:r>
              <a:rPr lang="ru-RU" sz="1800" dirty="0"/>
              <a:t>: ми </a:t>
            </a:r>
            <a:r>
              <a:rPr lang="ru-RU" sz="1800" dirty="0" err="1"/>
              <a:t>можемо</a:t>
            </a:r>
            <a:r>
              <a:rPr lang="ru-RU" sz="1800" dirty="0"/>
              <a:t> </a:t>
            </a:r>
            <a:r>
              <a:rPr lang="ru-RU" sz="1800" dirty="0" err="1"/>
              <a:t>скористатися</a:t>
            </a:r>
            <a:r>
              <a:rPr lang="ru-RU" sz="1800" dirty="0"/>
              <a:t> макросом </a:t>
            </a:r>
            <a:r>
              <a:rPr lang="ru-RU" sz="1800" dirty="0">
                <a:solidFill>
                  <a:schemeClr val="accent5">
                    <a:lumMod val="75000"/>
                  </a:schemeClr>
                </a:solidFill>
                <a:latin typeface="Consolas" panose="020B0609020204030204" pitchFamily="49" charset="0"/>
              </a:rPr>
              <a:t>NULL</a:t>
            </a:r>
            <a:r>
              <a:rPr lang="ru-RU" sz="1800" dirty="0"/>
              <a:t>, </a:t>
            </a:r>
            <a:r>
              <a:rPr lang="ru-RU" sz="1800" dirty="0" err="1"/>
              <a:t>який</a:t>
            </a:r>
            <a:r>
              <a:rPr lang="ru-RU" sz="1800" dirty="0"/>
              <a:t> </a:t>
            </a:r>
            <a:r>
              <a:rPr lang="ru-RU" sz="1800" dirty="0" err="1"/>
              <a:t>прийшов</a:t>
            </a:r>
            <a:r>
              <a:rPr lang="ru-RU" sz="1800" dirty="0"/>
              <a:t> у С++ з </a:t>
            </a:r>
            <a:r>
              <a:rPr lang="ru-RU" sz="1800" dirty="0" err="1"/>
              <a:t>мови</a:t>
            </a:r>
            <a:r>
              <a:rPr lang="ru-RU" sz="1800" dirty="0"/>
              <a:t> С. У </a:t>
            </a:r>
            <a:r>
              <a:rPr lang="ru-RU" sz="1800" dirty="0" err="1"/>
              <a:t>разі</a:t>
            </a:r>
            <a:r>
              <a:rPr lang="ru-RU" sz="1800" dirty="0"/>
              <a:t> С++ у Visual Studio </a:t>
            </a:r>
            <a:r>
              <a:rPr lang="ru-RU" sz="1800" dirty="0" err="1"/>
              <a:t>замість</a:t>
            </a:r>
            <a:r>
              <a:rPr lang="ru-RU" sz="1800" dirty="0"/>
              <a:t> </a:t>
            </a:r>
            <a:r>
              <a:rPr lang="ru-RU" sz="1800" dirty="0">
                <a:solidFill>
                  <a:schemeClr val="accent5">
                    <a:lumMod val="75000"/>
                  </a:schemeClr>
                </a:solidFill>
                <a:latin typeface="Consolas" panose="020B0609020204030204" pitchFamily="49" charset="0"/>
              </a:rPr>
              <a:t>NULL</a:t>
            </a:r>
            <a:r>
              <a:rPr lang="ru-RU" sz="1800" dirty="0"/>
              <a:t> </a:t>
            </a:r>
            <a:r>
              <a:rPr lang="ru-RU" sz="1800" dirty="0" err="1"/>
              <a:t>підставляється</a:t>
            </a:r>
            <a:r>
              <a:rPr lang="ru-RU" sz="1800" dirty="0"/>
              <a:t> </a:t>
            </a:r>
            <a:r>
              <a:rPr lang="ru-RU" sz="1800" dirty="0">
                <a:solidFill>
                  <a:schemeClr val="accent5">
                    <a:lumMod val="75000"/>
                  </a:schemeClr>
                </a:solidFill>
                <a:latin typeface="Consolas" panose="020B0609020204030204" pitchFamily="49" charset="0"/>
              </a:rPr>
              <a:t>0</a:t>
            </a:r>
            <a:r>
              <a:rPr lang="ru-RU"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Читаючи</a:t>
            </a:r>
            <a:r>
              <a:rPr lang="ru-RU" sz="1800" dirty="0"/>
              <a:t> </a:t>
            </a:r>
            <a:r>
              <a:rPr lang="ru-RU" sz="1800" dirty="0" err="1"/>
              <a:t>цей</a:t>
            </a:r>
            <a:r>
              <a:rPr lang="ru-RU" sz="1800" dirty="0"/>
              <a:t> код, </a:t>
            </a:r>
            <a:r>
              <a:rPr lang="ru-RU" sz="1800" dirty="0" err="1"/>
              <a:t>стає</a:t>
            </a:r>
            <a:r>
              <a:rPr lang="ru-RU" sz="1800" dirty="0"/>
              <a:t> </a:t>
            </a:r>
            <a:r>
              <a:rPr lang="ru-RU" sz="1800" dirty="0" err="1"/>
              <a:t>зрозуміліше</a:t>
            </a:r>
            <a:r>
              <a:rPr lang="ru-RU" sz="1800" dirty="0"/>
              <a:t>, </a:t>
            </a:r>
            <a:r>
              <a:rPr lang="ru-RU" sz="1800" dirty="0" err="1"/>
              <a:t>що</a:t>
            </a:r>
            <a:r>
              <a:rPr lang="ru-RU" sz="1800" dirty="0"/>
              <a:t> </a:t>
            </a:r>
            <a:r>
              <a:rPr lang="ru-RU" sz="1800" dirty="0" err="1"/>
              <a:t>маєш</a:t>
            </a:r>
            <a:r>
              <a:rPr lang="ru-RU" sz="1800" dirty="0"/>
              <a:t> справу з </a:t>
            </a:r>
            <a:r>
              <a:rPr lang="ru-RU" sz="1800" b="1" dirty="0" err="1">
                <a:solidFill>
                  <a:schemeClr val="accent5">
                    <a:lumMod val="75000"/>
                  </a:schemeClr>
                </a:solidFill>
              </a:rPr>
              <a:t>нульовим</a:t>
            </a:r>
            <a:r>
              <a:rPr lang="ru-RU" sz="1800" b="1" dirty="0">
                <a:solidFill>
                  <a:schemeClr val="accent5">
                    <a:lumMod val="75000"/>
                  </a:schemeClr>
                </a:solidFill>
              </a:rPr>
              <a:t> </a:t>
            </a:r>
            <a:r>
              <a:rPr lang="ru-RU" sz="1800" b="1" dirty="0" err="1">
                <a:solidFill>
                  <a:schemeClr val="accent5">
                    <a:lumMod val="75000"/>
                  </a:schemeClr>
                </a:solidFill>
              </a:rPr>
              <a:t>покажчиком</a:t>
            </a:r>
            <a:r>
              <a:rPr lang="ru-RU" sz="1800" dirty="0"/>
              <a:t>. </a:t>
            </a:r>
            <a:endParaRPr lang="en-US" sz="1800" dirty="0"/>
          </a:p>
          <a:p>
            <a:pPr marL="540000" indent="360000">
              <a:lnSpc>
                <a:spcPct val="150000"/>
              </a:lnSpc>
              <a:spcBef>
                <a:spcPts val="0"/>
              </a:spcBef>
              <a:buNone/>
            </a:pPr>
            <a:r>
              <a:rPr lang="ru-RU" sz="1800" b="1" dirty="0" err="1">
                <a:highlight>
                  <a:srgbClr val="00FF00"/>
                </a:highlight>
              </a:rPr>
              <a:t>Однак</a:t>
            </a:r>
            <a:r>
              <a:rPr lang="ru-RU" sz="1800" b="1" dirty="0">
                <a:highlight>
                  <a:srgbClr val="00FF00"/>
                </a:highlight>
              </a:rPr>
              <a:t> у С++ є </a:t>
            </a:r>
            <a:r>
              <a:rPr lang="ru-RU" sz="1800" b="1" dirty="0" err="1">
                <a:highlight>
                  <a:srgbClr val="00FF00"/>
                </a:highlight>
              </a:rPr>
              <a:t>рідний</a:t>
            </a:r>
            <a:r>
              <a:rPr lang="ru-RU" sz="1800" b="1" dirty="0">
                <a:highlight>
                  <a:srgbClr val="00FF00"/>
                </a:highlight>
              </a:rPr>
              <a:t> </a:t>
            </a:r>
            <a:r>
              <a:rPr lang="ru-RU" sz="1800" b="1" dirty="0" err="1">
                <a:highlight>
                  <a:srgbClr val="00FF00"/>
                </a:highlight>
              </a:rPr>
              <a:t>спосіб</a:t>
            </a:r>
            <a:r>
              <a:rPr lang="ru-RU" sz="1800" b="1" dirty="0">
                <a:highlight>
                  <a:srgbClr val="00FF00"/>
                </a:highlight>
              </a:rPr>
              <a:t> </a:t>
            </a:r>
            <a:r>
              <a:rPr lang="ru-RU" sz="1800" b="1" dirty="0" err="1">
                <a:highlight>
                  <a:srgbClr val="00FF00"/>
                </a:highlight>
              </a:rPr>
              <a:t>створення</a:t>
            </a:r>
            <a:r>
              <a:rPr lang="ru-RU" sz="1800" b="1" dirty="0">
                <a:highlight>
                  <a:srgbClr val="00FF00"/>
                </a:highlight>
              </a:rPr>
              <a:t> </a:t>
            </a:r>
            <a:r>
              <a:rPr lang="ru-RU" sz="1800" b="1" dirty="0" err="1">
                <a:highlight>
                  <a:srgbClr val="00FF00"/>
                </a:highlight>
              </a:rPr>
              <a:t>нульового</a:t>
            </a:r>
            <a:r>
              <a:rPr lang="ru-RU" sz="1800" b="1" dirty="0">
                <a:highlight>
                  <a:srgbClr val="00FF00"/>
                </a:highlight>
              </a:rPr>
              <a:t> </a:t>
            </a:r>
            <a:r>
              <a:rPr lang="ru-RU" sz="1800" b="1" dirty="0" err="1">
                <a:highlight>
                  <a:srgbClr val="00FF00"/>
                </a:highlight>
              </a:rPr>
              <a:t>покажчика</a:t>
            </a:r>
            <a:r>
              <a:rPr lang="ru-RU" sz="1800" dirty="0"/>
              <a:t>. Для </a:t>
            </a:r>
            <a:r>
              <a:rPr lang="ru-RU" sz="1800" dirty="0" err="1"/>
              <a:t>цього</a:t>
            </a:r>
            <a:r>
              <a:rPr lang="ru-RU" sz="1800" dirty="0"/>
              <a:t> </a:t>
            </a:r>
            <a:r>
              <a:rPr lang="ru-RU" sz="1800" dirty="0" err="1"/>
              <a:t>потрібно</a:t>
            </a:r>
            <a:r>
              <a:rPr lang="ru-RU" sz="1800" dirty="0"/>
              <a:t> </a:t>
            </a:r>
            <a:r>
              <a:rPr lang="ru-RU" sz="1800" dirty="0" err="1"/>
              <a:t>використати</a:t>
            </a:r>
            <a:r>
              <a:rPr lang="ru-RU" sz="1800" dirty="0"/>
              <a:t> </a:t>
            </a:r>
            <a:r>
              <a:rPr lang="ru-RU" sz="1800" b="1" dirty="0">
                <a:highlight>
                  <a:srgbClr val="00FF00"/>
                </a:highlight>
              </a:rPr>
              <a:t>константу</a:t>
            </a:r>
            <a:r>
              <a:rPr lang="ru-RU" sz="1800" dirty="0"/>
              <a:t> </a:t>
            </a:r>
            <a:r>
              <a:rPr lang="ru-RU" sz="1800" dirty="0" err="1">
                <a:solidFill>
                  <a:schemeClr val="accent5">
                    <a:lumMod val="75000"/>
                  </a:schemeClr>
                </a:solidFill>
                <a:latin typeface="Consolas" panose="020B0609020204030204" pitchFamily="49" charset="0"/>
              </a:rPr>
              <a:t>nullptr</a:t>
            </a:r>
            <a:r>
              <a:rPr lang="ru-RU" sz="1800" dirty="0"/>
              <a:t>.</a:t>
            </a:r>
            <a:r>
              <a:rPr lang="en-US" sz="1800" dirty="0"/>
              <a:t> </a:t>
            </a:r>
          </a:p>
          <a:p>
            <a:pPr marL="540000" indent="360000">
              <a:lnSpc>
                <a:spcPct val="150000"/>
              </a:lnSpc>
              <a:spcBef>
                <a:spcPts val="0"/>
              </a:spcBef>
              <a:buNone/>
            </a:pPr>
            <a:r>
              <a:rPr lang="ru-RU" sz="1800" dirty="0" err="1"/>
              <a:t>Саме</a:t>
            </a:r>
            <a:r>
              <a:rPr lang="ru-RU" sz="1800" dirty="0"/>
              <a:t> </a:t>
            </a:r>
            <a:r>
              <a:rPr lang="ru-RU" sz="1800" dirty="0" err="1"/>
              <a:t>цей</a:t>
            </a:r>
            <a:r>
              <a:rPr lang="ru-RU" sz="1800" dirty="0"/>
              <a:t> </a:t>
            </a:r>
            <a:r>
              <a:rPr lang="ru-RU" sz="1800" dirty="0" err="1"/>
              <a:t>спосіб</a:t>
            </a:r>
            <a:r>
              <a:rPr lang="ru-RU" sz="1800" dirty="0"/>
              <a:t> є </a:t>
            </a:r>
            <a:r>
              <a:rPr lang="ru-RU" sz="1800" dirty="0" err="1"/>
              <a:t>найкращим</a:t>
            </a:r>
            <a:r>
              <a:rPr lang="ru-RU" sz="1800" dirty="0"/>
              <a:t> у С++ для </a:t>
            </a:r>
            <a:r>
              <a:rPr lang="ru-RU" sz="1800" dirty="0" err="1"/>
              <a:t>створення</a:t>
            </a:r>
            <a:r>
              <a:rPr lang="ru-RU" sz="1800" dirty="0"/>
              <a:t> </a:t>
            </a:r>
          </a:p>
          <a:p>
            <a:pPr marL="540000" indent="360000">
              <a:lnSpc>
                <a:spcPct val="150000"/>
              </a:lnSpc>
              <a:spcBef>
                <a:spcPts val="0"/>
              </a:spcBef>
              <a:buNone/>
            </a:pPr>
            <a:r>
              <a:rPr lang="ru-RU" sz="1800" dirty="0" err="1"/>
              <a:t>нульового</a:t>
            </a:r>
            <a:r>
              <a:rPr lang="ru-RU" sz="1800" dirty="0"/>
              <a:t> </a:t>
            </a:r>
            <a:r>
              <a:rPr lang="ru-RU" sz="1800" dirty="0" err="1"/>
              <a:t>покажчика</a:t>
            </a:r>
            <a:r>
              <a:rPr lang="ru-RU" sz="1800" dirty="0"/>
              <a:t>.</a:t>
            </a:r>
            <a:endParaRPr lang="ru-RU" sz="2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85460E5B-CB13-4D14-9229-4EC3FA657590}"/>
              </a:ext>
            </a:extLst>
          </p:cNvPr>
          <p:cNvPicPr>
            <a:picLocks noChangeAspect="1"/>
          </p:cNvPicPr>
          <p:nvPr/>
        </p:nvPicPr>
        <p:blipFill>
          <a:blip r:embed="rId2"/>
          <a:stretch>
            <a:fillRect/>
          </a:stretch>
        </p:blipFill>
        <p:spPr>
          <a:xfrm>
            <a:off x="4055902" y="1778875"/>
            <a:ext cx="4080195" cy="1999296"/>
          </a:xfrm>
          <a:prstGeom prst="rect">
            <a:avLst/>
          </a:prstGeom>
        </p:spPr>
      </p:pic>
      <p:pic>
        <p:nvPicPr>
          <p:cNvPr id="7" name="Рисунок 6">
            <a:extLst>
              <a:ext uri="{FF2B5EF4-FFF2-40B4-BE49-F238E27FC236}">
                <a16:creationId xmlns:a16="http://schemas.microsoft.com/office/drawing/2014/main" id="{69173D55-6851-4938-970F-F8EA6DEEC1DA}"/>
              </a:ext>
            </a:extLst>
          </p:cNvPr>
          <p:cNvPicPr>
            <a:picLocks noChangeAspect="1"/>
          </p:cNvPicPr>
          <p:nvPr/>
        </p:nvPicPr>
        <p:blipFill>
          <a:blip r:embed="rId3"/>
          <a:stretch>
            <a:fillRect/>
          </a:stretch>
        </p:blipFill>
        <p:spPr>
          <a:xfrm>
            <a:off x="6680038" y="4651276"/>
            <a:ext cx="4503516" cy="2206723"/>
          </a:xfrm>
          <a:prstGeom prst="rect">
            <a:avLst/>
          </a:prstGeom>
        </p:spPr>
      </p:pic>
    </p:spTree>
    <p:extLst>
      <p:ext uri="{BB962C8B-B14F-4D97-AF65-F5344CB8AC3E}">
        <p14:creationId xmlns:p14="http://schemas.microsoft.com/office/powerpoint/2010/main" val="676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1B4F7DC3-B6F4-4782-932A-3BF112779F4F}"/>
              </a:ext>
            </a:extLst>
          </p:cNvPr>
          <p:cNvPicPr>
            <a:picLocks noChangeAspect="1"/>
          </p:cNvPicPr>
          <p:nvPr/>
        </p:nvPicPr>
        <p:blipFill>
          <a:blip r:embed="rId2"/>
          <a:stretch>
            <a:fillRect/>
          </a:stretch>
        </p:blipFill>
        <p:spPr>
          <a:xfrm>
            <a:off x="3687534" y="0"/>
            <a:ext cx="4816929" cy="6858000"/>
          </a:xfrm>
          <a:prstGeom prst="rect">
            <a:avLst/>
          </a:prstGeom>
        </p:spPr>
      </p:pic>
    </p:spTree>
    <p:extLst>
      <p:ext uri="{BB962C8B-B14F-4D97-AF65-F5344CB8AC3E}">
        <p14:creationId xmlns:p14="http://schemas.microsoft.com/office/powerpoint/2010/main" val="1590766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Покажчик</a:t>
            </a:r>
            <a:r>
              <a:rPr lang="ru-RU" sz="1800" dirty="0"/>
              <a:t> — </a:t>
            </a:r>
            <a:r>
              <a:rPr lang="ru-RU" sz="1800" dirty="0" err="1"/>
              <a:t>це</a:t>
            </a:r>
            <a:r>
              <a:rPr lang="ru-RU" sz="1800" dirty="0"/>
              <a:t> </a:t>
            </a:r>
            <a:r>
              <a:rPr lang="ru-RU" sz="1800" dirty="0" err="1"/>
              <a:t>змінна</a:t>
            </a:r>
            <a:r>
              <a:rPr lang="ru-RU" sz="1800" dirty="0"/>
              <a:t>, яка </a:t>
            </a:r>
            <a:r>
              <a:rPr lang="ru-RU" sz="1800" b="1" dirty="0" err="1">
                <a:highlight>
                  <a:srgbClr val="00FF00"/>
                </a:highlight>
              </a:rPr>
              <a:t>містить</a:t>
            </a:r>
            <a:r>
              <a:rPr lang="ru-RU" sz="1800" b="1" dirty="0">
                <a:highlight>
                  <a:srgbClr val="00FF00"/>
                </a:highlight>
              </a:rPr>
              <a:t> адресу </a:t>
            </a:r>
            <a:r>
              <a:rPr lang="ru-RU" sz="1800" b="1" dirty="0" err="1">
                <a:highlight>
                  <a:srgbClr val="00FF00"/>
                </a:highlight>
              </a:rPr>
              <a:t>іншої</a:t>
            </a:r>
            <a:r>
              <a:rPr lang="ru-RU" sz="1800" b="1" dirty="0">
                <a:highlight>
                  <a:srgbClr val="00FF00"/>
                </a:highlight>
              </a:rPr>
              <a:t> </a:t>
            </a:r>
            <a:r>
              <a:rPr lang="ru-RU" sz="1800" b="1" dirty="0" err="1">
                <a:highlight>
                  <a:srgbClr val="00FF00"/>
                </a:highlight>
              </a:rPr>
              <a:t>змінної</a:t>
            </a:r>
            <a:r>
              <a:rPr lang="ru-RU" sz="1800" dirty="0"/>
              <a:t>. </a:t>
            </a:r>
            <a:r>
              <a:rPr lang="ru-RU" sz="1800" dirty="0" err="1"/>
              <a:t>Покажчики</a:t>
            </a:r>
            <a:r>
              <a:rPr lang="ru-RU" sz="1800" dirty="0"/>
              <a:t> </a:t>
            </a:r>
            <a:r>
              <a:rPr lang="ru-RU" sz="1800" dirty="0" err="1"/>
              <a:t>дуже</a:t>
            </a:r>
            <a:r>
              <a:rPr lang="ru-RU" sz="1800" dirty="0"/>
              <a:t> широко </a:t>
            </a:r>
            <a:r>
              <a:rPr lang="ru-RU" sz="1800" dirty="0" err="1"/>
              <a:t>використовуються</a:t>
            </a:r>
            <a:r>
              <a:rPr lang="ru-RU" sz="1800" dirty="0"/>
              <a:t> в </a:t>
            </a:r>
            <a:r>
              <a:rPr lang="ru-RU" sz="1800" dirty="0" err="1"/>
              <a:t>мові</a:t>
            </a:r>
            <a:r>
              <a:rPr lang="ru-RU" sz="1800" dirty="0"/>
              <a:t> C++. За </a:t>
            </a:r>
            <a:r>
              <a:rPr lang="ru-RU" sz="1800" dirty="0" err="1"/>
              <a:t>допомогою</a:t>
            </a:r>
            <a:r>
              <a:rPr lang="ru-RU" sz="1800" dirty="0"/>
              <a:t> </a:t>
            </a:r>
            <a:r>
              <a:rPr lang="ru-RU" sz="1800" dirty="0" err="1"/>
              <a:t>покажчиків</a:t>
            </a:r>
            <a:r>
              <a:rPr lang="ru-RU" sz="1800" dirty="0"/>
              <a:t> </a:t>
            </a:r>
            <a:r>
              <a:rPr lang="ru-RU" sz="1800" dirty="0" err="1"/>
              <a:t>ви</a:t>
            </a:r>
            <a:r>
              <a:rPr lang="ru-RU" sz="1800" dirty="0"/>
              <a:t> можете </a:t>
            </a:r>
            <a:r>
              <a:rPr lang="ru-RU" sz="1800" b="1" dirty="0" err="1">
                <a:highlight>
                  <a:srgbClr val="00FFFF"/>
                </a:highlight>
              </a:rPr>
              <a:t>звертатися</a:t>
            </a:r>
            <a:r>
              <a:rPr lang="ru-RU" sz="1800" b="1" dirty="0">
                <a:highlight>
                  <a:srgbClr val="00FFFF"/>
                </a:highlight>
              </a:rPr>
              <a:t> до </a:t>
            </a:r>
            <a:r>
              <a:rPr lang="ru-RU" sz="1800" b="1" dirty="0" err="1">
                <a:highlight>
                  <a:srgbClr val="00FFFF"/>
                </a:highlight>
              </a:rPr>
              <a:t>осередків</a:t>
            </a:r>
            <a:r>
              <a:rPr lang="ru-RU" sz="1800" b="1" dirty="0">
                <a:highlight>
                  <a:srgbClr val="00FFFF"/>
                </a:highlight>
              </a:rPr>
              <a:t> </a:t>
            </a:r>
            <a:r>
              <a:rPr lang="ru-RU" sz="1800" b="1" dirty="0" err="1">
                <a:highlight>
                  <a:srgbClr val="00FFFF"/>
                </a:highlight>
              </a:rPr>
              <a:t>оперативної</a:t>
            </a:r>
            <a:r>
              <a:rPr lang="ru-RU" sz="1800" b="1" dirty="0">
                <a:highlight>
                  <a:srgbClr val="00FFFF"/>
                </a:highlight>
              </a:rPr>
              <a:t> </a:t>
            </a:r>
            <a:r>
              <a:rPr lang="ru-RU" sz="1800" b="1" dirty="0" err="1">
                <a:highlight>
                  <a:srgbClr val="00FFFF"/>
                </a:highlight>
              </a:rPr>
              <a:t>пам'яті</a:t>
            </a:r>
            <a:r>
              <a:rPr lang="ru-RU" sz="1800" dirty="0"/>
              <a:t>. Для </a:t>
            </a:r>
            <a:r>
              <a:rPr lang="ru-RU" sz="1800" dirty="0" err="1"/>
              <a:t>цього</a:t>
            </a:r>
            <a:r>
              <a:rPr lang="ru-RU" sz="1800" dirty="0"/>
              <a:t> вам </a:t>
            </a:r>
            <a:r>
              <a:rPr lang="ru-RU" sz="1800" b="1" dirty="0" err="1">
                <a:highlight>
                  <a:srgbClr val="FFFF00"/>
                </a:highlight>
              </a:rPr>
              <a:t>потрібно</a:t>
            </a:r>
            <a:r>
              <a:rPr lang="ru-RU" sz="1800" b="1" dirty="0">
                <a:highlight>
                  <a:srgbClr val="FFFF00"/>
                </a:highlight>
              </a:rPr>
              <a:t> знати адресу </a:t>
            </a:r>
            <a:r>
              <a:rPr lang="ru-RU" sz="1800" b="1" dirty="0" err="1">
                <a:highlight>
                  <a:srgbClr val="FFFF00"/>
                </a:highlight>
              </a:rPr>
              <a:t>осередку</a:t>
            </a:r>
            <a:r>
              <a:rPr lang="ru-RU" sz="1800" dirty="0"/>
              <a:t>. </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Через те, </a:t>
            </a:r>
            <a:r>
              <a:rPr lang="ru-RU" sz="1800" dirty="0" err="1"/>
              <a:t>що</a:t>
            </a:r>
            <a:r>
              <a:rPr lang="ru-RU" sz="1800" dirty="0"/>
              <a:t> </a:t>
            </a:r>
            <a:r>
              <a:rPr lang="ru-RU" sz="1800" dirty="0" err="1"/>
              <a:t>покажчик</a:t>
            </a:r>
            <a:r>
              <a:rPr lang="ru-RU" sz="1800" dirty="0"/>
              <a:t> </a:t>
            </a:r>
            <a:r>
              <a:rPr lang="ru-RU" sz="1800" dirty="0" err="1"/>
              <a:t>містить</a:t>
            </a:r>
            <a:r>
              <a:rPr lang="ru-RU" sz="1800" dirty="0"/>
              <a:t> адресу </a:t>
            </a:r>
            <a:r>
              <a:rPr lang="ru-RU" sz="1800" dirty="0" err="1"/>
              <a:t>об'єкта</a:t>
            </a:r>
            <a:r>
              <a:rPr lang="ru-RU" sz="1800" dirty="0"/>
              <a:t>, </a:t>
            </a:r>
            <a:r>
              <a:rPr lang="ru-RU" sz="1800" dirty="0" err="1"/>
              <a:t>це</a:t>
            </a:r>
            <a:r>
              <a:rPr lang="ru-RU" sz="1800" dirty="0"/>
              <a:t> </a:t>
            </a:r>
            <a:r>
              <a:rPr lang="ru-RU" sz="1800" b="1" dirty="0" err="1">
                <a:highlight>
                  <a:srgbClr val="00FF00"/>
                </a:highlight>
              </a:rPr>
              <a:t>дає</a:t>
            </a:r>
            <a:r>
              <a:rPr lang="ru-RU" sz="1800" b="1" dirty="0">
                <a:highlight>
                  <a:srgbClr val="00FF00"/>
                </a:highlight>
              </a:rPr>
              <a:t> </a:t>
            </a:r>
            <a:r>
              <a:rPr lang="ru-RU" sz="1800" b="1" dirty="0" err="1">
                <a:highlight>
                  <a:srgbClr val="00FF00"/>
                </a:highlight>
              </a:rPr>
              <a:t>можливість</a:t>
            </a:r>
            <a:r>
              <a:rPr lang="ru-RU" sz="1800" b="1" dirty="0">
                <a:highlight>
                  <a:srgbClr val="00FF00"/>
                </a:highlight>
              </a:rPr>
              <a:t> «непрямого» доступу до </a:t>
            </a:r>
            <a:r>
              <a:rPr lang="ru-RU" sz="1800" b="1" dirty="0" err="1">
                <a:highlight>
                  <a:srgbClr val="00FF00"/>
                </a:highlight>
              </a:rPr>
              <a:t>цього</a:t>
            </a:r>
            <a:r>
              <a:rPr lang="ru-RU" sz="1800" b="1" dirty="0">
                <a:highlight>
                  <a:srgbClr val="00FF00"/>
                </a:highlight>
              </a:rPr>
              <a:t> </a:t>
            </a:r>
            <a:r>
              <a:rPr lang="ru-RU" sz="1800" b="1" dirty="0" err="1">
                <a:highlight>
                  <a:srgbClr val="00FF00"/>
                </a:highlight>
              </a:rPr>
              <a:t>об'єкта</a:t>
            </a:r>
            <a:r>
              <a:rPr lang="ru-RU" sz="1800" b="1" dirty="0">
                <a:highlight>
                  <a:srgbClr val="00FF00"/>
                </a:highlight>
              </a:rPr>
              <a:t> через </a:t>
            </a:r>
            <a:r>
              <a:rPr lang="ru-RU" sz="1800" b="1" dirty="0" err="1">
                <a:highlight>
                  <a:srgbClr val="00FF00"/>
                </a:highlight>
              </a:rPr>
              <a:t>покажчик</a:t>
            </a:r>
            <a:r>
              <a:rPr lang="ru-RU" sz="1800" dirty="0"/>
              <a:t>. </a:t>
            </a:r>
            <a:r>
              <a:rPr lang="ru-RU" sz="1800" dirty="0" err="1"/>
              <a:t>Припустимо</a:t>
            </a:r>
            <a:r>
              <a:rPr lang="ru-RU" sz="1800" dirty="0"/>
              <a:t>, </a:t>
            </a:r>
            <a:r>
              <a:rPr lang="ru-RU" sz="1800" dirty="0" err="1"/>
              <a:t>що</a:t>
            </a:r>
            <a:r>
              <a:rPr lang="ru-RU" sz="1800" dirty="0"/>
              <a:t> </a:t>
            </a:r>
            <a:r>
              <a:rPr lang="ru-RU" sz="1800" dirty="0">
                <a:solidFill>
                  <a:schemeClr val="accent5">
                    <a:lumMod val="75000"/>
                  </a:schemeClr>
                </a:solidFill>
                <a:latin typeface="Consolas" panose="020B0609020204030204" pitchFamily="49" charset="0"/>
              </a:rPr>
              <a:t>х</a:t>
            </a:r>
            <a:r>
              <a:rPr lang="ru-RU" sz="1800" dirty="0"/>
              <a:t> — </a:t>
            </a:r>
            <a:r>
              <a:rPr lang="ru-RU" sz="1800" dirty="0" err="1"/>
              <a:t>змінна</a:t>
            </a:r>
            <a:r>
              <a:rPr lang="ru-RU" sz="1800" dirty="0"/>
              <a:t>, </a:t>
            </a:r>
            <a:r>
              <a:rPr lang="ru-RU" sz="1800" dirty="0" err="1"/>
              <a:t>наприклад</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 а </a:t>
            </a:r>
            <a:r>
              <a:rPr lang="ru-RU" sz="1800" dirty="0" err="1">
                <a:solidFill>
                  <a:schemeClr val="accent5">
                    <a:lumMod val="75000"/>
                  </a:schemeClr>
                </a:solidFill>
                <a:latin typeface="Consolas" panose="020B0609020204030204" pitchFamily="49" charset="0"/>
              </a:rPr>
              <a:t>рх</a:t>
            </a:r>
            <a:r>
              <a:rPr lang="ru-RU" sz="1800" dirty="0"/>
              <a:t> — </a:t>
            </a:r>
            <a:r>
              <a:rPr lang="ru-RU" sz="1800" dirty="0" err="1"/>
              <a:t>покажчик</a:t>
            </a:r>
            <a:r>
              <a:rPr lang="ru-RU" sz="1800" dirty="0"/>
              <a:t>, </a:t>
            </a:r>
            <a:r>
              <a:rPr lang="ru-RU" sz="1800" dirty="0" err="1"/>
              <a:t>створений</a:t>
            </a:r>
            <a:r>
              <a:rPr lang="ru-RU" sz="1800" dirty="0"/>
              <a:t> способом, </a:t>
            </a:r>
            <a:r>
              <a:rPr lang="ru-RU" sz="1800" dirty="0" err="1"/>
              <a:t>який</a:t>
            </a:r>
            <a:r>
              <a:rPr lang="ru-RU" sz="1800" dirty="0"/>
              <a:t> ми </a:t>
            </a:r>
            <a:r>
              <a:rPr lang="ru-RU" sz="1800" dirty="0" err="1"/>
              <a:t>ще</a:t>
            </a:r>
            <a:r>
              <a:rPr lang="ru-RU" sz="1800" dirty="0"/>
              <a:t> не </a:t>
            </a:r>
            <a:r>
              <a:rPr lang="ru-RU" sz="1800" dirty="0" err="1"/>
              <a:t>розглядали</a:t>
            </a:r>
            <a:r>
              <a:rPr lang="ru-RU" sz="1800" dirty="0"/>
              <a:t>. Унарна </a:t>
            </a:r>
            <a:r>
              <a:rPr lang="ru-RU" sz="1800" dirty="0" err="1"/>
              <a:t>операція</a:t>
            </a:r>
            <a:r>
              <a:rPr lang="ru-RU" sz="1800" dirty="0"/>
              <a:t> </a:t>
            </a:r>
            <a:r>
              <a:rPr lang="ru-RU" sz="1800" dirty="0">
                <a:solidFill>
                  <a:schemeClr val="accent5">
                    <a:lumMod val="75000"/>
                  </a:schemeClr>
                </a:solidFill>
                <a:latin typeface="Consolas" panose="020B0609020204030204" pitchFamily="49" charset="0"/>
              </a:rPr>
              <a:t>&amp;</a:t>
            </a:r>
            <a:r>
              <a:rPr lang="ru-RU" sz="1800" dirty="0"/>
              <a:t> </a:t>
            </a:r>
            <a:r>
              <a:rPr lang="ru-RU" sz="1800" dirty="0" err="1"/>
              <a:t>видає</a:t>
            </a:r>
            <a:r>
              <a:rPr lang="ru-RU" sz="1800" dirty="0"/>
              <a:t> адресу </a:t>
            </a:r>
            <a:r>
              <a:rPr lang="ru-RU" sz="1800" dirty="0" err="1"/>
              <a:t>об'єкта</a:t>
            </a:r>
            <a:r>
              <a:rPr lang="ru-RU" sz="1800" dirty="0"/>
              <a:t>, </a:t>
            </a:r>
            <a:r>
              <a:rPr lang="ru-RU" sz="1800" dirty="0" err="1"/>
              <a:t>отже</a:t>
            </a:r>
            <a:r>
              <a:rPr lang="ru-RU" sz="1800" dirty="0"/>
              <a:t>, оператор</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px = &amp;x;</a:t>
            </a:r>
          </a:p>
          <a:p>
            <a:pPr marL="540000" indent="360000">
              <a:lnSpc>
                <a:spcPct val="150000"/>
              </a:lnSpc>
              <a:spcBef>
                <a:spcPts val="0"/>
              </a:spcBef>
              <a:buNone/>
            </a:pPr>
            <a:r>
              <a:rPr lang="ru-RU" sz="1800" b="1" dirty="0" err="1">
                <a:highlight>
                  <a:srgbClr val="00FF00"/>
                </a:highlight>
              </a:rPr>
              <a:t>привласнює</a:t>
            </a:r>
            <a:r>
              <a:rPr lang="ru-RU" sz="1800" b="1" dirty="0">
                <a:highlight>
                  <a:srgbClr val="00FF00"/>
                </a:highlight>
              </a:rPr>
              <a:t> адресу </a:t>
            </a:r>
            <a:r>
              <a:rPr lang="ru-RU" sz="1800" b="1" dirty="0">
                <a:solidFill>
                  <a:schemeClr val="accent5">
                    <a:lumMod val="75000"/>
                  </a:schemeClr>
                </a:solidFill>
                <a:highlight>
                  <a:srgbClr val="00FF00"/>
                </a:highlight>
                <a:latin typeface="Consolas" panose="020B0609020204030204" pitchFamily="49" charset="0"/>
              </a:rPr>
              <a:t>x</a:t>
            </a:r>
            <a:r>
              <a:rPr lang="ru-RU" sz="1800" b="1" dirty="0">
                <a:highlight>
                  <a:srgbClr val="00FF00"/>
                </a:highlight>
              </a:rPr>
              <a:t> </a:t>
            </a:r>
            <a:r>
              <a:rPr lang="ru-RU" sz="1800" b="1" dirty="0" err="1">
                <a:highlight>
                  <a:srgbClr val="00FF00"/>
                </a:highlight>
              </a:rPr>
              <a:t>змінній</a:t>
            </a:r>
            <a:r>
              <a:rPr lang="ru-RU" sz="1800" b="1" dirty="0">
                <a:highlight>
                  <a:srgbClr val="00FF00"/>
                </a:highlight>
              </a:rPr>
              <a:t> </a:t>
            </a:r>
            <a:r>
              <a:rPr lang="ru-RU" sz="1800" b="1" dirty="0" err="1">
                <a:solidFill>
                  <a:schemeClr val="accent5">
                    <a:lumMod val="75000"/>
                  </a:schemeClr>
                </a:solidFill>
                <a:highlight>
                  <a:srgbClr val="00FF00"/>
                </a:highlight>
                <a:latin typeface="Consolas" panose="020B0609020204030204" pitchFamily="49" charset="0"/>
              </a:rPr>
              <a:t>px</a:t>
            </a:r>
            <a:r>
              <a:rPr lang="ru-RU" sz="1800" b="1" dirty="0">
                <a:solidFill>
                  <a:schemeClr val="accent5">
                    <a:lumMod val="75000"/>
                  </a:schemeClr>
                </a:solidFill>
                <a:highlight>
                  <a:srgbClr val="00FF00"/>
                </a:highlight>
                <a:latin typeface="Consolas" panose="020B0609020204030204" pitchFamily="49" charset="0"/>
              </a:rPr>
              <a:t>;</a:t>
            </a:r>
            <a:r>
              <a:rPr lang="ru-RU" sz="1800" b="1" dirty="0">
                <a:highlight>
                  <a:srgbClr val="00FF00"/>
                </a:highlight>
              </a:rPr>
              <a:t> </a:t>
            </a:r>
            <a:r>
              <a:rPr lang="ru-RU" sz="1800" dirty="0" err="1"/>
              <a:t>кажуть</a:t>
            </a:r>
            <a:r>
              <a:rPr lang="ru-RU" sz="1800" dirty="0"/>
              <a:t>, </a:t>
            </a:r>
            <a:r>
              <a:rPr lang="ru-RU" sz="1800" dirty="0" err="1"/>
              <a:t>що</a:t>
            </a:r>
            <a:r>
              <a:rPr lang="ru-RU" sz="1800" dirty="0"/>
              <a:t> </a:t>
            </a:r>
            <a:r>
              <a:rPr lang="ru-RU" sz="1800" dirty="0" err="1">
                <a:solidFill>
                  <a:schemeClr val="accent5">
                    <a:lumMod val="75000"/>
                  </a:schemeClr>
                </a:solidFill>
                <a:latin typeface="Consolas" panose="020B0609020204030204" pitchFamily="49" charset="0"/>
              </a:rPr>
              <a:t>px</a:t>
            </a:r>
            <a:r>
              <a:rPr lang="ru-RU" sz="1800" dirty="0"/>
              <a:t> </a:t>
            </a:r>
            <a:r>
              <a:rPr lang="ru-RU" sz="1800" b="1" dirty="0">
                <a:highlight>
                  <a:srgbClr val="00FFFF"/>
                </a:highlight>
              </a:rPr>
              <a:t>«</a:t>
            </a:r>
            <a:r>
              <a:rPr lang="ru-RU" sz="1800" b="1" dirty="0" err="1">
                <a:highlight>
                  <a:srgbClr val="00FFFF"/>
                </a:highlight>
              </a:rPr>
              <a:t>вказує</a:t>
            </a:r>
            <a:r>
              <a:rPr lang="ru-RU" sz="1800" b="1" dirty="0">
                <a:highlight>
                  <a:srgbClr val="00FFFF"/>
                </a:highlight>
              </a:rPr>
              <a:t>» </a:t>
            </a:r>
            <a:r>
              <a:rPr lang="ru-RU" sz="1800" dirty="0"/>
              <a:t>на </a:t>
            </a:r>
            <a:r>
              <a:rPr lang="ru-RU" sz="1800" dirty="0">
                <a:solidFill>
                  <a:schemeClr val="accent5">
                    <a:lumMod val="75000"/>
                  </a:schemeClr>
                </a:solidFill>
                <a:latin typeface="Consolas" panose="020B0609020204030204" pitchFamily="49" charset="0"/>
              </a:rPr>
              <a:t>x</a:t>
            </a:r>
            <a:r>
              <a:rPr lang="ru-RU" sz="1800" dirty="0"/>
              <a:t>. </a:t>
            </a:r>
            <a:r>
              <a:rPr lang="ru-RU" sz="1800" dirty="0" err="1"/>
              <a:t>Операція</a:t>
            </a:r>
            <a:r>
              <a:rPr lang="ru-RU" sz="1800" dirty="0"/>
              <a:t> </a:t>
            </a:r>
            <a:r>
              <a:rPr lang="ru-RU" sz="1800" dirty="0">
                <a:solidFill>
                  <a:schemeClr val="accent5">
                    <a:lumMod val="75000"/>
                  </a:schemeClr>
                </a:solidFill>
                <a:latin typeface="Consolas" panose="020B0609020204030204" pitchFamily="49" charset="0"/>
              </a:rPr>
              <a:t>&amp;</a:t>
            </a:r>
            <a:r>
              <a:rPr lang="ru-RU" sz="1800" dirty="0"/>
              <a:t> </a:t>
            </a:r>
            <a:r>
              <a:rPr lang="ru-RU" sz="1800" dirty="0" err="1"/>
              <a:t>застосовна</a:t>
            </a:r>
            <a:r>
              <a:rPr lang="ru-RU" sz="1800" dirty="0"/>
              <a:t> </a:t>
            </a:r>
            <a:r>
              <a:rPr lang="ru-RU" sz="1800" b="1" dirty="0" err="1">
                <a:highlight>
                  <a:srgbClr val="FFFF00"/>
                </a:highlight>
              </a:rPr>
              <a:t>тільки</a:t>
            </a:r>
            <a:r>
              <a:rPr lang="ru-RU" sz="1800" b="1" dirty="0">
                <a:highlight>
                  <a:srgbClr val="FFFF00"/>
                </a:highlight>
              </a:rPr>
              <a:t> до </a:t>
            </a:r>
            <a:r>
              <a:rPr lang="ru-RU" sz="1800" b="1" dirty="0" err="1">
                <a:highlight>
                  <a:srgbClr val="FFFF00"/>
                </a:highlight>
              </a:rPr>
              <a:t>змінних</a:t>
            </a:r>
            <a:r>
              <a:rPr lang="ru-RU" sz="1800" dirty="0"/>
              <a:t> і </a:t>
            </a:r>
            <a:r>
              <a:rPr lang="ru-RU" sz="1800" b="1" dirty="0" err="1">
                <a:highlight>
                  <a:srgbClr val="00FFFF"/>
                </a:highlight>
              </a:rPr>
              <a:t>елементів</a:t>
            </a:r>
            <a:r>
              <a:rPr lang="ru-RU" sz="1800" b="1" dirty="0">
                <a:highlight>
                  <a:srgbClr val="00FFFF"/>
                </a:highlight>
              </a:rPr>
              <a:t> </a:t>
            </a:r>
            <a:r>
              <a:rPr lang="ru-RU" sz="1800" b="1" dirty="0" err="1">
                <a:highlight>
                  <a:srgbClr val="00FFFF"/>
                </a:highlight>
              </a:rPr>
              <a:t>масиву</a:t>
            </a:r>
            <a:r>
              <a:rPr lang="ru-RU" sz="1800" dirty="0"/>
              <a:t>, </a:t>
            </a:r>
            <a:r>
              <a:rPr lang="ru-RU" sz="1800" dirty="0" err="1"/>
              <a:t>конструкції</a:t>
            </a:r>
            <a:r>
              <a:rPr lang="ru-RU" sz="1800" dirty="0"/>
              <a:t> виду: </a:t>
            </a:r>
            <a:r>
              <a:rPr lang="ru-RU" sz="1800" dirty="0">
                <a:solidFill>
                  <a:schemeClr val="accent5">
                    <a:lumMod val="75000"/>
                  </a:schemeClr>
                </a:solidFill>
                <a:latin typeface="Consolas" panose="020B0609020204030204" pitchFamily="49" charset="0"/>
              </a:rPr>
              <a:t>&amp;(х-1)</a:t>
            </a:r>
            <a:r>
              <a:rPr lang="ru-RU" sz="1800" dirty="0"/>
              <a:t> и </a:t>
            </a:r>
            <a:r>
              <a:rPr lang="ru-RU" sz="1800" dirty="0">
                <a:solidFill>
                  <a:schemeClr val="accent5">
                    <a:lumMod val="75000"/>
                  </a:schemeClr>
                </a:solidFill>
                <a:latin typeface="Consolas" panose="020B0609020204030204" pitchFamily="49" charset="0"/>
              </a:rPr>
              <a:t>&amp;3 </a:t>
            </a:r>
            <a:r>
              <a:rPr lang="ru-RU" sz="1800" dirty="0"/>
              <a:t>є </a:t>
            </a:r>
            <a:r>
              <a:rPr lang="ru-RU" sz="1800" dirty="0" err="1"/>
              <a:t>невірними</a:t>
            </a:r>
            <a:r>
              <a:rPr lang="ru-RU" sz="1800" dirty="0"/>
              <a:t>.</a:t>
            </a:r>
            <a:endParaRPr lang="uk-UA" sz="1800" dirty="0"/>
          </a:p>
        </p:txBody>
      </p:sp>
    </p:spTree>
    <p:extLst>
      <p:ext uri="{BB962C8B-B14F-4D97-AF65-F5344CB8AC3E}">
        <p14:creationId xmlns:p14="http://schemas.microsoft.com/office/powerpoint/2010/main" val="491685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Макрос </a:t>
            </a:r>
            <a:r>
              <a:rPr lang="en-US" b="1" dirty="0"/>
              <a:t>NULL</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В </a:t>
            </a:r>
            <a:r>
              <a:rPr lang="ru-RU" sz="1800" dirty="0" err="1"/>
              <a:t>мові</a:t>
            </a:r>
            <a:r>
              <a:rPr lang="ru-RU" sz="1800" dirty="0"/>
              <a:t> </a:t>
            </a:r>
            <a:r>
              <a:rPr lang="ru-RU" sz="1800" dirty="0" err="1"/>
              <a:t>програмування</a:t>
            </a:r>
            <a:r>
              <a:rPr lang="ru-RU" sz="1800" dirty="0"/>
              <a:t> </a:t>
            </a:r>
            <a:r>
              <a:rPr lang="ru-RU" sz="1800" dirty="0" err="1"/>
              <a:t>Сі</a:t>
            </a:r>
            <a:r>
              <a:rPr lang="ru-RU" sz="1800" dirty="0"/>
              <a:t> (але не в C++) є </a:t>
            </a:r>
            <a:r>
              <a:rPr lang="ru-RU" sz="1800" b="1" dirty="0" err="1">
                <a:highlight>
                  <a:srgbClr val="00FF00"/>
                </a:highlight>
              </a:rPr>
              <a:t>спеціальний</a:t>
            </a:r>
            <a:r>
              <a:rPr lang="ru-RU" sz="1800" b="1" dirty="0">
                <a:highlight>
                  <a:srgbClr val="00FF00"/>
                </a:highlight>
              </a:rPr>
              <a:t> макрос </a:t>
            </a:r>
            <a:r>
              <a:rPr lang="ru-RU" sz="1800" b="1" dirty="0" err="1">
                <a:highlight>
                  <a:srgbClr val="00FF00"/>
                </a:highlight>
              </a:rPr>
              <a:t>препроцесора</a:t>
            </a:r>
            <a:r>
              <a:rPr lang="ru-RU" sz="1800" dirty="0"/>
              <a:t> з </a:t>
            </a:r>
            <a:r>
              <a:rPr lang="ru-RU" sz="1800" dirty="0" err="1"/>
              <a:t>ім’ям</a:t>
            </a:r>
            <a:r>
              <a:rPr lang="ru-RU" sz="1800" dirty="0"/>
              <a:t> </a:t>
            </a:r>
            <a:r>
              <a:rPr lang="ru-RU" sz="1800" dirty="0">
                <a:solidFill>
                  <a:schemeClr val="accent5">
                    <a:lumMod val="75000"/>
                  </a:schemeClr>
                </a:solidFill>
                <a:latin typeface="Consolas" panose="020B0609020204030204" pitchFamily="49" charset="0"/>
              </a:rPr>
              <a:t>NULL</a:t>
            </a:r>
            <a:r>
              <a:rPr lang="ru-RU" sz="1800" dirty="0"/>
              <a:t>, </a:t>
            </a:r>
            <a:r>
              <a:rPr lang="ru-RU" sz="1800" dirty="0" err="1"/>
              <a:t>який</a:t>
            </a:r>
            <a:r>
              <a:rPr lang="ru-RU" sz="1800" dirty="0"/>
              <a:t> </a:t>
            </a:r>
            <a:r>
              <a:rPr lang="ru-RU" sz="1800" dirty="0" err="1"/>
              <a:t>визначений</a:t>
            </a:r>
            <a:r>
              <a:rPr lang="ru-RU" sz="1800" dirty="0"/>
              <a:t> як </a:t>
            </a:r>
            <a:r>
              <a:rPr lang="ru-RU" sz="1800" dirty="0" err="1"/>
              <a:t>значення</a:t>
            </a:r>
            <a:r>
              <a:rPr lang="ru-RU" sz="1800" dirty="0"/>
              <a:t> </a:t>
            </a:r>
            <a:r>
              <a:rPr lang="ru-RU" sz="1800" b="1" dirty="0">
                <a:solidFill>
                  <a:schemeClr val="accent5">
                    <a:lumMod val="75000"/>
                  </a:schemeClr>
                </a:solidFill>
                <a:latin typeface="Consolas" panose="020B0609020204030204" pitchFamily="49" charset="0"/>
              </a:rPr>
              <a:t>0</a:t>
            </a:r>
            <a:r>
              <a:rPr lang="ru-RU" sz="1800" dirty="0"/>
              <a:t>. </a:t>
            </a:r>
            <a:r>
              <a:rPr lang="ru-RU" sz="1800" dirty="0" err="1"/>
              <a:t>Хоча</a:t>
            </a:r>
            <a:r>
              <a:rPr lang="ru-RU" sz="1800" dirty="0"/>
              <a:t> </a:t>
            </a:r>
            <a:r>
              <a:rPr lang="ru-RU" sz="1800" dirty="0" err="1"/>
              <a:t>він</a:t>
            </a:r>
            <a:r>
              <a:rPr lang="ru-RU" sz="1800" dirty="0"/>
              <a:t> і не є </a:t>
            </a:r>
            <a:r>
              <a:rPr lang="ru-RU" sz="1800" dirty="0" err="1"/>
              <a:t>частиною</a:t>
            </a:r>
            <a:r>
              <a:rPr lang="ru-RU" sz="1800" dirty="0"/>
              <a:t> </a:t>
            </a:r>
            <a:r>
              <a:rPr lang="ru-RU" sz="1800" dirty="0" err="1"/>
              <a:t>мови</a:t>
            </a:r>
            <a:r>
              <a:rPr lang="ru-RU" sz="1800" dirty="0"/>
              <a:t> C++, </a:t>
            </a:r>
            <a:r>
              <a:rPr lang="ru-RU" sz="1800" dirty="0" err="1"/>
              <a:t>його</a:t>
            </a:r>
            <a:r>
              <a:rPr lang="ru-RU" sz="1800" dirty="0"/>
              <a:t> </a:t>
            </a:r>
            <a:r>
              <a:rPr lang="ru-RU" sz="1800" dirty="0" err="1"/>
              <a:t>використання</a:t>
            </a:r>
            <a:r>
              <a:rPr lang="ru-RU" sz="1800" dirty="0"/>
              <a:t> </a:t>
            </a:r>
            <a:r>
              <a:rPr lang="ru-RU" sz="1800" dirty="0" err="1"/>
              <a:t>досить</a:t>
            </a:r>
            <a:r>
              <a:rPr lang="ru-RU" sz="1800" dirty="0"/>
              <a:t> </a:t>
            </a:r>
            <a:r>
              <a:rPr lang="ru-RU" sz="1800" dirty="0" err="1"/>
              <a:t>поширене</a:t>
            </a:r>
            <a:r>
              <a:rPr lang="ru-RU" sz="1800" dirty="0"/>
              <a:t>, і повинно </a:t>
            </a:r>
            <a:r>
              <a:rPr lang="ru-RU" sz="1800" dirty="0" err="1"/>
              <a:t>працювати</a:t>
            </a:r>
            <a:r>
              <a:rPr lang="ru-RU" sz="1800" dirty="0"/>
              <a:t> в кожному </a:t>
            </a:r>
            <a:r>
              <a:rPr lang="ru-RU" sz="1800" dirty="0" err="1"/>
              <a:t>компіляторі</a:t>
            </a:r>
            <a:r>
              <a:rPr lang="ru-RU" sz="1800" dirty="0"/>
              <a:t> С++:</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Однак</a:t>
            </a:r>
            <a:r>
              <a:rPr lang="ru-RU" sz="1800" dirty="0"/>
              <a:t>, </a:t>
            </a:r>
            <a:r>
              <a:rPr lang="ru-RU" sz="1800" dirty="0" err="1"/>
              <a:t>оскільки</a:t>
            </a:r>
            <a:r>
              <a:rPr lang="ru-RU" sz="1800" dirty="0"/>
              <a:t> </a:t>
            </a:r>
            <a:r>
              <a:rPr lang="ru-RU" sz="1800" dirty="0">
                <a:solidFill>
                  <a:schemeClr val="accent5">
                    <a:lumMod val="75000"/>
                  </a:schemeClr>
                </a:solidFill>
                <a:latin typeface="Consolas" panose="020B0609020204030204" pitchFamily="49" charset="0"/>
              </a:rPr>
              <a:t>NULL</a:t>
            </a:r>
            <a:r>
              <a:rPr lang="ru-RU" sz="1800" dirty="0"/>
              <a:t> є макросом </a:t>
            </a:r>
            <a:r>
              <a:rPr lang="ru-RU" sz="1800" dirty="0" err="1"/>
              <a:t>препроцесора</a:t>
            </a:r>
            <a:r>
              <a:rPr lang="ru-RU" sz="1800" dirty="0"/>
              <a:t> і, </a:t>
            </a:r>
            <a:r>
              <a:rPr lang="ru-RU" sz="1800" dirty="0" err="1"/>
              <a:t>технічно</a:t>
            </a:r>
            <a:r>
              <a:rPr lang="ru-RU" sz="1800" dirty="0"/>
              <a:t>, не є </a:t>
            </a:r>
            <a:r>
              <a:rPr lang="ru-RU" sz="1800" dirty="0" err="1"/>
              <a:t>частиною</a:t>
            </a:r>
            <a:r>
              <a:rPr lang="ru-RU" sz="1800" dirty="0"/>
              <a:t> </a:t>
            </a:r>
            <a:r>
              <a:rPr lang="ru-RU" sz="1800" dirty="0" err="1"/>
              <a:t>мови</a:t>
            </a:r>
            <a:r>
              <a:rPr lang="ru-RU" sz="1800" dirty="0"/>
              <a:t> C++, то </a:t>
            </a:r>
            <a:r>
              <a:rPr lang="ru-RU" sz="1800" dirty="0" err="1"/>
              <a:t>його</a:t>
            </a:r>
            <a:r>
              <a:rPr lang="ru-RU" sz="1800" dirty="0"/>
              <a:t> не </a:t>
            </a:r>
            <a:r>
              <a:rPr lang="ru-RU" sz="1800" dirty="0" err="1"/>
              <a:t>рекомендується</a:t>
            </a:r>
            <a:r>
              <a:rPr lang="ru-RU" sz="1800" dirty="0"/>
              <a:t> </a:t>
            </a:r>
            <a:r>
              <a:rPr lang="ru-RU" sz="1800" dirty="0" err="1"/>
              <a:t>використовувати</a:t>
            </a:r>
            <a:r>
              <a:rPr lang="ru-RU" sz="1800" dirty="0"/>
              <a:t>.</a:t>
            </a:r>
            <a:endParaRPr lang="uk-UA" sz="1800" dirty="0"/>
          </a:p>
        </p:txBody>
      </p:sp>
      <p:pic>
        <p:nvPicPr>
          <p:cNvPr id="6" name="Рисунок 5">
            <a:extLst>
              <a:ext uri="{FF2B5EF4-FFF2-40B4-BE49-F238E27FC236}">
                <a16:creationId xmlns:a16="http://schemas.microsoft.com/office/drawing/2014/main" id="{9A220F04-5995-4692-BFC7-3E5D8309EA4E}"/>
              </a:ext>
            </a:extLst>
          </p:cNvPr>
          <p:cNvPicPr>
            <a:picLocks noChangeAspect="1"/>
          </p:cNvPicPr>
          <p:nvPr/>
        </p:nvPicPr>
        <p:blipFill>
          <a:blip r:embed="rId2"/>
          <a:stretch>
            <a:fillRect/>
          </a:stretch>
        </p:blipFill>
        <p:spPr>
          <a:xfrm>
            <a:off x="625033" y="2223519"/>
            <a:ext cx="6250329" cy="832496"/>
          </a:xfrm>
          <a:prstGeom prst="rect">
            <a:avLst/>
          </a:prstGeom>
        </p:spPr>
      </p:pic>
    </p:spTree>
    <p:extLst>
      <p:ext uri="{BB962C8B-B14F-4D97-AF65-F5344CB8AC3E}">
        <p14:creationId xmlns:p14="http://schemas.microsoft.com/office/powerpoint/2010/main" val="1180693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Ключове</a:t>
            </a:r>
            <a:r>
              <a:rPr lang="ru-RU" b="1" dirty="0"/>
              <a:t> слово </a:t>
            </a:r>
            <a:r>
              <a:rPr lang="ru-RU" b="1" dirty="0" err="1"/>
              <a:t>nullptr</a:t>
            </a:r>
            <a:r>
              <a:rPr lang="ru-RU" b="1" dirty="0"/>
              <a:t> в C++11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0</a:t>
            </a:r>
            <a:r>
              <a:rPr lang="ru-RU" sz="1800" dirty="0"/>
              <a:t> не є типом </a:t>
            </a:r>
            <a:r>
              <a:rPr lang="ru-RU" sz="1800" dirty="0" err="1"/>
              <a:t>вказівника</a:t>
            </a:r>
            <a:r>
              <a:rPr lang="ru-RU" sz="1800" dirty="0"/>
              <a:t>, і </a:t>
            </a:r>
            <a:r>
              <a:rPr lang="ru-RU" sz="1800" dirty="0" err="1"/>
              <a:t>присвоювання</a:t>
            </a:r>
            <a:r>
              <a:rPr lang="ru-RU" sz="1800" dirty="0"/>
              <a:t> </a:t>
            </a:r>
            <a:r>
              <a:rPr lang="ru-RU" sz="1800" dirty="0" err="1"/>
              <a:t>вказівнику</a:t>
            </a:r>
            <a:r>
              <a:rPr lang="ru-RU" sz="1800" dirty="0"/>
              <a:t> </a:t>
            </a:r>
            <a:r>
              <a:rPr lang="ru-RU" sz="1800" dirty="0" err="1"/>
              <a:t>значення</a:t>
            </a:r>
            <a:r>
              <a:rPr lang="ru-RU" sz="1800" dirty="0"/>
              <a:t> </a:t>
            </a:r>
            <a:r>
              <a:rPr lang="ru-RU" sz="1800" dirty="0">
                <a:solidFill>
                  <a:schemeClr val="accent5">
                    <a:lumMod val="75000"/>
                  </a:schemeClr>
                </a:solidFill>
                <a:latin typeface="Consolas" panose="020B0609020204030204" pitchFamily="49" charset="0"/>
              </a:rPr>
              <a:t>0</a:t>
            </a:r>
            <a:r>
              <a:rPr lang="ru-RU" sz="1800" dirty="0"/>
              <a:t> для </a:t>
            </a:r>
            <a:r>
              <a:rPr lang="ru-RU" sz="1800" dirty="0" err="1"/>
              <a:t>позначення</a:t>
            </a:r>
            <a:r>
              <a:rPr lang="ru-RU" sz="1800" dirty="0"/>
              <a:t> того, </a:t>
            </a:r>
            <a:r>
              <a:rPr lang="ru-RU" sz="1800" dirty="0" err="1"/>
              <a:t>що</a:t>
            </a:r>
            <a:r>
              <a:rPr lang="ru-RU" sz="1800" dirty="0"/>
              <a:t> </a:t>
            </a:r>
            <a:r>
              <a:rPr lang="ru-RU" sz="1800" dirty="0" err="1"/>
              <a:t>він</a:t>
            </a:r>
            <a:r>
              <a:rPr lang="ru-RU" sz="1800" dirty="0"/>
              <a:t> є </a:t>
            </a:r>
            <a:r>
              <a:rPr lang="ru-RU" sz="1800" dirty="0" err="1"/>
              <a:t>нульовим</a:t>
            </a:r>
            <a:r>
              <a:rPr lang="ru-RU" sz="1800" dirty="0"/>
              <a:t> — </a:t>
            </a:r>
            <a:r>
              <a:rPr lang="ru-RU" sz="1800" dirty="0" err="1"/>
              <a:t>трохи</a:t>
            </a:r>
            <a:r>
              <a:rPr lang="ru-RU" sz="1800" dirty="0"/>
              <a:t> </a:t>
            </a:r>
            <a:r>
              <a:rPr lang="ru-RU" sz="1800" dirty="0" err="1"/>
              <a:t>суперечливо</a:t>
            </a:r>
            <a:r>
              <a:rPr lang="ru-RU" sz="1800" dirty="0"/>
              <a:t>, вам не </a:t>
            </a:r>
            <a:r>
              <a:rPr lang="ru-RU" sz="1800" dirty="0" err="1"/>
              <a:t>здається</a:t>
            </a:r>
            <a:r>
              <a:rPr lang="ru-RU" sz="1800" dirty="0"/>
              <a:t>? </a:t>
            </a:r>
            <a:r>
              <a:rPr lang="ru-RU" sz="1800" dirty="0" err="1"/>
              <a:t>Дуже</a:t>
            </a:r>
            <a:r>
              <a:rPr lang="ru-RU" sz="1800" dirty="0"/>
              <a:t> рідко, </a:t>
            </a:r>
            <a:r>
              <a:rPr lang="ru-RU" sz="1800" dirty="0" err="1"/>
              <a:t>використання</a:t>
            </a:r>
            <a:r>
              <a:rPr lang="ru-RU" sz="1800" dirty="0"/>
              <a:t> </a:t>
            </a:r>
            <a:r>
              <a:rPr lang="ru-RU" sz="1800" dirty="0">
                <a:solidFill>
                  <a:schemeClr val="accent5">
                    <a:lumMod val="75000"/>
                  </a:schemeClr>
                </a:solidFill>
                <a:latin typeface="Consolas" panose="020B0609020204030204" pitchFamily="49" charset="0"/>
              </a:rPr>
              <a:t>0</a:t>
            </a:r>
            <a:r>
              <a:rPr lang="ru-RU" sz="1800" dirty="0"/>
              <a:t> в </a:t>
            </a:r>
            <a:r>
              <a:rPr lang="ru-RU" sz="1800" dirty="0" err="1"/>
              <a:t>якості</a:t>
            </a:r>
            <a:r>
              <a:rPr lang="ru-RU" sz="1800" dirty="0"/>
              <a:t> аргументу-</a:t>
            </a:r>
            <a:r>
              <a:rPr lang="ru-RU" sz="1800" dirty="0" err="1"/>
              <a:t>літералу</a:t>
            </a:r>
            <a:r>
              <a:rPr lang="ru-RU" sz="1800" dirty="0"/>
              <a:t> </a:t>
            </a:r>
            <a:r>
              <a:rPr lang="ru-RU" sz="1800" dirty="0" err="1"/>
              <a:t>може</a:t>
            </a:r>
            <a:r>
              <a:rPr lang="ru-RU" sz="1800" dirty="0"/>
              <a:t> </a:t>
            </a:r>
            <a:r>
              <a:rPr lang="ru-RU" sz="1800" dirty="0" err="1"/>
              <a:t>призвести</a:t>
            </a:r>
            <a:r>
              <a:rPr lang="ru-RU" sz="1800" dirty="0"/>
              <a:t> до проблем, так як </a:t>
            </a:r>
            <a:r>
              <a:rPr lang="ru-RU" sz="1800" dirty="0" err="1"/>
              <a:t>компілятор</a:t>
            </a:r>
            <a:r>
              <a:rPr lang="ru-RU" sz="1800" dirty="0"/>
              <a:t> не </a:t>
            </a:r>
            <a:r>
              <a:rPr lang="ru-RU" sz="1800" dirty="0" err="1"/>
              <a:t>зможе</a:t>
            </a:r>
            <a:r>
              <a:rPr lang="ru-RU" sz="1800" dirty="0"/>
              <a:t> </a:t>
            </a:r>
            <a:r>
              <a:rPr lang="ru-RU" sz="1800" dirty="0" err="1"/>
              <a:t>визначити</a:t>
            </a:r>
            <a:r>
              <a:rPr lang="ru-RU" sz="1800" dirty="0"/>
              <a:t>, </a:t>
            </a:r>
            <a:r>
              <a:rPr lang="ru-RU" sz="1800" dirty="0" err="1"/>
              <a:t>чи</a:t>
            </a:r>
            <a:r>
              <a:rPr lang="ru-RU" sz="1800" dirty="0"/>
              <a:t> </a:t>
            </a:r>
            <a:r>
              <a:rPr lang="ru-RU" sz="1800" dirty="0" err="1"/>
              <a:t>використовується</a:t>
            </a:r>
            <a:r>
              <a:rPr lang="ru-RU" sz="1800" dirty="0"/>
              <a:t> </a:t>
            </a:r>
            <a:r>
              <a:rPr lang="ru-RU" sz="1800" dirty="0" err="1"/>
              <a:t>нульовий</a:t>
            </a:r>
            <a:r>
              <a:rPr lang="ru-RU" sz="1800" dirty="0"/>
              <a:t> </a:t>
            </a:r>
            <a:r>
              <a:rPr lang="ru-RU" sz="1800" dirty="0" err="1"/>
              <a:t>вказівник</a:t>
            </a:r>
            <a:r>
              <a:rPr lang="ru-RU" sz="1800" dirty="0"/>
              <a:t> </a:t>
            </a:r>
            <a:r>
              <a:rPr lang="ru-RU" sz="1800" dirty="0" err="1"/>
              <a:t>чи</a:t>
            </a:r>
            <a:r>
              <a:rPr lang="ru-RU" sz="1800" dirty="0"/>
              <a:t> </a:t>
            </a:r>
            <a:r>
              <a:rPr lang="ru-RU" sz="1800" dirty="0" err="1"/>
              <a:t>ціле</a:t>
            </a:r>
            <a:r>
              <a:rPr lang="ru-RU" sz="1800" dirty="0"/>
              <a:t> число </a:t>
            </a:r>
            <a:r>
              <a:rPr lang="ru-RU" sz="1800" dirty="0">
                <a:solidFill>
                  <a:schemeClr val="accent5">
                    <a:lumMod val="75000"/>
                  </a:schemeClr>
                </a:solidFill>
                <a:latin typeface="Consolas" panose="020B0609020204030204" pitchFamily="49" charset="0"/>
              </a:rPr>
              <a:t>0</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Для вирішення цієї проблеми в </a:t>
            </a:r>
            <a:r>
              <a:rPr lang="en-US" sz="1800" dirty="0"/>
              <a:t>C++11 </a:t>
            </a:r>
            <a:r>
              <a:rPr lang="uk-UA" sz="1800" dirty="0"/>
              <a:t>ввели нове ключове слово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яке також є </a:t>
            </a:r>
            <a:r>
              <a:rPr lang="uk-UA" sz="1800" b="1" dirty="0">
                <a:highlight>
                  <a:srgbClr val="00FF00"/>
                </a:highlight>
              </a:rPr>
              <a:t>константою</a:t>
            </a:r>
            <a:r>
              <a:rPr lang="uk-UA" sz="1800" dirty="0"/>
              <a:t> </a:t>
            </a:r>
            <a:r>
              <a:rPr lang="en-US" sz="1800" dirty="0" err="1">
                <a:solidFill>
                  <a:schemeClr val="accent5">
                    <a:lumMod val="75000"/>
                  </a:schemeClr>
                </a:solidFill>
                <a:latin typeface="Consolas" panose="020B0609020204030204" pitchFamily="49" charset="0"/>
              </a:rPr>
              <a:t>r-value</a:t>
            </a:r>
            <a:r>
              <a:rPr lang="en-US" sz="1800" dirty="0"/>
              <a:t>.</a:t>
            </a:r>
          </a:p>
          <a:p>
            <a:pPr marL="540000" indent="360000">
              <a:lnSpc>
                <a:spcPct val="150000"/>
              </a:lnSpc>
              <a:spcBef>
                <a:spcPts val="0"/>
              </a:spcBef>
              <a:buNone/>
            </a:pPr>
            <a:r>
              <a:rPr lang="uk-UA" sz="1800" dirty="0"/>
              <a:t>Починаючи з </a:t>
            </a:r>
            <a:r>
              <a:rPr lang="en-US" sz="1800" dirty="0"/>
              <a:t>C++11, </a:t>
            </a:r>
            <a:r>
              <a:rPr lang="uk-UA" sz="1800" dirty="0"/>
              <a:t>при роботі з нульовими вказівниками, використання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є кращим варіантом, ніж використання </a:t>
            </a:r>
            <a:r>
              <a:rPr lang="uk-UA" sz="1800" dirty="0">
                <a:solidFill>
                  <a:schemeClr val="accent5">
                    <a:lumMod val="75000"/>
                  </a:schemeClr>
                </a:solidFill>
                <a:latin typeface="Consolas" panose="020B0609020204030204" pitchFamily="49" charset="0"/>
              </a:rPr>
              <a:t>0</a:t>
            </a:r>
            <a:r>
              <a:rPr lang="uk-UA" sz="1800" dirty="0"/>
              <a:t>:</a:t>
            </a:r>
          </a:p>
        </p:txBody>
      </p:sp>
      <p:pic>
        <p:nvPicPr>
          <p:cNvPr id="6" name="Рисунок 5">
            <a:extLst>
              <a:ext uri="{FF2B5EF4-FFF2-40B4-BE49-F238E27FC236}">
                <a16:creationId xmlns:a16="http://schemas.microsoft.com/office/drawing/2014/main" id="{E2B253A6-01B3-43A8-8A0F-8D945EA97038}"/>
              </a:ext>
            </a:extLst>
          </p:cNvPr>
          <p:cNvPicPr>
            <a:picLocks noChangeAspect="1"/>
          </p:cNvPicPr>
          <p:nvPr/>
        </p:nvPicPr>
        <p:blipFill>
          <a:blip r:embed="rId2"/>
          <a:stretch>
            <a:fillRect/>
          </a:stretch>
        </p:blipFill>
        <p:spPr>
          <a:xfrm>
            <a:off x="-1" y="2681279"/>
            <a:ext cx="12192000" cy="747721"/>
          </a:xfrm>
          <a:prstGeom prst="rect">
            <a:avLst/>
          </a:prstGeom>
        </p:spPr>
      </p:pic>
      <p:pic>
        <p:nvPicPr>
          <p:cNvPr id="9" name="Рисунок 8">
            <a:extLst>
              <a:ext uri="{FF2B5EF4-FFF2-40B4-BE49-F238E27FC236}">
                <a16:creationId xmlns:a16="http://schemas.microsoft.com/office/drawing/2014/main" id="{B13D6D1B-FAC0-4F0A-AEAE-70D32F8F57AA}"/>
              </a:ext>
            </a:extLst>
          </p:cNvPr>
          <p:cNvPicPr>
            <a:picLocks noChangeAspect="1"/>
          </p:cNvPicPr>
          <p:nvPr/>
        </p:nvPicPr>
        <p:blipFill>
          <a:blip r:embed="rId3"/>
          <a:stretch>
            <a:fillRect/>
          </a:stretch>
        </p:blipFill>
        <p:spPr>
          <a:xfrm>
            <a:off x="-1" y="5571922"/>
            <a:ext cx="12192000" cy="856772"/>
          </a:xfrm>
          <a:prstGeom prst="rect">
            <a:avLst/>
          </a:prstGeom>
        </p:spPr>
      </p:pic>
    </p:spTree>
    <p:extLst>
      <p:ext uri="{BB962C8B-B14F-4D97-AF65-F5344CB8AC3E}">
        <p14:creationId xmlns:p14="http://schemas.microsoft.com/office/powerpoint/2010/main" val="288729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Ключове</a:t>
            </a:r>
            <a:r>
              <a:rPr lang="ru-RU" b="1" dirty="0"/>
              <a:t> слово </a:t>
            </a:r>
            <a:r>
              <a:rPr lang="ru-RU" b="1" dirty="0" err="1"/>
              <a:t>nullptr</a:t>
            </a:r>
            <a:r>
              <a:rPr lang="ru-RU" b="1" dirty="0"/>
              <a:t> в C++11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Мова </a:t>
            </a:r>
            <a:r>
              <a:rPr lang="en-US" sz="1800" dirty="0"/>
              <a:t>C++ </a:t>
            </a:r>
            <a:r>
              <a:rPr lang="uk-UA" sz="1800" dirty="0"/>
              <a:t>неявно конвертує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в відповідний тип вказівника. Таким чином, у вищенаведеному прикладі,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неявно перетвориться у вказівник типу </a:t>
            </a:r>
            <a:r>
              <a:rPr lang="en-US" sz="1800" dirty="0">
                <a:solidFill>
                  <a:schemeClr val="accent5">
                    <a:lumMod val="75000"/>
                  </a:schemeClr>
                </a:solidFill>
                <a:latin typeface="Consolas" panose="020B0609020204030204" pitchFamily="49" charset="0"/>
              </a:rPr>
              <a:t>int</a:t>
            </a:r>
            <a:r>
              <a:rPr lang="en-US" sz="1800" dirty="0"/>
              <a:t>, </a:t>
            </a:r>
            <a:r>
              <a:rPr lang="uk-UA" sz="1800" dirty="0"/>
              <a:t>а потім значення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присвоюється </a:t>
            </a:r>
            <a:r>
              <a:rPr lang="en-US" sz="1800" dirty="0" err="1">
                <a:solidFill>
                  <a:schemeClr val="accent5">
                    <a:lumMod val="75000"/>
                  </a:schemeClr>
                </a:solidFill>
                <a:latin typeface="Consolas" panose="020B0609020204030204" pitchFamily="49" charset="0"/>
              </a:rPr>
              <a:t>ptr</a:t>
            </a:r>
            <a:r>
              <a:rPr lang="en-US" sz="1800" dirty="0"/>
              <a:t>.</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nullptr</a:t>
            </a:r>
            <a:r>
              <a:rPr lang="en-US" sz="1800" dirty="0"/>
              <a:t> </a:t>
            </a:r>
            <a:r>
              <a:rPr lang="uk-UA" sz="1800" dirty="0"/>
              <a:t>також може використовуватися для виклику функції (в якості аргументу-літералу):</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Порада</a:t>
            </a:r>
            <a:r>
              <a:rPr lang="uk-UA" sz="1800" dirty="0"/>
              <a:t>: В </a:t>
            </a:r>
            <a:r>
              <a:rPr lang="en-US" sz="1800" dirty="0"/>
              <a:t>C++11 </a:t>
            </a:r>
            <a:r>
              <a:rPr lang="uk-UA" sz="1800" dirty="0"/>
              <a:t>використовуйте </a:t>
            </a:r>
            <a:r>
              <a:rPr lang="en-US" sz="1800" dirty="0" err="1"/>
              <a:t>nullptr</a:t>
            </a:r>
            <a:r>
              <a:rPr lang="en-US" sz="1800" dirty="0"/>
              <a:t> </a:t>
            </a:r>
            <a:r>
              <a:rPr lang="uk-UA" sz="1800" dirty="0"/>
              <a:t>для ініціалізації нульових вказівників.</a:t>
            </a:r>
          </a:p>
        </p:txBody>
      </p:sp>
      <p:pic>
        <p:nvPicPr>
          <p:cNvPr id="6" name="Рисунок 5">
            <a:extLst>
              <a:ext uri="{FF2B5EF4-FFF2-40B4-BE49-F238E27FC236}">
                <a16:creationId xmlns:a16="http://schemas.microsoft.com/office/drawing/2014/main" id="{905FF287-A368-444B-8B71-DD397BDB95C7}"/>
              </a:ext>
            </a:extLst>
          </p:cNvPr>
          <p:cNvPicPr>
            <a:picLocks noChangeAspect="1"/>
          </p:cNvPicPr>
          <p:nvPr/>
        </p:nvPicPr>
        <p:blipFill>
          <a:blip r:embed="rId2"/>
          <a:stretch>
            <a:fillRect/>
          </a:stretch>
        </p:blipFill>
        <p:spPr>
          <a:xfrm>
            <a:off x="2309211" y="2633284"/>
            <a:ext cx="7573577" cy="3367024"/>
          </a:xfrm>
          <a:prstGeom prst="rect">
            <a:avLst/>
          </a:prstGeom>
        </p:spPr>
      </p:pic>
    </p:spTree>
    <p:extLst>
      <p:ext uri="{BB962C8B-B14F-4D97-AF65-F5344CB8AC3E}">
        <p14:creationId xmlns:p14="http://schemas.microsoft.com/office/powerpoint/2010/main" val="2102662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Тип даних </a:t>
            </a:r>
            <a:r>
              <a:rPr lang="en-US" b="1" dirty="0"/>
              <a:t>std::</a:t>
            </a:r>
            <a:r>
              <a:rPr lang="en-US" b="1" dirty="0" err="1"/>
              <a:t>nullptr_t</a:t>
            </a:r>
            <a:r>
              <a:rPr lang="en-US" b="1" dirty="0"/>
              <a:t> </a:t>
            </a:r>
            <a:r>
              <a:rPr lang="uk-UA" b="1" dirty="0"/>
              <a:t>в </a:t>
            </a:r>
            <a:r>
              <a:rPr lang="en-US" b="1" dirty="0"/>
              <a:t>C++11</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uk-UA" sz="1800" dirty="0"/>
              <a:t>У </a:t>
            </a:r>
            <a:r>
              <a:rPr lang="en-US" sz="1800" dirty="0"/>
              <a:t>C++11 </a:t>
            </a:r>
            <a:r>
              <a:rPr lang="uk-UA" sz="1800" dirty="0"/>
              <a:t>додали новий тип даних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nullptr_t</a:t>
            </a:r>
            <a:r>
              <a:rPr lang="en-US" sz="1800" dirty="0"/>
              <a:t>, </a:t>
            </a:r>
            <a:r>
              <a:rPr lang="uk-UA" sz="1800" dirty="0"/>
              <a:t>який знаходиться в заголовковому файлі </a:t>
            </a:r>
            <a:r>
              <a:rPr lang="en-US" sz="1800" dirty="0" err="1">
                <a:solidFill>
                  <a:schemeClr val="accent5">
                    <a:lumMod val="75000"/>
                  </a:schemeClr>
                </a:solidFill>
                <a:latin typeface="Consolas" panose="020B0609020204030204" pitchFamily="49" charset="0"/>
              </a:rPr>
              <a:t>cstddef</a:t>
            </a:r>
            <a:r>
              <a:rPr lang="en-US" sz="1800" dirty="0"/>
              <a:t>.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nullptr_t</a:t>
            </a:r>
            <a:r>
              <a:rPr lang="en-US" sz="1800" dirty="0">
                <a:solidFill>
                  <a:schemeClr val="accent5">
                    <a:lumMod val="75000"/>
                  </a:schemeClr>
                </a:solidFill>
                <a:latin typeface="Consolas" panose="020B0609020204030204" pitchFamily="49" charset="0"/>
              </a:rPr>
              <a:t> </a:t>
            </a:r>
            <a:r>
              <a:rPr lang="uk-UA" sz="1800" dirty="0"/>
              <a:t>може мати тільки одне значення —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Хоча це може здатися трохи безглуздим, але це корисно в одному випадку. Якщо вам потрібно написати функцію, яка приймає аргумент </a:t>
            </a:r>
            <a:r>
              <a:rPr lang="en-US" sz="1800" dirty="0" err="1">
                <a:solidFill>
                  <a:schemeClr val="accent5">
                    <a:lumMod val="75000"/>
                  </a:schemeClr>
                </a:solidFill>
                <a:latin typeface="Consolas" panose="020B0609020204030204" pitchFamily="49" charset="0"/>
              </a:rPr>
              <a:t>nullptr</a:t>
            </a:r>
            <a:r>
              <a:rPr lang="en-US" sz="1800" dirty="0"/>
              <a:t>, </a:t>
            </a:r>
            <a:r>
              <a:rPr lang="uk-UA" sz="1800" dirty="0"/>
              <a:t>то який тип параметру потрібно використовувати? Правильно! </a:t>
            </a:r>
            <a:r>
              <a:rPr lang="en-US" sz="1800" dirty="0">
                <a:solidFill>
                  <a:schemeClr val="accent5">
                    <a:lumMod val="75000"/>
                  </a:schemeClr>
                </a:solidFill>
                <a:latin typeface="Consolas" panose="020B0609020204030204" pitchFamily="49" charset="0"/>
              </a:rPr>
              <a:t>std::</a:t>
            </a:r>
            <a:r>
              <a:rPr lang="en-US" sz="1800" dirty="0" err="1">
                <a:solidFill>
                  <a:schemeClr val="accent5">
                    <a:lumMod val="75000"/>
                  </a:schemeClr>
                </a:solidFill>
                <a:latin typeface="Consolas" panose="020B0609020204030204" pitchFamily="49" charset="0"/>
              </a:rPr>
              <a:t>nullptr_t</a:t>
            </a:r>
            <a:r>
              <a:rPr lang="en-US" sz="1800" dirty="0"/>
              <a:t>. </a:t>
            </a:r>
            <a:r>
              <a:rPr lang="uk-UA" sz="1800" dirty="0"/>
              <a:t>Наприклад: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FFFF00"/>
                </a:highlight>
              </a:rPr>
              <a:t>Вам, </a:t>
            </a:r>
            <a:r>
              <a:rPr lang="ru-RU" sz="1800" b="1" dirty="0" err="1">
                <a:highlight>
                  <a:srgbClr val="FFFF00"/>
                </a:highlight>
              </a:rPr>
              <a:t>ймовірно</a:t>
            </a:r>
            <a:r>
              <a:rPr lang="ru-RU" sz="1800" b="1" dirty="0">
                <a:highlight>
                  <a:srgbClr val="FFFF00"/>
                </a:highlight>
              </a:rPr>
              <a:t>, </a:t>
            </a:r>
            <a:r>
              <a:rPr lang="ru-RU" sz="1800" b="1" dirty="0" err="1">
                <a:highlight>
                  <a:srgbClr val="FFFF00"/>
                </a:highlight>
              </a:rPr>
              <a:t>ніколи</a:t>
            </a:r>
            <a:r>
              <a:rPr lang="ru-RU" sz="1800" b="1" dirty="0">
                <a:highlight>
                  <a:srgbClr val="FFFF00"/>
                </a:highlight>
              </a:rPr>
              <a:t> </a:t>
            </a:r>
            <a:r>
              <a:rPr lang="ru-RU" sz="1800" b="1" dirty="0" err="1">
                <a:highlight>
                  <a:srgbClr val="FFFF00"/>
                </a:highlight>
              </a:rPr>
              <a:t>це</a:t>
            </a:r>
            <a:r>
              <a:rPr lang="ru-RU" sz="1800" b="1" dirty="0">
                <a:highlight>
                  <a:srgbClr val="FFFF00"/>
                </a:highlight>
              </a:rPr>
              <a:t> не </a:t>
            </a:r>
            <a:r>
              <a:rPr lang="ru-RU" sz="1800" b="1" dirty="0" err="1">
                <a:highlight>
                  <a:srgbClr val="FFFF00"/>
                </a:highlight>
              </a:rPr>
              <a:t>доведеться</a:t>
            </a:r>
            <a:r>
              <a:rPr lang="ru-RU" sz="1800" b="1" dirty="0">
                <a:highlight>
                  <a:srgbClr val="FFFF00"/>
                </a:highlight>
              </a:rPr>
              <a:t> </a:t>
            </a:r>
            <a:r>
              <a:rPr lang="ru-RU" sz="1800" b="1" dirty="0" err="1">
                <a:highlight>
                  <a:srgbClr val="FFFF00"/>
                </a:highlight>
              </a:rPr>
              <a:t>використовувати</a:t>
            </a:r>
            <a:r>
              <a:rPr lang="ru-RU" sz="1800" b="1" dirty="0">
                <a:highlight>
                  <a:srgbClr val="FFFF00"/>
                </a:highlight>
              </a:rPr>
              <a:t>, але знати про </a:t>
            </a:r>
            <a:r>
              <a:rPr lang="ru-RU" sz="1800" b="1" dirty="0" err="1">
                <a:highlight>
                  <a:srgbClr val="FFFF00"/>
                </a:highlight>
              </a:rPr>
              <a:t>це</a:t>
            </a:r>
            <a:r>
              <a:rPr lang="ru-RU" sz="1800" b="1" dirty="0">
                <a:highlight>
                  <a:srgbClr val="FFFF00"/>
                </a:highlight>
              </a:rPr>
              <a:t> </a:t>
            </a:r>
            <a:r>
              <a:rPr lang="ru-RU" sz="1800" b="1" dirty="0" err="1">
                <a:highlight>
                  <a:srgbClr val="FFFF00"/>
                </a:highlight>
              </a:rPr>
              <a:t>варто</a:t>
            </a:r>
            <a:r>
              <a:rPr lang="ru-RU" sz="1800" b="1" dirty="0">
                <a:highlight>
                  <a:srgbClr val="FFFF00"/>
                </a:highlight>
              </a:rPr>
              <a:t> (на всяк </a:t>
            </a:r>
            <a:r>
              <a:rPr lang="ru-RU" sz="1800" b="1" dirty="0" err="1">
                <a:highlight>
                  <a:srgbClr val="FFFF00"/>
                </a:highlight>
              </a:rPr>
              <a:t>випадок</a:t>
            </a:r>
            <a:r>
              <a:rPr lang="ru-RU" sz="1800" b="1" dirty="0">
                <a:highlight>
                  <a:srgbClr val="FFFF00"/>
                </a:highlight>
              </a:rPr>
              <a:t>).</a:t>
            </a:r>
            <a:endParaRPr lang="uk-UA" sz="1800" b="1" dirty="0">
              <a:highlight>
                <a:srgbClr val="FFFF00"/>
              </a:highlight>
            </a:endParaRPr>
          </a:p>
        </p:txBody>
      </p:sp>
      <p:pic>
        <p:nvPicPr>
          <p:cNvPr id="6" name="Рисунок 5">
            <a:extLst>
              <a:ext uri="{FF2B5EF4-FFF2-40B4-BE49-F238E27FC236}">
                <a16:creationId xmlns:a16="http://schemas.microsoft.com/office/drawing/2014/main" id="{7B15B662-83AC-4449-B972-8EEE299C4793}"/>
              </a:ext>
            </a:extLst>
          </p:cNvPr>
          <p:cNvPicPr>
            <a:picLocks noChangeAspect="1"/>
          </p:cNvPicPr>
          <p:nvPr/>
        </p:nvPicPr>
        <p:blipFill>
          <a:blip r:embed="rId2"/>
          <a:stretch>
            <a:fillRect/>
          </a:stretch>
        </p:blipFill>
        <p:spPr>
          <a:xfrm>
            <a:off x="2177968" y="2490922"/>
            <a:ext cx="7836061" cy="3509386"/>
          </a:xfrm>
          <a:prstGeom prst="rect">
            <a:avLst/>
          </a:prstGeom>
        </p:spPr>
      </p:pic>
    </p:spTree>
    <p:extLst>
      <p:ext uri="{BB962C8B-B14F-4D97-AF65-F5344CB8AC3E}">
        <p14:creationId xmlns:p14="http://schemas.microsoft.com/office/powerpoint/2010/main" val="4194903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Бонусний матеріал (теж саме, але іншими словами)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spTree>
    <p:extLst>
      <p:ext uri="{BB962C8B-B14F-4D97-AF65-F5344CB8AC3E}">
        <p14:creationId xmlns:p14="http://schemas.microsoft.com/office/powerpoint/2010/main" val="4191140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 адреси &amp;</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виконанні ініціалізації змінної, їй автоматично присвоюється вільна адреса в пам’яті, і, будь-яке значення, яке ми присвоюємо змінній, зберігається за цією </a:t>
            </a:r>
            <a:r>
              <a:rPr lang="uk-UA" sz="1800" dirty="0" err="1"/>
              <a:t>адресою</a:t>
            </a:r>
            <a:r>
              <a:rPr lang="uk-UA" sz="1800" dirty="0"/>
              <a:t> в пам’яті. Наприклад:</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int b;</a:t>
            </a:r>
            <a:endParaRPr lang="uk-UA"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r>
              <a:rPr lang="uk-UA" sz="1800" dirty="0"/>
              <a:t>При виконанні цього </a:t>
            </a:r>
            <a:r>
              <a:rPr lang="uk-UA" sz="1800" dirty="0" err="1"/>
              <a:t>стейтменту</a:t>
            </a:r>
            <a:r>
              <a:rPr lang="uk-UA" sz="1800" dirty="0"/>
              <a:t> процесором, виділяється частина оперативної пам’яті. В якості прикладу припустимо, що змінній </a:t>
            </a:r>
            <a:r>
              <a:rPr lang="en-US" sz="1800" dirty="0">
                <a:solidFill>
                  <a:schemeClr val="accent5">
                    <a:lumMod val="75000"/>
                  </a:schemeClr>
                </a:solidFill>
                <a:latin typeface="Consolas" panose="020B0609020204030204" pitchFamily="49" charset="0"/>
              </a:rPr>
              <a:t>b</a:t>
            </a:r>
            <a:r>
              <a:rPr lang="en-US" sz="1800" dirty="0"/>
              <a:t> </a:t>
            </a:r>
            <a:r>
              <a:rPr lang="uk-UA" sz="1800" dirty="0"/>
              <a:t>присвоюється комірка пам’яті під номером </a:t>
            </a:r>
            <a:r>
              <a:rPr lang="uk-UA" sz="1800" dirty="0">
                <a:solidFill>
                  <a:schemeClr val="accent5">
                    <a:lumMod val="75000"/>
                  </a:schemeClr>
                </a:solidFill>
                <a:latin typeface="Consolas" panose="020B0609020204030204" pitchFamily="49" charset="0"/>
              </a:rPr>
              <a:t>150</a:t>
            </a:r>
            <a:r>
              <a:rPr lang="uk-UA" sz="1800" dirty="0"/>
              <a:t>. Всякий раз, коли програма зустрічає змінну </a:t>
            </a:r>
            <a:r>
              <a:rPr lang="en-US" sz="1800" dirty="0">
                <a:solidFill>
                  <a:schemeClr val="accent5">
                    <a:lumMod val="75000"/>
                  </a:schemeClr>
                </a:solidFill>
                <a:latin typeface="Consolas" panose="020B0609020204030204" pitchFamily="49" charset="0"/>
              </a:rPr>
              <a:t>b</a:t>
            </a:r>
            <a:r>
              <a:rPr lang="en-US" sz="1800" dirty="0"/>
              <a:t> </a:t>
            </a:r>
            <a:r>
              <a:rPr lang="uk-UA" sz="1800" dirty="0"/>
              <a:t>в виразі чи в </a:t>
            </a:r>
            <a:r>
              <a:rPr lang="uk-UA" sz="1800" dirty="0" err="1"/>
              <a:t>стейтменті</a:t>
            </a:r>
            <a:r>
              <a:rPr lang="uk-UA" sz="1800" dirty="0"/>
              <a:t>, вона розуміє, що для того, щоб отримати значення — їй потрібно зазирнути в комірку пам’яті під номером </a:t>
            </a:r>
            <a:r>
              <a:rPr lang="uk-UA" sz="1800" dirty="0">
                <a:solidFill>
                  <a:schemeClr val="accent5">
                    <a:lumMod val="75000"/>
                  </a:schemeClr>
                </a:solidFill>
                <a:latin typeface="Consolas" panose="020B0609020204030204" pitchFamily="49" charset="0"/>
              </a:rPr>
              <a:t>150</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Хороша новина — нам не потрібно турбуватися про те, які конкретно адреси в пам’яті виділені для певних змінних. </a:t>
            </a:r>
            <a:r>
              <a:rPr lang="uk-UA" sz="1800" b="1" dirty="0">
                <a:highlight>
                  <a:srgbClr val="00FF00"/>
                </a:highlight>
              </a:rPr>
              <a:t>Ми просто посилаємося на змінну через присвоєний їй ідентифікатор, а компілятор конвертує цей ідентифікатор у відповідну адресу в пам’яті</a:t>
            </a:r>
            <a:r>
              <a:rPr lang="uk-UA" sz="1800" dirty="0"/>
              <a:t>.</a:t>
            </a:r>
          </a:p>
        </p:txBody>
      </p:sp>
    </p:spTree>
    <p:extLst>
      <p:ext uri="{BB962C8B-B14F-4D97-AF65-F5344CB8AC3E}">
        <p14:creationId xmlns:p14="http://schemas.microsoft.com/office/powerpoint/2010/main" val="3310911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0570DEDB-E34D-4702-8589-7A166D2B7813}"/>
              </a:ext>
            </a:extLst>
          </p:cNvPr>
          <p:cNvPicPr>
            <a:picLocks noChangeAspect="1"/>
          </p:cNvPicPr>
          <p:nvPr/>
        </p:nvPicPr>
        <p:blipFill>
          <a:blip r:embed="rId2"/>
          <a:stretch>
            <a:fillRect/>
          </a:stretch>
        </p:blipFill>
        <p:spPr>
          <a:xfrm>
            <a:off x="0" y="816428"/>
            <a:ext cx="12192000" cy="5225143"/>
          </a:xfrm>
          <a:prstGeom prst="rect">
            <a:avLst/>
          </a:prstGeom>
        </p:spPr>
      </p:pic>
      <p:pic>
        <p:nvPicPr>
          <p:cNvPr id="7" name="Рисунок 6">
            <a:extLst>
              <a:ext uri="{FF2B5EF4-FFF2-40B4-BE49-F238E27FC236}">
                <a16:creationId xmlns:a16="http://schemas.microsoft.com/office/drawing/2014/main" id="{F3673CCA-820B-45D2-A6C6-5A163FDAD4DC}"/>
              </a:ext>
            </a:extLst>
          </p:cNvPr>
          <p:cNvPicPr>
            <a:picLocks noChangeAspect="1"/>
          </p:cNvPicPr>
          <p:nvPr/>
        </p:nvPicPr>
        <p:blipFill>
          <a:blip r:embed="rId3"/>
          <a:stretch>
            <a:fillRect/>
          </a:stretch>
        </p:blipFill>
        <p:spPr>
          <a:xfrm>
            <a:off x="7137984" y="4490228"/>
            <a:ext cx="4392589" cy="1486517"/>
          </a:xfrm>
          <a:prstGeom prst="rect">
            <a:avLst/>
          </a:prstGeom>
        </p:spPr>
      </p:pic>
    </p:spTree>
    <p:extLst>
      <p:ext uri="{BB962C8B-B14F-4D97-AF65-F5344CB8AC3E}">
        <p14:creationId xmlns:p14="http://schemas.microsoft.com/office/powerpoint/2010/main" val="3750583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 адреси &amp;</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Примітка</a:t>
            </a:r>
            <a:r>
              <a:rPr lang="ru-RU" sz="1800" dirty="0"/>
              <a:t>: </a:t>
            </a:r>
            <a:r>
              <a:rPr lang="ru-RU" sz="1800" dirty="0" err="1"/>
              <a:t>Хоча</a:t>
            </a:r>
            <a:r>
              <a:rPr lang="ru-RU" sz="1800" dirty="0"/>
              <a:t> </a:t>
            </a:r>
            <a:r>
              <a:rPr lang="ru-RU" sz="1800" b="1" dirty="0">
                <a:highlight>
                  <a:srgbClr val="00FFFF"/>
                </a:highlight>
              </a:rPr>
              <a:t>оператор </a:t>
            </a:r>
            <a:r>
              <a:rPr lang="ru-RU" sz="1800" b="1" dirty="0" err="1">
                <a:highlight>
                  <a:srgbClr val="00FFFF"/>
                </a:highlight>
              </a:rPr>
              <a:t>адреси</a:t>
            </a:r>
            <a:r>
              <a:rPr lang="ru-RU" sz="1800" b="1" dirty="0">
                <a:highlight>
                  <a:srgbClr val="00FFFF"/>
                </a:highlight>
              </a:rPr>
              <a:t> </a:t>
            </a:r>
            <a:r>
              <a:rPr lang="ru-RU" sz="1800" dirty="0" err="1"/>
              <a:t>виглядає</a:t>
            </a:r>
            <a:r>
              <a:rPr lang="ru-RU" sz="1800" dirty="0"/>
              <a:t> так само, як </a:t>
            </a:r>
            <a:r>
              <a:rPr lang="ru-RU" sz="1800" b="1" dirty="0">
                <a:highlight>
                  <a:srgbClr val="FFFF00"/>
                </a:highlight>
              </a:rPr>
              <a:t>оператор </a:t>
            </a:r>
            <a:r>
              <a:rPr lang="ru-RU" sz="1800" b="1" dirty="0" err="1">
                <a:highlight>
                  <a:srgbClr val="FFFF00"/>
                </a:highlight>
              </a:rPr>
              <a:t>побітового</a:t>
            </a:r>
            <a:r>
              <a:rPr lang="ru-RU" sz="1800" b="1" dirty="0">
                <a:highlight>
                  <a:srgbClr val="FFFF00"/>
                </a:highlight>
              </a:rPr>
              <a:t> І</a:t>
            </a:r>
            <a:r>
              <a:rPr lang="ru-RU" sz="1800" dirty="0"/>
              <a:t>, </a:t>
            </a:r>
            <a:r>
              <a:rPr lang="ru-RU" sz="1800" dirty="0" err="1"/>
              <a:t>відрізнити</a:t>
            </a:r>
            <a:r>
              <a:rPr lang="ru-RU" sz="1800" dirty="0"/>
              <a:t> </a:t>
            </a:r>
            <a:r>
              <a:rPr lang="ru-RU" sz="1800" dirty="0" err="1"/>
              <a:t>їх</a:t>
            </a:r>
            <a:r>
              <a:rPr lang="ru-RU" sz="1800" dirty="0"/>
              <a:t> </a:t>
            </a:r>
            <a:r>
              <a:rPr lang="ru-RU" sz="1800" dirty="0" err="1"/>
              <a:t>можна</a:t>
            </a:r>
            <a:r>
              <a:rPr lang="ru-RU" sz="1800" dirty="0"/>
              <a:t> по тому, </a:t>
            </a:r>
            <a:r>
              <a:rPr lang="ru-RU" sz="1800" dirty="0" err="1"/>
              <a:t>що</a:t>
            </a:r>
            <a:r>
              <a:rPr lang="ru-RU" sz="1800" dirty="0"/>
              <a:t> оператор </a:t>
            </a:r>
            <a:r>
              <a:rPr lang="ru-RU" sz="1800" dirty="0" err="1"/>
              <a:t>адреси</a:t>
            </a:r>
            <a:r>
              <a:rPr lang="ru-RU" sz="1800" dirty="0"/>
              <a:t> </a:t>
            </a:r>
            <a:r>
              <a:rPr lang="ru-RU" sz="1800" b="1" dirty="0">
                <a:highlight>
                  <a:srgbClr val="00FFFF"/>
                </a:highlight>
              </a:rPr>
              <a:t>є </a:t>
            </a:r>
            <a:r>
              <a:rPr lang="ru-RU" sz="1800" b="1" dirty="0" err="1">
                <a:highlight>
                  <a:srgbClr val="00FFFF"/>
                </a:highlight>
              </a:rPr>
              <a:t>унарним</a:t>
            </a:r>
            <a:r>
              <a:rPr lang="ru-RU" sz="1800" b="1" dirty="0">
                <a:highlight>
                  <a:srgbClr val="00FFFF"/>
                </a:highlight>
              </a:rPr>
              <a:t> оператором</a:t>
            </a:r>
            <a:r>
              <a:rPr lang="ru-RU" sz="1800" dirty="0"/>
              <a:t>, а оператор </a:t>
            </a:r>
            <a:r>
              <a:rPr lang="ru-RU" sz="1800" dirty="0" err="1"/>
              <a:t>побітового</a:t>
            </a:r>
            <a:r>
              <a:rPr lang="ru-RU" sz="1800" dirty="0"/>
              <a:t> І — </a:t>
            </a:r>
            <a:r>
              <a:rPr lang="ru-RU" sz="1800" b="1" dirty="0" err="1">
                <a:highlight>
                  <a:srgbClr val="FFFF00"/>
                </a:highlight>
              </a:rPr>
              <a:t>бінарним</a:t>
            </a:r>
            <a:r>
              <a:rPr lang="ru-RU" sz="1800" b="1" dirty="0">
                <a:highlight>
                  <a:srgbClr val="FFFF00"/>
                </a:highlight>
              </a:rPr>
              <a:t> оператором</a:t>
            </a:r>
            <a:r>
              <a:rPr lang="ru-RU" sz="1800" dirty="0"/>
              <a:t>.</a:t>
            </a:r>
            <a:endParaRPr lang="uk-UA" sz="1800" dirty="0"/>
          </a:p>
        </p:txBody>
      </p:sp>
    </p:spTree>
    <p:extLst>
      <p:ext uri="{BB962C8B-B14F-4D97-AF65-F5344CB8AC3E}">
        <p14:creationId xmlns:p14="http://schemas.microsoft.com/office/powerpoint/2010/main" val="2885249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 </a:t>
            </a:r>
            <a:r>
              <a:rPr lang="uk-UA" b="1" dirty="0" err="1"/>
              <a:t>розіменування</a:t>
            </a:r>
            <a:r>
              <a:rPr lang="uk-UA" b="1" dirty="0"/>
              <a:t> *</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Оператор </a:t>
            </a:r>
            <a:r>
              <a:rPr lang="ru-RU" sz="1800" b="1" dirty="0" err="1">
                <a:highlight>
                  <a:srgbClr val="00FF00"/>
                </a:highlight>
              </a:rPr>
              <a:t>розіменування</a:t>
            </a:r>
            <a:r>
              <a:rPr lang="ru-RU" sz="1800" b="1" dirty="0">
                <a:highlight>
                  <a:srgbClr val="00FF00"/>
                </a:highlight>
              </a:rPr>
              <a:t> * </a:t>
            </a:r>
            <a:r>
              <a:rPr lang="ru-RU" sz="1800" dirty="0" err="1"/>
              <a:t>дозволяє</a:t>
            </a:r>
            <a:r>
              <a:rPr lang="ru-RU" sz="1800" dirty="0"/>
              <a:t> </a:t>
            </a:r>
            <a:r>
              <a:rPr lang="ru-RU" sz="1800" dirty="0" err="1"/>
              <a:t>отримати</a:t>
            </a:r>
            <a:r>
              <a:rPr lang="ru-RU" sz="1800" dirty="0"/>
              <a:t> </a:t>
            </a:r>
            <a:r>
              <a:rPr lang="ru-RU" sz="1800" dirty="0" err="1"/>
              <a:t>значення</a:t>
            </a:r>
            <a:r>
              <a:rPr lang="ru-RU" sz="1800" dirty="0"/>
              <a:t> по </a:t>
            </a:r>
            <a:r>
              <a:rPr lang="ru-RU" sz="1800" dirty="0" err="1"/>
              <a:t>вказаній</a:t>
            </a:r>
            <a:r>
              <a:rPr lang="ru-RU" sz="1800" dirty="0"/>
              <a:t> </a:t>
            </a:r>
            <a:r>
              <a:rPr lang="ru-RU" sz="1800" dirty="0" err="1"/>
              <a:t>адресі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00FF00"/>
                </a:highlight>
              </a:rPr>
              <a:t>Примітка</a:t>
            </a:r>
            <a:r>
              <a:rPr lang="ru-RU" sz="1800" dirty="0"/>
              <a:t>: </a:t>
            </a:r>
            <a:r>
              <a:rPr lang="ru-RU" sz="1800" dirty="0" err="1"/>
              <a:t>Хоча</a:t>
            </a:r>
            <a:r>
              <a:rPr lang="ru-RU" sz="1800" dirty="0"/>
              <a:t> </a:t>
            </a:r>
            <a:r>
              <a:rPr lang="ru-RU" sz="1800" b="1" dirty="0">
                <a:highlight>
                  <a:srgbClr val="00FF00"/>
                </a:highlight>
              </a:rPr>
              <a:t>оператор </a:t>
            </a:r>
            <a:r>
              <a:rPr lang="ru-RU" sz="1800" b="1" dirty="0" err="1">
                <a:highlight>
                  <a:srgbClr val="00FF00"/>
                </a:highlight>
              </a:rPr>
              <a:t>розіменування</a:t>
            </a:r>
            <a:r>
              <a:rPr lang="ru-RU" sz="1800" dirty="0"/>
              <a:t> </a:t>
            </a:r>
            <a:r>
              <a:rPr lang="ru-RU" sz="1800" dirty="0" err="1"/>
              <a:t>виглядає</a:t>
            </a:r>
            <a:r>
              <a:rPr lang="ru-RU" sz="1800" dirty="0"/>
              <a:t> так само, як і </a:t>
            </a:r>
            <a:r>
              <a:rPr lang="ru-RU" sz="1800" b="1" dirty="0">
                <a:highlight>
                  <a:srgbClr val="FFFF00"/>
                </a:highlight>
              </a:rPr>
              <a:t>оператор </a:t>
            </a:r>
            <a:r>
              <a:rPr lang="ru-RU" sz="1800" b="1" dirty="0" err="1">
                <a:highlight>
                  <a:srgbClr val="FFFF00"/>
                </a:highlight>
              </a:rPr>
              <a:t>множення</a:t>
            </a:r>
            <a:r>
              <a:rPr lang="ru-RU" sz="1800" dirty="0"/>
              <a:t>, </a:t>
            </a:r>
            <a:r>
              <a:rPr lang="ru-RU" sz="1800" dirty="0" err="1"/>
              <a:t>відрізнити</a:t>
            </a:r>
            <a:r>
              <a:rPr lang="ru-RU" sz="1800" dirty="0"/>
              <a:t> </a:t>
            </a:r>
            <a:r>
              <a:rPr lang="ru-RU" sz="1800" dirty="0" err="1"/>
              <a:t>їх</a:t>
            </a:r>
            <a:r>
              <a:rPr lang="ru-RU" sz="1800" dirty="0"/>
              <a:t> </a:t>
            </a:r>
            <a:r>
              <a:rPr lang="ru-RU" sz="1800" dirty="0" err="1"/>
              <a:t>можна</a:t>
            </a:r>
            <a:r>
              <a:rPr lang="ru-RU" sz="1800" dirty="0"/>
              <a:t> по тому, </a:t>
            </a:r>
            <a:r>
              <a:rPr lang="ru-RU" sz="1800" dirty="0" err="1"/>
              <a:t>що</a:t>
            </a:r>
            <a:r>
              <a:rPr lang="ru-RU" sz="1800" dirty="0"/>
              <a:t> оператор </a:t>
            </a:r>
            <a:r>
              <a:rPr lang="ru-RU" sz="1800" dirty="0" err="1"/>
              <a:t>розіменування</a:t>
            </a:r>
            <a:r>
              <a:rPr lang="ru-RU" sz="1800" dirty="0"/>
              <a:t> — </a:t>
            </a:r>
            <a:r>
              <a:rPr lang="ru-RU" sz="1800" b="1" dirty="0" err="1">
                <a:highlight>
                  <a:srgbClr val="00FF00"/>
                </a:highlight>
              </a:rPr>
              <a:t>унарний</a:t>
            </a:r>
            <a:r>
              <a:rPr lang="ru-RU" sz="1800" dirty="0"/>
              <a:t>, а оператор </a:t>
            </a:r>
            <a:r>
              <a:rPr lang="ru-RU" sz="1800" dirty="0" err="1"/>
              <a:t>множення</a:t>
            </a:r>
            <a:r>
              <a:rPr lang="ru-RU" sz="1800" dirty="0"/>
              <a:t> — </a:t>
            </a:r>
            <a:r>
              <a:rPr lang="ru-RU" sz="1800" b="1" dirty="0" err="1">
                <a:highlight>
                  <a:srgbClr val="FFFF00"/>
                </a:highlight>
              </a:rPr>
              <a:t>бінарний</a:t>
            </a:r>
            <a:r>
              <a:rPr lang="ru-RU" sz="1800" dirty="0"/>
              <a:t>.</a:t>
            </a:r>
            <a:endParaRPr lang="uk-UA" sz="1800" dirty="0"/>
          </a:p>
        </p:txBody>
      </p:sp>
      <p:pic>
        <p:nvPicPr>
          <p:cNvPr id="6" name="Рисунок 5">
            <a:extLst>
              <a:ext uri="{FF2B5EF4-FFF2-40B4-BE49-F238E27FC236}">
                <a16:creationId xmlns:a16="http://schemas.microsoft.com/office/drawing/2014/main" id="{4DEDA2FE-95F1-4C11-A6EB-0A0A5E76E899}"/>
              </a:ext>
            </a:extLst>
          </p:cNvPr>
          <p:cNvPicPr>
            <a:picLocks noChangeAspect="1"/>
          </p:cNvPicPr>
          <p:nvPr/>
        </p:nvPicPr>
        <p:blipFill>
          <a:blip r:embed="rId2"/>
          <a:stretch>
            <a:fillRect/>
          </a:stretch>
        </p:blipFill>
        <p:spPr>
          <a:xfrm>
            <a:off x="800581" y="1394287"/>
            <a:ext cx="10590835" cy="4248785"/>
          </a:xfrm>
          <a:prstGeom prst="rect">
            <a:avLst/>
          </a:prstGeom>
        </p:spPr>
      </p:pic>
      <p:pic>
        <p:nvPicPr>
          <p:cNvPr id="8" name="Рисунок 7">
            <a:extLst>
              <a:ext uri="{FF2B5EF4-FFF2-40B4-BE49-F238E27FC236}">
                <a16:creationId xmlns:a16="http://schemas.microsoft.com/office/drawing/2014/main" id="{F394F52C-B794-4360-B7D7-A5A9516C8FDF}"/>
              </a:ext>
            </a:extLst>
          </p:cNvPr>
          <p:cNvPicPr>
            <a:picLocks noChangeAspect="1"/>
          </p:cNvPicPr>
          <p:nvPr/>
        </p:nvPicPr>
        <p:blipFill>
          <a:blip r:embed="rId3"/>
          <a:stretch>
            <a:fillRect/>
          </a:stretch>
        </p:blipFill>
        <p:spPr>
          <a:xfrm>
            <a:off x="8923140" y="1719134"/>
            <a:ext cx="2179240" cy="1709866"/>
          </a:xfrm>
          <a:prstGeom prst="rect">
            <a:avLst/>
          </a:prstGeom>
        </p:spPr>
      </p:pic>
    </p:spTree>
    <p:extLst>
      <p:ext uri="{BB962C8B-B14F-4D97-AF65-F5344CB8AC3E}">
        <p14:creationId xmlns:p14="http://schemas.microsoft.com/office/powerpoint/2010/main" val="824617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Вказівник</a:t>
            </a:r>
            <a:r>
              <a:rPr lang="uk-UA" sz="1800" dirty="0"/>
              <a:t> (або “</a:t>
            </a:r>
            <a:r>
              <a:rPr lang="uk-UA" sz="1800" b="1" dirty="0">
                <a:highlight>
                  <a:srgbClr val="00FF00"/>
                </a:highlight>
              </a:rPr>
              <a:t>покажчик</a:t>
            </a:r>
            <a:r>
              <a:rPr lang="uk-UA" sz="1800" dirty="0"/>
              <a:t>”) — це змінна, значенням якої є адреса комірки в пам’яті. Вказівники оголошуються так само, як і звичайні змінні, тільки із зірочкою між типом даних і ідентифікатором:</a:t>
            </a:r>
          </a:p>
        </p:txBody>
      </p:sp>
      <p:pic>
        <p:nvPicPr>
          <p:cNvPr id="5" name="Рисунок 4">
            <a:extLst>
              <a:ext uri="{FF2B5EF4-FFF2-40B4-BE49-F238E27FC236}">
                <a16:creationId xmlns:a16="http://schemas.microsoft.com/office/drawing/2014/main" id="{44338EDF-5292-48E3-B886-B89B4144BD48}"/>
              </a:ext>
            </a:extLst>
          </p:cNvPr>
          <p:cNvPicPr>
            <a:picLocks noChangeAspect="1"/>
          </p:cNvPicPr>
          <p:nvPr/>
        </p:nvPicPr>
        <p:blipFill>
          <a:blip r:embed="rId3"/>
          <a:stretch>
            <a:fillRect/>
          </a:stretch>
        </p:blipFill>
        <p:spPr>
          <a:xfrm>
            <a:off x="1645533" y="1821513"/>
            <a:ext cx="8900932" cy="2823795"/>
          </a:xfrm>
          <a:prstGeom prst="rect">
            <a:avLst/>
          </a:prstGeom>
        </p:spPr>
      </p:pic>
    </p:spTree>
    <p:extLst>
      <p:ext uri="{BB962C8B-B14F-4D97-AF65-F5344CB8AC3E}">
        <p14:creationId xmlns:p14="http://schemas.microsoft.com/office/powerpoint/2010/main" val="180027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err="1">
                <a:highlight>
                  <a:srgbClr val="00FF00"/>
                </a:highlight>
              </a:rPr>
              <a:t>Унарна</a:t>
            </a:r>
            <a:r>
              <a:rPr lang="uk-UA" sz="1800" b="1" dirty="0">
                <a:highlight>
                  <a:srgbClr val="00FF00"/>
                </a:highlight>
              </a:rPr>
              <a:t> операція </a:t>
            </a:r>
            <a:r>
              <a:rPr lang="uk-UA" sz="1800" b="1" dirty="0">
                <a:solidFill>
                  <a:schemeClr val="accent5">
                    <a:lumMod val="75000"/>
                  </a:schemeClr>
                </a:solidFill>
                <a:highlight>
                  <a:srgbClr val="00FF00"/>
                </a:highlight>
                <a:latin typeface="Consolas" panose="020B0609020204030204" pitchFamily="49" charset="0"/>
              </a:rPr>
              <a:t>*</a:t>
            </a:r>
            <a:r>
              <a:rPr lang="uk-UA" sz="1800" dirty="0"/>
              <a:t> розглядає свій операнд як адресу кінцевої мети і </a:t>
            </a:r>
            <a:r>
              <a:rPr lang="uk-UA" sz="1800" b="1" dirty="0">
                <a:highlight>
                  <a:srgbClr val="00FF00"/>
                </a:highlight>
              </a:rPr>
              <a:t>звертається за цією </a:t>
            </a:r>
            <a:r>
              <a:rPr lang="uk-UA" sz="1800" b="1" dirty="0" err="1">
                <a:highlight>
                  <a:srgbClr val="00FF00"/>
                </a:highlight>
              </a:rPr>
              <a:t>адресою</a:t>
            </a:r>
            <a:r>
              <a:rPr lang="uk-UA" sz="1800" b="1" dirty="0">
                <a:highlight>
                  <a:srgbClr val="00FF00"/>
                </a:highlight>
              </a:rPr>
              <a:t>, щоб </a:t>
            </a:r>
            <a:r>
              <a:rPr lang="uk-UA" sz="1800" b="1" dirty="0">
                <a:highlight>
                  <a:srgbClr val="00FFFF"/>
                </a:highlight>
              </a:rPr>
              <a:t>витягти вміст</a:t>
            </a:r>
            <a:r>
              <a:rPr lang="uk-UA" sz="1800" dirty="0"/>
              <a:t>. Отже, якщо </a:t>
            </a:r>
            <a:r>
              <a:rPr lang="en-US" sz="1800" dirty="0">
                <a:solidFill>
                  <a:schemeClr val="accent5">
                    <a:lumMod val="75000"/>
                  </a:schemeClr>
                </a:solidFill>
                <a:latin typeface="Consolas" panose="020B0609020204030204" pitchFamily="49" charset="0"/>
              </a:rPr>
              <a:t>y</a:t>
            </a:r>
            <a:r>
              <a:rPr lang="en-US" sz="1800" dirty="0"/>
              <a:t> </a:t>
            </a:r>
            <a:r>
              <a:rPr lang="uk-UA" sz="1800" dirty="0"/>
              <a:t>теж має тип </a:t>
            </a:r>
            <a:r>
              <a:rPr lang="en-US" sz="1800" dirty="0">
                <a:solidFill>
                  <a:schemeClr val="accent5">
                    <a:lumMod val="75000"/>
                  </a:schemeClr>
                </a:solidFill>
                <a:latin typeface="Consolas" panose="020B0609020204030204" pitchFamily="49" charset="0"/>
              </a:rPr>
              <a:t>int</a:t>
            </a:r>
            <a:r>
              <a:rPr lang="en-US" sz="1800" dirty="0"/>
              <a:t>, </a:t>
            </a:r>
            <a:r>
              <a:rPr lang="uk-UA" sz="1800" dirty="0"/>
              <a:t>то:</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y = *px;</a:t>
            </a:r>
          </a:p>
          <a:p>
            <a:pPr marL="540000" indent="360000">
              <a:lnSpc>
                <a:spcPct val="150000"/>
              </a:lnSpc>
              <a:spcBef>
                <a:spcPts val="0"/>
              </a:spcBef>
              <a:buNone/>
            </a:pPr>
            <a:r>
              <a:rPr lang="ru-RU" sz="1800" b="1" dirty="0" err="1">
                <a:highlight>
                  <a:srgbClr val="00FF00"/>
                </a:highlight>
              </a:rPr>
              <a:t>привласнює</a:t>
            </a:r>
            <a:r>
              <a:rPr lang="ru-RU" sz="1800" b="1" dirty="0">
                <a:highlight>
                  <a:srgbClr val="00FF00"/>
                </a:highlight>
              </a:rPr>
              <a:t> </a:t>
            </a:r>
            <a:r>
              <a:rPr lang="ru-RU" sz="1800" b="1" dirty="0">
                <a:solidFill>
                  <a:schemeClr val="accent5">
                    <a:lumMod val="75000"/>
                  </a:schemeClr>
                </a:solidFill>
                <a:highlight>
                  <a:srgbClr val="00FF00"/>
                </a:highlight>
                <a:latin typeface="Consolas" panose="020B0609020204030204" pitchFamily="49" charset="0"/>
              </a:rPr>
              <a:t>y</a:t>
            </a:r>
            <a:r>
              <a:rPr lang="ru-RU" sz="1800" b="1" dirty="0">
                <a:highlight>
                  <a:srgbClr val="00FF00"/>
                </a:highlight>
              </a:rPr>
              <a:t> </a:t>
            </a:r>
            <a:r>
              <a:rPr lang="ru-RU" sz="1800" b="1" dirty="0" err="1">
                <a:highlight>
                  <a:srgbClr val="00FF00"/>
                </a:highlight>
              </a:rPr>
              <a:t>вміст</a:t>
            </a:r>
            <a:r>
              <a:rPr lang="ru-RU" sz="1800" b="1" dirty="0">
                <a:highlight>
                  <a:srgbClr val="00FF00"/>
                </a:highlight>
              </a:rPr>
              <a:t> того, на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вказує</a:t>
            </a:r>
            <a:r>
              <a:rPr lang="ru-RU" sz="1800" b="1" dirty="0">
                <a:highlight>
                  <a:srgbClr val="00FF00"/>
                </a:highlight>
              </a:rPr>
              <a:t> </a:t>
            </a:r>
            <a:r>
              <a:rPr lang="ru-RU" sz="1800" b="1" dirty="0" err="1">
                <a:solidFill>
                  <a:schemeClr val="accent5">
                    <a:lumMod val="75000"/>
                  </a:schemeClr>
                </a:solidFill>
                <a:highlight>
                  <a:srgbClr val="00FF00"/>
                </a:highlight>
                <a:latin typeface="Consolas" panose="020B0609020204030204" pitchFamily="49" charset="0"/>
              </a:rPr>
              <a:t>px</a:t>
            </a:r>
            <a:r>
              <a:rPr lang="ru-RU" sz="1800" dirty="0"/>
              <a:t>. Так </a:t>
            </a:r>
            <a:r>
              <a:rPr lang="ru-RU" sz="1800" dirty="0" err="1"/>
              <a:t>послідовність</a:t>
            </a:r>
            <a:r>
              <a:rPr lang="ru-RU" sz="1800" dirty="0"/>
              <a:t>:</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px = &amp;x;</a:t>
            </a:r>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y = *px;</a:t>
            </a:r>
            <a:endParaRPr lang="en-US" sz="1800" dirty="0"/>
          </a:p>
          <a:p>
            <a:pPr marL="540000" indent="360000">
              <a:lnSpc>
                <a:spcPct val="150000"/>
              </a:lnSpc>
              <a:spcBef>
                <a:spcPts val="0"/>
              </a:spcBef>
              <a:buNone/>
            </a:pPr>
            <a:r>
              <a:rPr lang="ru-RU" sz="1800" dirty="0" err="1"/>
              <a:t>привласнює</a:t>
            </a:r>
            <a:r>
              <a:rPr lang="ru-RU" sz="1800" dirty="0"/>
              <a:t> </a:t>
            </a:r>
            <a:r>
              <a:rPr lang="ru-RU" sz="1800" dirty="0">
                <a:solidFill>
                  <a:schemeClr val="accent5">
                    <a:lumMod val="75000"/>
                  </a:schemeClr>
                </a:solidFill>
                <a:latin typeface="Consolas" panose="020B0609020204030204" pitchFamily="49" charset="0"/>
              </a:rPr>
              <a:t>y</a:t>
            </a:r>
            <a:r>
              <a:rPr lang="ru-RU" sz="1800" dirty="0"/>
              <a:t> те </a:t>
            </a:r>
            <a:r>
              <a:rPr lang="ru-RU" sz="1800" dirty="0" err="1"/>
              <a:t>саме</a:t>
            </a:r>
            <a:r>
              <a:rPr lang="ru-RU" sz="1800" dirty="0"/>
              <a:t> </a:t>
            </a:r>
            <a:r>
              <a:rPr lang="ru-RU" sz="1800" dirty="0" err="1"/>
              <a:t>значення</a:t>
            </a:r>
            <a:r>
              <a:rPr lang="ru-RU" sz="1800" dirty="0"/>
              <a:t>, </a:t>
            </a:r>
            <a:r>
              <a:rPr lang="ru-RU" sz="1800" dirty="0" err="1"/>
              <a:t>що</a:t>
            </a:r>
            <a:r>
              <a:rPr lang="ru-RU" sz="1800" dirty="0"/>
              <a:t> й оператор:</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y = x;</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Змінні</a:t>
            </a:r>
            <a:r>
              <a:rPr lang="ru-RU" sz="1800" dirty="0"/>
              <a:t>, </a:t>
            </a:r>
            <a:r>
              <a:rPr lang="ru-RU" sz="1800" dirty="0" err="1"/>
              <a:t>які</a:t>
            </a:r>
            <a:r>
              <a:rPr lang="ru-RU" sz="1800" dirty="0"/>
              <a:t> </a:t>
            </a:r>
            <a:r>
              <a:rPr lang="ru-RU" sz="1800" dirty="0" err="1"/>
              <a:t>беруть</a:t>
            </a:r>
            <a:r>
              <a:rPr lang="ru-RU" sz="1800" dirty="0"/>
              <a:t> участь у </a:t>
            </a:r>
            <a:r>
              <a:rPr lang="ru-RU" sz="1800" dirty="0" err="1"/>
              <a:t>коді</a:t>
            </a:r>
            <a:r>
              <a:rPr lang="ru-RU" sz="1800" dirty="0"/>
              <a:t> </a:t>
            </a:r>
            <a:r>
              <a:rPr lang="ru-RU" sz="1800" dirty="0" err="1"/>
              <a:t>вище</a:t>
            </a:r>
            <a:r>
              <a:rPr lang="ru-RU" sz="1800" dirty="0"/>
              <a:t> </a:t>
            </a:r>
            <a:r>
              <a:rPr lang="ru-RU" sz="1800" dirty="0" err="1"/>
              <a:t>необхідно</a:t>
            </a:r>
            <a:r>
              <a:rPr lang="ru-RU" sz="1800" dirty="0"/>
              <a:t> </a:t>
            </a:r>
            <a:r>
              <a:rPr lang="ru-RU" sz="1800" dirty="0" err="1"/>
              <a:t>оголосити</a:t>
            </a:r>
            <a:r>
              <a:rPr lang="en-US" sz="1800" dirty="0"/>
              <a:t>:</a:t>
            </a:r>
          </a:p>
          <a:p>
            <a:pPr marL="540000" indent="360000">
              <a:lnSpc>
                <a:spcPct val="150000"/>
              </a:lnSpc>
              <a:spcBef>
                <a:spcPts val="0"/>
              </a:spcBef>
              <a:buNone/>
            </a:pPr>
            <a:r>
              <a:rPr lang="fr-FR" sz="1800" dirty="0">
                <a:solidFill>
                  <a:schemeClr val="accent5">
                    <a:lumMod val="75000"/>
                  </a:schemeClr>
                </a:solidFill>
                <a:latin typeface="Consolas" panose="020B0609020204030204" pitchFamily="49" charset="0"/>
              </a:rPr>
              <a:t>int x, y;</a:t>
            </a:r>
          </a:p>
          <a:p>
            <a:pPr marL="540000" indent="360000">
              <a:lnSpc>
                <a:spcPct val="150000"/>
              </a:lnSpc>
              <a:spcBef>
                <a:spcPts val="0"/>
              </a:spcBef>
              <a:buNone/>
            </a:pPr>
            <a:r>
              <a:rPr lang="fr-FR" sz="1800" dirty="0">
                <a:solidFill>
                  <a:schemeClr val="accent5">
                    <a:lumMod val="75000"/>
                  </a:schemeClr>
                </a:solidFill>
                <a:latin typeface="Consolas" panose="020B0609020204030204" pitchFamily="49" charset="0"/>
              </a:rPr>
              <a:t>int*</a:t>
            </a:r>
            <a:r>
              <a:rPr lang="uk-UA" sz="1800" dirty="0">
                <a:solidFill>
                  <a:schemeClr val="accent5">
                    <a:lumMod val="75000"/>
                  </a:schemeClr>
                </a:solidFill>
                <a:latin typeface="Consolas" panose="020B0609020204030204" pitchFamily="49" charset="0"/>
              </a:rPr>
              <a:t> </a:t>
            </a:r>
            <a:r>
              <a:rPr lang="fr-FR" sz="1800" dirty="0">
                <a:solidFill>
                  <a:schemeClr val="accent5">
                    <a:lumMod val="75000"/>
                  </a:schemeClr>
                </a:solidFill>
                <a:latin typeface="Consolas" panose="020B0609020204030204" pitchFamily="49" charset="0"/>
              </a:rPr>
              <a:t>px;</a:t>
            </a:r>
            <a:endParaRPr lang="ru-RU"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uk-UA" sz="1800" dirty="0"/>
          </a:p>
          <a:p>
            <a:pPr marL="540000" indent="360000">
              <a:lnSpc>
                <a:spcPct val="150000"/>
              </a:lnSpc>
              <a:spcBef>
                <a:spcPts val="0"/>
              </a:spcBef>
              <a:buNone/>
            </a:pPr>
            <a:endParaRPr lang="uk-UA" sz="1800" dirty="0"/>
          </a:p>
        </p:txBody>
      </p:sp>
    </p:spTree>
    <p:extLst>
      <p:ext uri="{BB962C8B-B14F-4D97-AF65-F5344CB8AC3E}">
        <p14:creationId xmlns:p14="http://schemas.microsoft.com/office/powerpoint/2010/main" val="2827332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Синтаксично мова </a:t>
            </a:r>
            <a:r>
              <a:rPr lang="en-US" sz="1800" dirty="0"/>
              <a:t>C++ </a:t>
            </a:r>
            <a:r>
              <a:rPr lang="uk-UA" sz="1800" dirty="0"/>
              <a:t>приймає оголошення вказівника, </a:t>
            </a:r>
            <a:r>
              <a:rPr lang="uk-UA" sz="1800" b="1" dirty="0">
                <a:highlight>
                  <a:srgbClr val="00FF00"/>
                </a:highlight>
              </a:rPr>
              <a:t>коли зірочка знаходиться поруч з типом даних</a:t>
            </a:r>
            <a:r>
              <a:rPr lang="uk-UA" sz="1800" dirty="0"/>
              <a:t>, </a:t>
            </a:r>
            <a:r>
              <a:rPr lang="uk-UA" sz="1800" b="1" dirty="0">
                <a:highlight>
                  <a:srgbClr val="00FFFF"/>
                </a:highlight>
              </a:rPr>
              <a:t>з ідентифікатором</a:t>
            </a:r>
            <a:r>
              <a:rPr lang="uk-UA" sz="1800" dirty="0"/>
              <a:t> або </a:t>
            </a:r>
            <a:r>
              <a:rPr lang="uk-UA" sz="1800" b="1" dirty="0">
                <a:highlight>
                  <a:srgbClr val="FFFF00"/>
                </a:highlight>
              </a:rPr>
              <a:t>навіть посередині</a:t>
            </a:r>
            <a:r>
              <a:rPr lang="uk-UA" sz="1800" dirty="0"/>
              <a:t>. Зверніть увагу, </a:t>
            </a:r>
            <a:r>
              <a:rPr lang="uk-UA" sz="1800" b="1" dirty="0">
                <a:highlight>
                  <a:srgbClr val="FF00FF"/>
                </a:highlight>
              </a:rPr>
              <a:t>ця зірочка НЕ є оператором </a:t>
            </a:r>
            <a:r>
              <a:rPr lang="uk-UA" sz="1800" b="1" dirty="0" err="1">
                <a:highlight>
                  <a:srgbClr val="FF00FF"/>
                </a:highlight>
              </a:rPr>
              <a:t>розіменування</a:t>
            </a:r>
            <a:r>
              <a:rPr lang="uk-UA" sz="1800" dirty="0"/>
              <a:t>. Це всього лише </a:t>
            </a:r>
            <a:r>
              <a:rPr lang="uk-UA" sz="1800" b="1" dirty="0">
                <a:highlight>
                  <a:srgbClr val="00FF00"/>
                </a:highlight>
              </a:rPr>
              <a:t>частина синтаксису оголошення вказівника</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Однак, при оголошенні кількох вказівників, зірочка повинна знаходитися біля кожного ідентифікатора. Це легко забути, якщо ви звикли вказувати зірочку біля типу даних, а не біля імені змінної. Наприклад:</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b="1" dirty="0">
                <a:highlight>
                  <a:srgbClr val="00FF00"/>
                </a:highlight>
              </a:rPr>
              <a:t>З цієї причини, при оголошенні вказівника, рекомендується вказувати зірочку біля імені змінної</a:t>
            </a:r>
            <a:r>
              <a:rPr lang="uk-UA" sz="1800" dirty="0"/>
              <a:t>. Як і звичайні змінні, вказівники не </a:t>
            </a:r>
            <a:r>
              <a:rPr lang="uk-UA" sz="1800" dirty="0" err="1"/>
              <a:t>ініціалізуються</a:t>
            </a:r>
            <a:r>
              <a:rPr lang="uk-UA" sz="1800" dirty="0"/>
              <a:t> при оголошенні. Вмістом </a:t>
            </a:r>
            <a:r>
              <a:rPr lang="uk-UA" sz="1800" b="1" dirty="0" err="1">
                <a:highlight>
                  <a:srgbClr val="00FFFF"/>
                </a:highlight>
              </a:rPr>
              <a:t>неініціалізованого</a:t>
            </a:r>
            <a:r>
              <a:rPr lang="uk-UA" sz="1800" dirty="0"/>
              <a:t> вказівника є </a:t>
            </a:r>
            <a:r>
              <a:rPr lang="uk-UA" sz="1800" b="1" dirty="0">
                <a:highlight>
                  <a:srgbClr val="00FFFF"/>
                </a:highlight>
              </a:rPr>
              <a:t>звичайне сміття</a:t>
            </a:r>
            <a:r>
              <a:rPr lang="uk-UA" sz="1800" dirty="0"/>
              <a:t>.</a:t>
            </a:r>
            <a:endParaRPr lang="en-US" sz="1800" dirty="0"/>
          </a:p>
          <a:p>
            <a:pPr marL="540000" indent="360000">
              <a:lnSpc>
                <a:spcPct val="150000"/>
              </a:lnSpc>
              <a:spcBef>
                <a:spcPts val="0"/>
              </a:spcBef>
              <a:buNone/>
            </a:pPr>
            <a:endParaRPr lang="uk-UA" sz="1800" dirty="0"/>
          </a:p>
        </p:txBody>
      </p:sp>
      <p:pic>
        <p:nvPicPr>
          <p:cNvPr id="7" name="Рисунок 6">
            <a:extLst>
              <a:ext uri="{FF2B5EF4-FFF2-40B4-BE49-F238E27FC236}">
                <a16:creationId xmlns:a16="http://schemas.microsoft.com/office/drawing/2014/main" id="{CE11D226-2E24-4DCB-A3EA-6C4047E7923E}"/>
              </a:ext>
            </a:extLst>
          </p:cNvPr>
          <p:cNvPicPr>
            <a:picLocks noChangeAspect="1"/>
          </p:cNvPicPr>
          <p:nvPr/>
        </p:nvPicPr>
        <p:blipFill>
          <a:blip r:embed="rId2"/>
          <a:stretch>
            <a:fillRect/>
          </a:stretch>
        </p:blipFill>
        <p:spPr>
          <a:xfrm>
            <a:off x="673260" y="3459440"/>
            <a:ext cx="10845478" cy="796811"/>
          </a:xfrm>
          <a:prstGeom prst="rect">
            <a:avLst/>
          </a:prstGeom>
        </p:spPr>
      </p:pic>
    </p:spTree>
    <p:extLst>
      <p:ext uri="{BB962C8B-B14F-4D97-AF65-F5344CB8AC3E}">
        <p14:creationId xmlns:p14="http://schemas.microsoft.com/office/powerpoint/2010/main" val="2904761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Присвоювання значень вказівнику</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Оскільки</a:t>
            </a:r>
            <a:r>
              <a:rPr lang="ru-RU" sz="1800" dirty="0"/>
              <a:t> </a:t>
            </a:r>
            <a:r>
              <a:rPr lang="ru-RU" sz="1800" dirty="0" err="1"/>
              <a:t>вказівники</a:t>
            </a:r>
            <a:r>
              <a:rPr lang="ru-RU" sz="1800" dirty="0"/>
              <a:t> </a:t>
            </a:r>
            <a:r>
              <a:rPr lang="ru-RU" sz="1800" dirty="0" err="1"/>
              <a:t>містять</a:t>
            </a:r>
            <a:r>
              <a:rPr lang="ru-RU" sz="1800" dirty="0"/>
              <a:t> </a:t>
            </a:r>
            <a:r>
              <a:rPr lang="ru-RU" sz="1800" dirty="0" err="1"/>
              <a:t>тільки</a:t>
            </a:r>
            <a:r>
              <a:rPr lang="ru-RU" sz="1800" dirty="0"/>
              <a:t> </a:t>
            </a:r>
            <a:r>
              <a:rPr lang="ru-RU" sz="1800" dirty="0" err="1"/>
              <a:t>адреси</a:t>
            </a:r>
            <a:r>
              <a:rPr lang="ru-RU" sz="1800" dirty="0"/>
              <a:t>, то при </a:t>
            </a:r>
            <a:r>
              <a:rPr lang="ru-RU" sz="1800" dirty="0" err="1"/>
              <a:t>присвоюванні</a:t>
            </a:r>
            <a:r>
              <a:rPr lang="ru-RU" sz="1800" dirty="0"/>
              <a:t> </a:t>
            </a:r>
            <a:r>
              <a:rPr lang="ru-RU" sz="1800" dirty="0" err="1"/>
              <a:t>значення</a:t>
            </a:r>
            <a:r>
              <a:rPr lang="ru-RU" sz="1800" dirty="0"/>
              <a:t> </a:t>
            </a:r>
            <a:r>
              <a:rPr lang="ru-RU" sz="1800" dirty="0" err="1"/>
              <a:t>вказівнику</a:t>
            </a:r>
            <a:r>
              <a:rPr lang="ru-RU" sz="1800" dirty="0"/>
              <a:t> — </a:t>
            </a:r>
            <a:r>
              <a:rPr lang="ru-RU" sz="1800" b="1" dirty="0" err="1">
                <a:highlight>
                  <a:srgbClr val="00FF00"/>
                </a:highlight>
              </a:rPr>
              <a:t>це</a:t>
            </a:r>
            <a:r>
              <a:rPr lang="ru-RU" sz="1800" b="1" dirty="0">
                <a:highlight>
                  <a:srgbClr val="00FF00"/>
                </a:highlight>
              </a:rPr>
              <a:t> </a:t>
            </a:r>
            <a:r>
              <a:rPr lang="ru-RU" sz="1800" b="1" dirty="0" err="1">
                <a:highlight>
                  <a:srgbClr val="00FF00"/>
                </a:highlight>
              </a:rPr>
              <a:t>значення</a:t>
            </a:r>
            <a:r>
              <a:rPr lang="ru-RU" sz="1800" b="1" dirty="0">
                <a:highlight>
                  <a:srgbClr val="00FF00"/>
                </a:highlight>
              </a:rPr>
              <a:t> повинно бути </a:t>
            </a:r>
            <a:r>
              <a:rPr lang="ru-RU" sz="1800" b="1" dirty="0" err="1">
                <a:highlight>
                  <a:srgbClr val="00FF00"/>
                </a:highlight>
              </a:rPr>
              <a:t>адресою</a:t>
            </a:r>
            <a:r>
              <a:rPr lang="ru-RU" sz="1800" dirty="0"/>
              <a:t>. Для </a:t>
            </a:r>
            <a:r>
              <a:rPr lang="ru-RU" sz="1800" dirty="0" err="1"/>
              <a:t>отримання</a:t>
            </a:r>
            <a:r>
              <a:rPr lang="ru-RU" sz="1800" dirty="0"/>
              <a:t> </a:t>
            </a:r>
            <a:r>
              <a:rPr lang="ru-RU" sz="1800" dirty="0" err="1"/>
              <a:t>адреси</a:t>
            </a:r>
            <a:r>
              <a:rPr lang="ru-RU" sz="1800" dirty="0"/>
              <a:t> </a:t>
            </a:r>
            <a:r>
              <a:rPr lang="ru-RU" sz="1800" dirty="0" err="1"/>
              <a:t>змінної</a:t>
            </a:r>
            <a:r>
              <a:rPr lang="ru-RU" sz="1800" dirty="0"/>
              <a:t> </a:t>
            </a:r>
            <a:r>
              <a:rPr lang="ru-RU" sz="1800" b="1" dirty="0" err="1">
                <a:highlight>
                  <a:srgbClr val="00FF00"/>
                </a:highlight>
              </a:rPr>
              <a:t>використовується</a:t>
            </a:r>
            <a:r>
              <a:rPr lang="ru-RU" sz="1800" b="1" dirty="0">
                <a:highlight>
                  <a:srgbClr val="00FF00"/>
                </a:highlight>
              </a:rPr>
              <a:t> оператор </a:t>
            </a:r>
            <a:r>
              <a:rPr lang="ru-RU" sz="1800" b="1" dirty="0" err="1">
                <a:highlight>
                  <a:srgbClr val="00FF00"/>
                </a:highlight>
              </a:rPr>
              <a:t>адреси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Ось </a:t>
            </a:r>
            <a:r>
              <a:rPr lang="ru-RU" sz="1800" dirty="0" err="1"/>
              <a:t>чому</a:t>
            </a:r>
            <a:r>
              <a:rPr lang="ru-RU" sz="1800" dirty="0"/>
              <a:t> </a:t>
            </a:r>
            <a:r>
              <a:rPr lang="ru-RU" sz="1800" dirty="0" err="1"/>
              <a:t>вказівники</a:t>
            </a:r>
            <a:r>
              <a:rPr lang="ru-RU" sz="1800" dirty="0"/>
              <a:t> </a:t>
            </a:r>
            <a:r>
              <a:rPr lang="ru-RU" sz="1800" dirty="0" err="1"/>
              <a:t>мають</a:t>
            </a:r>
            <a:r>
              <a:rPr lang="ru-RU" sz="1800" dirty="0"/>
              <a:t> </a:t>
            </a:r>
            <a:r>
              <a:rPr lang="ru-RU" sz="1800" dirty="0" err="1"/>
              <a:t>таку</a:t>
            </a:r>
            <a:r>
              <a:rPr lang="ru-RU" sz="1800" dirty="0"/>
              <a:t> </a:t>
            </a:r>
            <a:r>
              <a:rPr lang="ru-RU" sz="1800" dirty="0" err="1"/>
              <a:t>назву</a:t>
            </a:r>
            <a:r>
              <a:rPr lang="ru-RU" sz="1800" dirty="0"/>
              <a:t>: </a:t>
            </a:r>
            <a:r>
              <a:rPr lang="ru-RU" sz="1800" dirty="0" err="1">
                <a:solidFill>
                  <a:schemeClr val="accent5">
                    <a:lumMod val="75000"/>
                  </a:schemeClr>
                </a:solidFill>
                <a:latin typeface="Consolas" panose="020B0609020204030204" pitchFamily="49" charset="0"/>
              </a:rPr>
              <a:t>ptr</a:t>
            </a:r>
            <a:r>
              <a:rPr lang="ru-RU" sz="1800" dirty="0"/>
              <a:t> </a:t>
            </a:r>
            <a:r>
              <a:rPr lang="ru-RU" sz="1800" dirty="0" err="1"/>
              <a:t>містить</a:t>
            </a:r>
            <a:r>
              <a:rPr lang="ru-RU" sz="1800" dirty="0"/>
              <a:t> адресу </a:t>
            </a:r>
            <a:r>
              <a:rPr lang="ru-RU" sz="1800" dirty="0" err="1"/>
              <a:t>значення</a:t>
            </a:r>
            <a:r>
              <a:rPr lang="ru-RU" sz="1800" dirty="0"/>
              <a:t> </a:t>
            </a:r>
            <a:r>
              <a:rPr lang="ru-RU" sz="1800" dirty="0" err="1"/>
              <a:t>змінної</a:t>
            </a:r>
            <a:r>
              <a:rPr lang="ru-RU" sz="1800" dirty="0"/>
              <a:t> </a:t>
            </a:r>
            <a:r>
              <a:rPr lang="ru-RU" sz="1800" dirty="0" err="1">
                <a:solidFill>
                  <a:schemeClr val="accent5">
                    <a:lumMod val="75000"/>
                  </a:schemeClr>
                </a:solidFill>
                <a:latin typeface="Consolas" panose="020B0609020204030204" pitchFamily="49" charset="0"/>
              </a:rPr>
              <a:t>value</a:t>
            </a:r>
            <a:r>
              <a:rPr lang="ru-RU" sz="1800" dirty="0"/>
              <a:t>, і, </a:t>
            </a:r>
            <a:r>
              <a:rPr lang="ru-RU" sz="1800" dirty="0" err="1"/>
              <a:t>можна</a:t>
            </a:r>
            <a:r>
              <a:rPr lang="ru-RU" sz="1800" dirty="0"/>
              <a:t> </a:t>
            </a:r>
            <a:r>
              <a:rPr lang="ru-RU" sz="1800" dirty="0" err="1"/>
              <a:t>сказати</a:t>
            </a:r>
            <a:r>
              <a:rPr lang="ru-RU" sz="1800" dirty="0"/>
              <a:t>, </a:t>
            </a:r>
            <a:r>
              <a:rPr lang="ru-RU" sz="1800" dirty="0" err="1">
                <a:solidFill>
                  <a:schemeClr val="accent5">
                    <a:lumMod val="75000"/>
                  </a:schemeClr>
                </a:solidFill>
                <a:latin typeface="Consolas" panose="020B0609020204030204" pitchFamily="49" charset="0"/>
              </a:rPr>
              <a:t>ptr</a:t>
            </a:r>
            <a:r>
              <a:rPr lang="ru-RU" sz="1800" dirty="0"/>
              <a:t> </a:t>
            </a:r>
            <a:r>
              <a:rPr lang="ru-RU" sz="1800" dirty="0" err="1"/>
              <a:t>вказує</a:t>
            </a:r>
            <a:r>
              <a:rPr lang="ru-RU" sz="1800" dirty="0"/>
              <a:t> на </a:t>
            </a:r>
            <a:r>
              <a:rPr lang="ru-RU" sz="1800" dirty="0" err="1"/>
              <a:t>це</a:t>
            </a:r>
            <a:r>
              <a:rPr lang="ru-RU" sz="1800" dirty="0"/>
              <a:t> </a:t>
            </a:r>
            <a:r>
              <a:rPr lang="ru-RU" sz="1800" dirty="0" err="1"/>
              <a:t>значення</a:t>
            </a:r>
            <a:r>
              <a:rPr lang="ru-RU" sz="1800" dirty="0"/>
              <a:t>.</a:t>
            </a:r>
          </a:p>
          <a:p>
            <a:pPr marL="540000" indent="360000">
              <a:lnSpc>
                <a:spcPct val="150000"/>
              </a:lnSpc>
              <a:spcBef>
                <a:spcPts val="0"/>
              </a:spcBef>
              <a:buNone/>
            </a:pPr>
            <a:r>
              <a:rPr lang="ru-RU" sz="1800" dirty="0" err="1"/>
              <a:t>Ще</a:t>
            </a:r>
            <a:r>
              <a:rPr lang="ru-RU" sz="1800" dirty="0"/>
              <a:t> </a:t>
            </a:r>
            <a:r>
              <a:rPr lang="ru-RU" sz="1800" dirty="0" err="1"/>
              <a:t>дуже</a:t>
            </a:r>
            <a:r>
              <a:rPr lang="ru-RU" sz="1800" dirty="0"/>
              <a:t> часто </a:t>
            </a:r>
            <a:r>
              <a:rPr lang="ru-RU" sz="1800" dirty="0" err="1"/>
              <a:t>можна</a:t>
            </a:r>
            <a:r>
              <a:rPr lang="ru-RU" sz="1800" dirty="0"/>
              <a:t> </a:t>
            </a:r>
            <a:r>
              <a:rPr lang="ru-RU" sz="1800" dirty="0" err="1"/>
              <a:t>побачити</a:t>
            </a:r>
            <a:r>
              <a:rPr lang="ru-RU" sz="1800" dirty="0"/>
              <a:t> </a:t>
            </a:r>
            <a:r>
              <a:rPr lang="ru-RU" sz="1800" dirty="0" err="1"/>
              <a:t>наступне</a:t>
            </a:r>
            <a:r>
              <a:rPr lang="ru-RU" sz="1800" dirty="0"/>
              <a:t>:</a:t>
            </a:r>
            <a:endParaRPr lang="uk-UA" sz="1800" dirty="0"/>
          </a:p>
        </p:txBody>
      </p:sp>
      <p:pic>
        <p:nvPicPr>
          <p:cNvPr id="5" name="Рисунок 4">
            <a:extLst>
              <a:ext uri="{FF2B5EF4-FFF2-40B4-BE49-F238E27FC236}">
                <a16:creationId xmlns:a16="http://schemas.microsoft.com/office/drawing/2014/main" id="{CBEE2587-04A4-4A22-81E8-225E8BD211A2}"/>
              </a:ext>
            </a:extLst>
          </p:cNvPr>
          <p:cNvPicPr>
            <a:picLocks noChangeAspect="1"/>
          </p:cNvPicPr>
          <p:nvPr/>
        </p:nvPicPr>
        <p:blipFill>
          <a:blip r:embed="rId2"/>
          <a:stretch>
            <a:fillRect/>
          </a:stretch>
        </p:blipFill>
        <p:spPr>
          <a:xfrm>
            <a:off x="2289743" y="1908204"/>
            <a:ext cx="7612513" cy="1147512"/>
          </a:xfrm>
          <a:prstGeom prst="rect">
            <a:avLst/>
          </a:prstGeom>
        </p:spPr>
      </p:pic>
    </p:spTree>
    <p:extLst>
      <p:ext uri="{BB962C8B-B14F-4D97-AF65-F5344CB8AC3E}">
        <p14:creationId xmlns:p14="http://schemas.microsoft.com/office/powerpoint/2010/main" val="1889014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25473D09-9109-4AB3-8363-41DFC0338CA5}"/>
              </a:ext>
            </a:extLst>
          </p:cNvPr>
          <p:cNvPicPr>
            <a:picLocks noChangeAspect="1"/>
          </p:cNvPicPr>
          <p:nvPr/>
        </p:nvPicPr>
        <p:blipFill>
          <a:blip r:embed="rId2"/>
          <a:stretch>
            <a:fillRect/>
          </a:stretch>
        </p:blipFill>
        <p:spPr>
          <a:xfrm>
            <a:off x="434961" y="503140"/>
            <a:ext cx="11322076" cy="5184875"/>
          </a:xfrm>
          <a:prstGeom prst="rect">
            <a:avLst/>
          </a:prstGeom>
        </p:spPr>
      </p:pic>
      <p:pic>
        <p:nvPicPr>
          <p:cNvPr id="7" name="Рисунок 6">
            <a:extLst>
              <a:ext uri="{FF2B5EF4-FFF2-40B4-BE49-F238E27FC236}">
                <a16:creationId xmlns:a16="http://schemas.microsoft.com/office/drawing/2014/main" id="{717F4B0C-7591-44CC-B8C5-44ED479C5A0D}"/>
              </a:ext>
            </a:extLst>
          </p:cNvPr>
          <p:cNvPicPr>
            <a:picLocks noChangeAspect="1"/>
          </p:cNvPicPr>
          <p:nvPr/>
        </p:nvPicPr>
        <p:blipFill>
          <a:blip r:embed="rId3"/>
          <a:stretch>
            <a:fillRect/>
          </a:stretch>
        </p:blipFill>
        <p:spPr>
          <a:xfrm>
            <a:off x="7287153" y="4438241"/>
            <a:ext cx="1683227" cy="1052017"/>
          </a:xfrm>
          <a:prstGeom prst="rect">
            <a:avLst/>
          </a:prstGeom>
        </p:spPr>
      </p:pic>
    </p:spTree>
    <p:extLst>
      <p:ext uri="{BB962C8B-B14F-4D97-AF65-F5344CB8AC3E}">
        <p14:creationId xmlns:p14="http://schemas.microsoft.com/office/powerpoint/2010/main" val="744502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0"/>
            <a:ext cx="12191999" cy="6857999"/>
          </a:xfrm>
        </p:spPr>
        <p:txBody>
          <a:bodyPr>
            <a:normAutofit/>
          </a:bodyPr>
          <a:lstStyle/>
          <a:p>
            <a:pPr marL="540000" indent="360000">
              <a:lnSpc>
                <a:spcPct val="150000"/>
              </a:lnSpc>
              <a:spcBef>
                <a:spcPts val="0"/>
              </a:spcBef>
              <a:buNone/>
            </a:pPr>
            <a:r>
              <a:rPr lang="ru-RU" sz="1800" b="1" dirty="0">
                <a:highlight>
                  <a:srgbClr val="00FF00"/>
                </a:highlight>
              </a:rPr>
              <a:t>Тип </a:t>
            </a:r>
            <a:r>
              <a:rPr lang="ru-RU" sz="1800" b="1" dirty="0" err="1">
                <a:highlight>
                  <a:srgbClr val="00FF00"/>
                </a:highlight>
              </a:rPr>
              <a:t>вказівника</a:t>
            </a:r>
            <a:r>
              <a:rPr lang="ru-RU" sz="1800" b="1" dirty="0">
                <a:highlight>
                  <a:srgbClr val="00FF00"/>
                </a:highlight>
              </a:rPr>
              <a:t> повинен </a:t>
            </a:r>
            <a:r>
              <a:rPr lang="ru-RU" sz="1800" b="1" dirty="0" err="1">
                <a:highlight>
                  <a:srgbClr val="00FF00"/>
                </a:highlight>
              </a:rPr>
              <a:t>відповідати</a:t>
            </a:r>
            <a:r>
              <a:rPr lang="ru-RU" sz="1800" b="1" dirty="0">
                <a:highlight>
                  <a:srgbClr val="00FF00"/>
                </a:highlight>
              </a:rPr>
              <a:t> типу </a:t>
            </a:r>
            <a:r>
              <a:rPr lang="ru-RU" sz="1800" b="1" dirty="0" err="1">
                <a:highlight>
                  <a:srgbClr val="00FF00"/>
                </a:highlight>
              </a:rPr>
              <a:t>змінної</a:t>
            </a:r>
            <a:r>
              <a:rPr lang="ru-RU" sz="1800" b="1" dirty="0">
                <a:highlight>
                  <a:srgbClr val="00FF00"/>
                </a:highlight>
              </a:rPr>
              <a:t>, на яку </a:t>
            </a:r>
            <a:r>
              <a:rPr lang="ru-RU" sz="1800" b="1" dirty="0" err="1">
                <a:highlight>
                  <a:srgbClr val="00FF00"/>
                </a:highlight>
              </a:rPr>
              <a:t>він</a:t>
            </a:r>
            <a:r>
              <a:rPr lang="ru-RU" sz="1800" b="1" dirty="0">
                <a:highlight>
                  <a:srgbClr val="00FF00"/>
                </a:highlight>
              </a:rPr>
              <a:t> </a:t>
            </a:r>
            <a:r>
              <a:rPr lang="ru-RU" sz="1800" b="1" dirty="0" err="1">
                <a:highlight>
                  <a:srgbClr val="00FF00"/>
                </a:highlight>
              </a:rPr>
              <a:t>вказує</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Наступне не є допустимим:</a:t>
            </a:r>
            <a:r>
              <a:rPr lang="en-US" sz="1800" dirty="0"/>
              <a:t> </a:t>
            </a:r>
            <a:r>
              <a:rPr lang="en-US" sz="1800" dirty="0">
                <a:solidFill>
                  <a:schemeClr val="accent5">
                    <a:lumMod val="75000"/>
                  </a:schemeClr>
                </a:solidFill>
                <a:latin typeface="Consolas" panose="020B0609020204030204" pitchFamily="49" charset="0"/>
              </a:rPr>
              <a:t>int *</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 = 7;</a:t>
            </a:r>
          </a:p>
          <a:p>
            <a:pPr marL="540000" indent="360000">
              <a:lnSpc>
                <a:spcPct val="150000"/>
              </a:lnSpc>
              <a:spcBef>
                <a:spcPts val="0"/>
              </a:spcBef>
              <a:buNone/>
            </a:pPr>
            <a:r>
              <a:rPr lang="uk-UA" sz="1800" dirty="0"/>
              <a:t>Це пов’язано з тим, що вказівники </a:t>
            </a:r>
            <a:r>
              <a:rPr lang="uk-UA" sz="1800" b="1" dirty="0">
                <a:highlight>
                  <a:srgbClr val="00FF00"/>
                </a:highlight>
              </a:rPr>
              <a:t>можуть містити тільки адреси</a:t>
            </a:r>
            <a:r>
              <a:rPr lang="uk-UA" sz="1800" dirty="0"/>
              <a:t>, а </a:t>
            </a:r>
            <a:r>
              <a:rPr lang="uk-UA" sz="1800" dirty="0" err="1"/>
              <a:t>ц</a:t>
            </a:r>
            <a:r>
              <a:rPr lang="uk-UA" sz="1800" b="1" dirty="0" err="1">
                <a:highlight>
                  <a:srgbClr val="00FFFF"/>
                </a:highlight>
              </a:rPr>
              <a:t>ілочисельний</a:t>
            </a:r>
            <a:r>
              <a:rPr lang="uk-UA" sz="1800" b="1" dirty="0">
                <a:highlight>
                  <a:srgbClr val="00FFFF"/>
                </a:highlight>
              </a:rPr>
              <a:t> літерал </a:t>
            </a:r>
            <a:r>
              <a:rPr lang="uk-UA" sz="1800" b="1" dirty="0">
                <a:solidFill>
                  <a:schemeClr val="accent5">
                    <a:lumMod val="75000"/>
                  </a:schemeClr>
                </a:solidFill>
                <a:highlight>
                  <a:srgbClr val="00FFFF"/>
                </a:highlight>
                <a:latin typeface="Consolas" panose="020B0609020204030204" pitchFamily="49" charset="0"/>
              </a:rPr>
              <a:t>7</a:t>
            </a:r>
            <a:r>
              <a:rPr lang="uk-UA" sz="1800" b="1" dirty="0">
                <a:highlight>
                  <a:srgbClr val="00FFFF"/>
                </a:highlight>
              </a:rPr>
              <a:t> не має адреси в пам’яті</a:t>
            </a:r>
            <a:r>
              <a:rPr lang="uk-UA" sz="1800" dirty="0"/>
              <a:t>. Якщо ви все ж зробите це, то компілятор повідомить вам, що він не може перетворити </a:t>
            </a:r>
            <a:r>
              <a:rPr lang="uk-UA" sz="1800" dirty="0" err="1"/>
              <a:t>цілочисельне</a:t>
            </a:r>
            <a:r>
              <a:rPr lang="uk-UA" sz="1800" dirty="0"/>
              <a:t> значення в </a:t>
            </a:r>
            <a:r>
              <a:rPr lang="uk-UA" sz="1800" dirty="0" err="1"/>
              <a:t>цілочисельний</a:t>
            </a:r>
            <a:r>
              <a:rPr lang="uk-UA" sz="1800" dirty="0"/>
              <a:t> вказівник.</a:t>
            </a:r>
            <a:endParaRPr lang="en-US" sz="1800" dirty="0"/>
          </a:p>
          <a:p>
            <a:pPr marL="540000" indent="360000">
              <a:lnSpc>
                <a:spcPct val="150000"/>
              </a:lnSpc>
              <a:spcBef>
                <a:spcPts val="0"/>
              </a:spcBef>
              <a:buNone/>
            </a:pPr>
            <a:r>
              <a:rPr lang="ru-RU" sz="1800" dirty="0" err="1"/>
              <a:t>Мова</a:t>
            </a:r>
            <a:r>
              <a:rPr lang="ru-RU" sz="1800" dirty="0"/>
              <a:t> C++ </a:t>
            </a:r>
            <a:r>
              <a:rPr lang="ru-RU" sz="1800" dirty="0" err="1"/>
              <a:t>також</a:t>
            </a:r>
            <a:r>
              <a:rPr lang="ru-RU" sz="1800" dirty="0"/>
              <a:t> не дозволить вам </a:t>
            </a:r>
            <a:r>
              <a:rPr lang="ru-RU" sz="1800" dirty="0" err="1"/>
              <a:t>напряму</a:t>
            </a:r>
            <a:r>
              <a:rPr lang="ru-RU" sz="1800" dirty="0"/>
              <a:t> </a:t>
            </a:r>
            <a:r>
              <a:rPr lang="ru-RU" sz="1800" dirty="0" err="1"/>
              <a:t>присвоювати</a:t>
            </a:r>
            <a:r>
              <a:rPr lang="ru-RU" sz="1800" dirty="0"/>
              <a:t> </a:t>
            </a:r>
            <a:r>
              <a:rPr lang="ru-RU" sz="1800" dirty="0" err="1"/>
              <a:t>адреси</a:t>
            </a:r>
            <a:r>
              <a:rPr lang="ru-RU" sz="1800" dirty="0"/>
              <a:t> в </a:t>
            </a:r>
            <a:r>
              <a:rPr lang="ru-RU" sz="1800" dirty="0" err="1"/>
              <a:t>пам’яті</a:t>
            </a:r>
            <a:r>
              <a:rPr lang="ru-RU" sz="1800" dirty="0"/>
              <a:t> </a:t>
            </a:r>
            <a:r>
              <a:rPr lang="ru-RU" sz="1800" dirty="0" err="1"/>
              <a:t>вказівнику</a:t>
            </a:r>
            <a:r>
              <a:rPr lang="ru-RU" sz="1800" dirty="0"/>
              <a:t>:</a:t>
            </a:r>
            <a:endParaRPr lang="uk-UA" sz="1800" dirty="0"/>
          </a:p>
        </p:txBody>
      </p:sp>
      <p:pic>
        <p:nvPicPr>
          <p:cNvPr id="5" name="Рисунок 4">
            <a:extLst>
              <a:ext uri="{FF2B5EF4-FFF2-40B4-BE49-F238E27FC236}">
                <a16:creationId xmlns:a16="http://schemas.microsoft.com/office/drawing/2014/main" id="{AE79B158-93E4-46A4-B082-8F35FB52DC5D}"/>
              </a:ext>
            </a:extLst>
          </p:cNvPr>
          <p:cNvPicPr>
            <a:picLocks noChangeAspect="1"/>
          </p:cNvPicPr>
          <p:nvPr/>
        </p:nvPicPr>
        <p:blipFill>
          <a:blip r:embed="rId2"/>
          <a:stretch>
            <a:fillRect/>
          </a:stretch>
        </p:blipFill>
        <p:spPr>
          <a:xfrm>
            <a:off x="-1" y="557984"/>
            <a:ext cx="12192000" cy="3126154"/>
          </a:xfrm>
          <a:prstGeom prst="rect">
            <a:avLst/>
          </a:prstGeom>
        </p:spPr>
      </p:pic>
      <p:pic>
        <p:nvPicPr>
          <p:cNvPr id="8" name="Рисунок 7">
            <a:extLst>
              <a:ext uri="{FF2B5EF4-FFF2-40B4-BE49-F238E27FC236}">
                <a16:creationId xmlns:a16="http://schemas.microsoft.com/office/drawing/2014/main" id="{FEC80CD5-471F-42D6-A84A-C4436416C2E1}"/>
              </a:ext>
            </a:extLst>
          </p:cNvPr>
          <p:cNvPicPr>
            <a:picLocks noChangeAspect="1"/>
          </p:cNvPicPr>
          <p:nvPr/>
        </p:nvPicPr>
        <p:blipFill>
          <a:blip r:embed="rId3"/>
          <a:stretch>
            <a:fillRect/>
          </a:stretch>
        </p:blipFill>
        <p:spPr>
          <a:xfrm>
            <a:off x="-1" y="5792854"/>
            <a:ext cx="12192000" cy="1014323"/>
          </a:xfrm>
          <a:prstGeom prst="rect">
            <a:avLst/>
          </a:prstGeom>
        </p:spPr>
      </p:pic>
    </p:spTree>
    <p:extLst>
      <p:ext uri="{BB962C8B-B14F-4D97-AF65-F5344CB8AC3E}">
        <p14:creationId xmlns:p14="http://schemas.microsoft.com/office/powerpoint/2010/main" val="1485026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Оператор адреси повертає вказівник</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Варто </a:t>
            </a:r>
            <a:r>
              <a:rPr lang="ru-RU" sz="1800" dirty="0" err="1"/>
              <a:t>зазначити</a:t>
            </a:r>
            <a:r>
              <a:rPr lang="ru-RU" sz="1800" dirty="0"/>
              <a:t>, </a:t>
            </a:r>
            <a:r>
              <a:rPr lang="ru-RU" sz="1800" dirty="0" err="1"/>
              <a:t>що</a:t>
            </a:r>
            <a:r>
              <a:rPr lang="ru-RU" sz="1800" dirty="0"/>
              <a:t> </a:t>
            </a:r>
            <a:r>
              <a:rPr lang="ru-RU" sz="1800" b="1" dirty="0">
                <a:highlight>
                  <a:srgbClr val="00FF00"/>
                </a:highlight>
              </a:rPr>
              <a:t>оператор </a:t>
            </a:r>
            <a:r>
              <a:rPr lang="ru-RU" sz="1800" b="1" dirty="0" err="1">
                <a:highlight>
                  <a:srgbClr val="00FF00"/>
                </a:highlight>
              </a:rPr>
              <a:t>адреси</a:t>
            </a:r>
            <a:r>
              <a:rPr lang="ru-RU" sz="1800" b="1" dirty="0">
                <a:highlight>
                  <a:srgbClr val="00FF00"/>
                </a:highlight>
              </a:rPr>
              <a:t> </a:t>
            </a:r>
            <a:r>
              <a:rPr lang="ru-RU" sz="1800" b="1" dirty="0">
                <a:solidFill>
                  <a:schemeClr val="accent5">
                    <a:lumMod val="75000"/>
                  </a:schemeClr>
                </a:solidFill>
                <a:highlight>
                  <a:srgbClr val="00FF00"/>
                </a:highlight>
                <a:latin typeface="Consolas" panose="020B0609020204030204" pitchFamily="49" charset="0"/>
              </a:rPr>
              <a:t>&amp;</a:t>
            </a:r>
            <a:r>
              <a:rPr lang="ru-RU" sz="1800" b="1" dirty="0">
                <a:highlight>
                  <a:srgbClr val="00FF00"/>
                </a:highlight>
              </a:rPr>
              <a:t> не </a:t>
            </a:r>
            <a:r>
              <a:rPr lang="ru-RU" sz="1800" b="1" dirty="0" err="1">
                <a:highlight>
                  <a:srgbClr val="00FF00"/>
                </a:highlight>
              </a:rPr>
              <a:t>повертає</a:t>
            </a:r>
            <a:r>
              <a:rPr lang="ru-RU" sz="1800" b="1" dirty="0">
                <a:highlight>
                  <a:srgbClr val="00FF00"/>
                </a:highlight>
              </a:rPr>
              <a:t> адресу </a:t>
            </a:r>
            <a:r>
              <a:rPr lang="ru-RU" sz="1800" b="1" dirty="0" err="1">
                <a:highlight>
                  <a:srgbClr val="00FF00"/>
                </a:highlight>
              </a:rPr>
              <a:t>свого</a:t>
            </a:r>
            <a:r>
              <a:rPr lang="ru-RU" sz="1800" b="1" dirty="0">
                <a:highlight>
                  <a:srgbClr val="00FF00"/>
                </a:highlight>
              </a:rPr>
              <a:t> операнда в </a:t>
            </a:r>
            <a:r>
              <a:rPr lang="ru-RU" sz="1800" b="1" dirty="0" err="1">
                <a:highlight>
                  <a:srgbClr val="00FF00"/>
                </a:highlight>
              </a:rPr>
              <a:t>якості</a:t>
            </a:r>
            <a:r>
              <a:rPr lang="ru-RU" sz="1800" b="1" dirty="0">
                <a:highlight>
                  <a:srgbClr val="00FF00"/>
                </a:highlight>
              </a:rPr>
              <a:t> </a:t>
            </a:r>
            <a:r>
              <a:rPr lang="ru-RU" sz="1800" b="1" dirty="0" err="1">
                <a:highlight>
                  <a:srgbClr val="00FFFF"/>
                </a:highlight>
              </a:rPr>
              <a:t>літералу</a:t>
            </a:r>
            <a:r>
              <a:rPr lang="ru-RU" sz="1800" dirty="0"/>
              <a:t>. </a:t>
            </a:r>
            <a:r>
              <a:rPr lang="ru-RU" sz="1800" dirty="0" err="1"/>
              <a:t>Замість</a:t>
            </a:r>
            <a:r>
              <a:rPr lang="ru-RU" sz="1800" dirty="0"/>
              <a:t> </a:t>
            </a:r>
            <a:r>
              <a:rPr lang="ru-RU" sz="1800" dirty="0" err="1"/>
              <a:t>цього</a:t>
            </a:r>
            <a:r>
              <a:rPr lang="ru-RU" sz="1800" dirty="0"/>
              <a:t> </a:t>
            </a:r>
            <a:r>
              <a:rPr lang="ru-RU" sz="1800" b="1" dirty="0" err="1">
                <a:highlight>
                  <a:srgbClr val="00FF00"/>
                </a:highlight>
              </a:rPr>
              <a:t>він</a:t>
            </a:r>
            <a:r>
              <a:rPr lang="ru-RU" sz="1800" b="1" dirty="0">
                <a:highlight>
                  <a:srgbClr val="00FF00"/>
                </a:highlight>
              </a:rPr>
              <a:t> </a:t>
            </a:r>
            <a:r>
              <a:rPr lang="ru-RU" sz="1800" b="1" dirty="0" err="1">
                <a:highlight>
                  <a:srgbClr val="00FF00"/>
                </a:highlight>
              </a:rPr>
              <a:t>повертає</a:t>
            </a:r>
            <a:r>
              <a:rPr lang="ru-RU" sz="1800" b="1" dirty="0">
                <a:highlight>
                  <a:srgbClr val="00FF00"/>
                </a:highlight>
              </a:rPr>
              <a:t> </a:t>
            </a:r>
            <a:r>
              <a:rPr lang="ru-RU" sz="1800" b="1" dirty="0" err="1">
                <a:highlight>
                  <a:srgbClr val="00FF00"/>
                </a:highlight>
              </a:rPr>
              <a:t>вказівник</a:t>
            </a:r>
            <a:r>
              <a:rPr lang="ru-RU" sz="1800" b="1" dirty="0">
                <a:highlight>
                  <a:srgbClr val="00FF00"/>
                </a:highlight>
              </a:rPr>
              <a:t>, </a:t>
            </a:r>
            <a:r>
              <a:rPr lang="ru-RU" sz="1800" b="1" dirty="0" err="1">
                <a:highlight>
                  <a:srgbClr val="00FF00"/>
                </a:highlight>
              </a:rPr>
              <a:t>що</a:t>
            </a:r>
            <a:r>
              <a:rPr lang="ru-RU" sz="1800" b="1" dirty="0">
                <a:highlight>
                  <a:srgbClr val="00FF00"/>
                </a:highlight>
              </a:rPr>
              <a:t> </a:t>
            </a:r>
            <a:r>
              <a:rPr lang="ru-RU" sz="1800" b="1" dirty="0" err="1">
                <a:highlight>
                  <a:srgbClr val="00FF00"/>
                </a:highlight>
              </a:rPr>
              <a:t>містить</a:t>
            </a:r>
            <a:r>
              <a:rPr lang="ru-RU" sz="1800" b="1" dirty="0">
                <a:highlight>
                  <a:srgbClr val="00FF00"/>
                </a:highlight>
              </a:rPr>
              <a:t> адресу операнда, тип </a:t>
            </a:r>
            <a:r>
              <a:rPr lang="ru-RU" sz="1800" b="1" dirty="0" err="1">
                <a:highlight>
                  <a:srgbClr val="00FF00"/>
                </a:highlight>
              </a:rPr>
              <a:t>якого</a:t>
            </a:r>
            <a:r>
              <a:rPr lang="ru-RU" sz="1800" b="1" dirty="0">
                <a:highlight>
                  <a:srgbClr val="00FF00"/>
                </a:highlight>
              </a:rPr>
              <a:t> </a:t>
            </a:r>
            <a:r>
              <a:rPr lang="ru-RU" sz="1800" b="1" dirty="0" err="1">
                <a:highlight>
                  <a:srgbClr val="00FF00"/>
                </a:highlight>
              </a:rPr>
              <a:t>отримано</a:t>
            </a:r>
            <a:r>
              <a:rPr lang="ru-RU" sz="1800" b="1" dirty="0">
                <a:highlight>
                  <a:srgbClr val="00FF00"/>
                </a:highlight>
              </a:rPr>
              <a:t> з аргументу </a:t>
            </a:r>
            <a:r>
              <a:rPr lang="ru-RU" sz="1800" dirty="0"/>
              <a:t>(</a:t>
            </a:r>
            <a:r>
              <a:rPr lang="ru-RU" sz="1800" dirty="0" err="1"/>
              <a:t>наприклад</a:t>
            </a:r>
            <a:r>
              <a:rPr lang="ru-RU" sz="1800" dirty="0"/>
              <a:t>, адреса </a:t>
            </a:r>
            <a:r>
              <a:rPr lang="ru-RU" sz="1800" dirty="0" err="1"/>
              <a:t>змінної</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 </a:t>
            </a:r>
            <a:r>
              <a:rPr lang="ru-RU" sz="1800" dirty="0" err="1"/>
              <a:t>передається</a:t>
            </a:r>
            <a:r>
              <a:rPr lang="ru-RU" sz="1800" dirty="0"/>
              <a:t> як адреса </a:t>
            </a:r>
            <a:r>
              <a:rPr lang="ru-RU" sz="1800" dirty="0" err="1"/>
              <a:t>вказівника</a:t>
            </a:r>
            <a:r>
              <a:rPr lang="ru-RU" sz="1800" dirty="0"/>
              <a:t> на </a:t>
            </a:r>
            <a:r>
              <a:rPr lang="ru-RU" sz="1800" dirty="0" err="1"/>
              <a:t>значення</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a:t>
            </a:r>
            <a:endParaRPr lang="uk-UA" sz="1800" dirty="0"/>
          </a:p>
        </p:txBody>
      </p:sp>
      <p:pic>
        <p:nvPicPr>
          <p:cNvPr id="11" name="Рисунок 10">
            <a:extLst>
              <a:ext uri="{FF2B5EF4-FFF2-40B4-BE49-F238E27FC236}">
                <a16:creationId xmlns:a16="http://schemas.microsoft.com/office/drawing/2014/main" id="{55361413-99A4-437A-93CB-76AB7D120C89}"/>
              </a:ext>
            </a:extLst>
          </p:cNvPr>
          <p:cNvPicPr>
            <a:picLocks noChangeAspect="1"/>
          </p:cNvPicPr>
          <p:nvPr/>
        </p:nvPicPr>
        <p:blipFill>
          <a:blip r:embed="rId2"/>
          <a:stretch>
            <a:fillRect/>
          </a:stretch>
        </p:blipFill>
        <p:spPr>
          <a:xfrm>
            <a:off x="2154456" y="2265845"/>
            <a:ext cx="5586614" cy="4308575"/>
          </a:xfrm>
          <a:prstGeom prst="rect">
            <a:avLst/>
          </a:prstGeom>
        </p:spPr>
      </p:pic>
      <p:pic>
        <p:nvPicPr>
          <p:cNvPr id="13" name="Рисунок 12">
            <a:extLst>
              <a:ext uri="{FF2B5EF4-FFF2-40B4-BE49-F238E27FC236}">
                <a16:creationId xmlns:a16="http://schemas.microsoft.com/office/drawing/2014/main" id="{EAE2BC72-084F-4F57-8F57-75BEA734CB47}"/>
              </a:ext>
            </a:extLst>
          </p:cNvPr>
          <p:cNvPicPr>
            <a:picLocks noChangeAspect="1"/>
          </p:cNvPicPr>
          <p:nvPr/>
        </p:nvPicPr>
        <p:blipFill>
          <a:blip r:embed="rId3"/>
          <a:stretch>
            <a:fillRect/>
          </a:stretch>
        </p:blipFill>
        <p:spPr>
          <a:xfrm>
            <a:off x="5871378" y="5408559"/>
            <a:ext cx="1367254" cy="1033035"/>
          </a:xfrm>
          <a:prstGeom prst="rect">
            <a:avLst/>
          </a:prstGeom>
        </p:spPr>
      </p:pic>
    </p:spTree>
    <p:extLst>
      <p:ext uri="{BB962C8B-B14F-4D97-AF65-F5344CB8AC3E}">
        <p14:creationId xmlns:p14="http://schemas.microsoft.com/office/powerpoint/2010/main" val="3064625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Розіменування</a:t>
            </a:r>
            <a:r>
              <a:rPr lang="uk-UA" b="1" dirty="0"/>
              <a:t> вказівників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Як тільки у нас є вказівник, який вказує на що-небудь, </a:t>
            </a:r>
            <a:r>
              <a:rPr lang="uk-UA" sz="1800" b="1" dirty="0">
                <a:highlight>
                  <a:srgbClr val="00FF00"/>
                </a:highlight>
              </a:rPr>
              <a:t>ми можемо його </a:t>
            </a:r>
            <a:r>
              <a:rPr lang="uk-UA" sz="1800" b="1" dirty="0" err="1">
                <a:highlight>
                  <a:srgbClr val="00FF00"/>
                </a:highlight>
              </a:rPr>
              <a:t>розіменувати</a:t>
            </a:r>
            <a:r>
              <a:rPr lang="uk-UA" sz="1800" dirty="0">
                <a:highlight>
                  <a:srgbClr val="00FF00"/>
                </a:highlight>
              </a:rPr>
              <a:t>, </a:t>
            </a:r>
            <a:r>
              <a:rPr lang="uk-UA" sz="1800" b="1" dirty="0">
                <a:highlight>
                  <a:srgbClr val="00FF00"/>
                </a:highlight>
              </a:rPr>
              <a:t>щоб отримати значення, на яке він вказує</a:t>
            </a:r>
            <a:r>
              <a:rPr lang="uk-UA" sz="1800" dirty="0"/>
              <a:t>. </a:t>
            </a:r>
            <a:r>
              <a:rPr lang="uk-UA" sz="1800" b="1" dirty="0" err="1">
                <a:highlight>
                  <a:srgbClr val="00FF00"/>
                </a:highlight>
              </a:rPr>
              <a:t>Розіменований</a:t>
            </a:r>
            <a:r>
              <a:rPr lang="uk-UA" sz="1800" b="1" dirty="0">
                <a:highlight>
                  <a:srgbClr val="00FF00"/>
                </a:highlight>
              </a:rPr>
              <a:t> вказівник </a:t>
            </a:r>
            <a:r>
              <a:rPr lang="uk-UA" sz="1800" dirty="0"/>
              <a:t>— це вміст комірки в пам’яті, на яку він вказує:</a:t>
            </a:r>
          </a:p>
        </p:txBody>
      </p:sp>
      <p:pic>
        <p:nvPicPr>
          <p:cNvPr id="5" name="Рисунок 4">
            <a:extLst>
              <a:ext uri="{FF2B5EF4-FFF2-40B4-BE49-F238E27FC236}">
                <a16:creationId xmlns:a16="http://schemas.microsoft.com/office/drawing/2014/main" id="{84502E50-B21C-4B03-AC14-C7E90D38A523}"/>
              </a:ext>
            </a:extLst>
          </p:cNvPr>
          <p:cNvPicPr>
            <a:picLocks noChangeAspect="1"/>
          </p:cNvPicPr>
          <p:nvPr/>
        </p:nvPicPr>
        <p:blipFill>
          <a:blip r:embed="rId2"/>
          <a:stretch>
            <a:fillRect/>
          </a:stretch>
        </p:blipFill>
        <p:spPr>
          <a:xfrm>
            <a:off x="839939" y="2196410"/>
            <a:ext cx="10512120" cy="4435883"/>
          </a:xfrm>
          <a:prstGeom prst="rect">
            <a:avLst/>
          </a:prstGeom>
        </p:spPr>
      </p:pic>
      <p:pic>
        <p:nvPicPr>
          <p:cNvPr id="7" name="Рисунок 6">
            <a:extLst>
              <a:ext uri="{FF2B5EF4-FFF2-40B4-BE49-F238E27FC236}">
                <a16:creationId xmlns:a16="http://schemas.microsoft.com/office/drawing/2014/main" id="{590041BD-35C5-4CAF-A411-79CC45CBC940}"/>
              </a:ext>
            </a:extLst>
          </p:cNvPr>
          <p:cNvPicPr>
            <a:picLocks noChangeAspect="1"/>
          </p:cNvPicPr>
          <p:nvPr/>
        </p:nvPicPr>
        <p:blipFill>
          <a:blip r:embed="rId3"/>
          <a:stretch>
            <a:fillRect/>
          </a:stretch>
        </p:blipFill>
        <p:spPr>
          <a:xfrm>
            <a:off x="9480136" y="2861559"/>
            <a:ext cx="1247949" cy="1552792"/>
          </a:xfrm>
          <a:prstGeom prst="rect">
            <a:avLst/>
          </a:prstGeom>
        </p:spPr>
      </p:pic>
    </p:spTree>
    <p:extLst>
      <p:ext uri="{BB962C8B-B14F-4D97-AF65-F5344CB8AC3E}">
        <p14:creationId xmlns:p14="http://schemas.microsoft.com/office/powerpoint/2010/main" val="233114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Розіменування</a:t>
            </a:r>
            <a:r>
              <a:rPr lang="uk-UA" b="1" dirty="0"/>
              <a:t> вказівників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Ось чому вказівники повинні мати тип даних. Без типу вказівник не знав би, як інтерпретувати вміст, на який він вказує (при </a:t>
            </a:r>
            <a:r>
              <a:rPr lang="uk-UA" sz="1800" b="1" dirty="0" err="1">
                <a:highlight>
                  <a:srgbClr val="00FF00"/>
                </a:highlight>
              </a:rPr>
              <a:t>розіменуванні</a:t>
            </a:r>
            <a:r>
              <a:rPr lang="uk-UA" sz="1800" b="1" dirty="0">
                <a:highlight>
                  <a:srgbClr val="00FF00"/>
                </a:highlight>
              </a:rPr>
              <a:t>)</a:t>
            </a:r>
            <a:r>
              <a:rPr lang="uk-UA" sz="1800" dirty="0"/>
              <a:t>. Також, тому і повинні збігатися тип вказівника з типом змінної. Якщо вони не </a:t>
            </a:r>
            <a:r>
              <a:rPr lang="uk-UA" sz="1800" dirty="0" err="1"/>
              <a:t>збігатимуться</a:t>
            </a:r>
            <a:r>
              <a:rPr lang="uk-UA" sz="1800" dirty="0"/>
              <a:t>, то вказівник при </a:t>
            </a:r>
            <a:r>
              <a:rPr lang="uk-UA" sz="1800" dirty="0" err="1"/>
              <a:t>розіменуванні</a:t>
            </a:r>
            <a:r>
              <a:rPr lang="uk-UA" sz="1800" dirty="0"/>
              <a:t> може неправильно інтерпретувати біти (наприклад, замість типу </a:t>
            </a:r>
            <a:r>
              <a:rPr lang="en-US" sz="1800" dirty="0">
                <a:solidFill>
                  <a:schemeClr val="accent5">
                    <a:lumMod val="75000"/>
                  </a:schemeClr>
                </a:solidFill>
                <a:latin typeface="Consolas" panose="020B0609020204030204" pitchFamily="49" charset="0"/>
              </a:rPr>
              <a:t>double</a:t>
            </a:r>
            <a:r>
              <a:rPr lang="en-US" sz="1800" dirty="0"/>
              <a:t> </a:t>
            </a:r>
            <a:r>
              <a:rPr lang="uk-UA" sz="1800" dirty="0"/>
              <a:t>використати тип </a:t>
            </a:r>
            <a:r>
              <a:rPr lang="en-US" sz="1800" dirty="0">
                <a:solidFill>
                  <a:schemeClr val="accent5">
                    <a:lumMod val="75000"/>
                  </a:schemeClr>
                </a:solidFill>
                <a:latin typeface="Consolas" panose="020B0609020204030204" pitchFamily="49" charset="0"/>
              </a:rPr>
              <a:t>int</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a:highlight>
                  <a:srgbClr val="00FFFF"/>
                </a:highlight>
              </a:rPr>
              <a:t>Одному </a:t>
            </a:r>
            <a:r>
              <a:rPr lang="ru-RU" sz="1800" b="1" dirty="0" err="1">
                <a:highlight>
                  <a:srgbClr val="00FFFF"/>
                </a:highlight>
              </a:rPr>
              <a:t>вказівнику</a:t>
            </a:r>
            <a:r>
              <a:rPr lang="ru-RU" sz="1800" b="1" dirty="0">
                <a:highlight>
                  <a:srgbClr val="00FFFF"/>
                </a:highlight>
              </a:rPr>
              <a:t> </a:t>
            </a:r>
            <a:r>
              <a:rPr lang="ru-RU" sz="1800" b="1" dirty="0" err="1">
                <a:highlight>
                  <a:srgbClr val="00FFFF"/>
                </a:highlight>
              </a:rPr>
              <a:t>можна</a:t>
            </a:r>
            <a:r>
              <a:rPr lang="ru-RU" sz="1800" b="1" dirty="0">
                <a:highlight>
                  <a:srgbClr val="00FFFF"/>
                </a:highlight>
              </a:rPr>
              <a:t> </a:t>
            </a:r>
            <a:r>
              <a:rPr lang="ru-RU" sz="1800" b="1" dirty="0" err="1">
                <a:highlight>
                  <a:srgbClr val="00FFFF"/>
                </a:highlight>
              </a:rPr>
              <a:t>присвоювати</a:t>
            </a:r>
            <a:r>
              <a:rPr lang="ru-RU" sz="1800" b="1" dirty="0">
                <a:highlight>
                  <a:srgbClr val="00FFFF"/>
                </a:highlight>
              </a:rPr>
              <a:t> </a:t>
            </a:r>
            <a:r>
              <a:rPr lang="ru-RU" sz="1800" b="1" dirty="0" err="1">
                <a:highlight>
                  <a:srgbClr val="00FFFF"/>
                </a:highlight>
              </a:rPr>
              <a:t>різні</a:t>
            </a:r>
            <a:r>
              <a:rPr lang="ru-RU" sz="1800" b="1" dirty="0">
                <a:highlight>
                  <a:srgbClr val="00FFFF"/>
                </a:highlight>
              </a:rPr>
              <a:t> </a:t>
            </a:r>
            <a:r>
              <a:rPr lang="ru-RU" sz="1800" b="1" dirty="0" err="1">
                <a:highlight>
                  <a:srgbClr val="00FFFF"/>
                </a:highlight>
              </a:rPr>
              <a:t>значення</a:t>
            </a:r>
            <a:r>
              <a:rPr lang="ru-RU" sz="1800" dirty="0"/>
              <a:t>:</a:t>
            </a:r>
            <a:endParaRPr lang="uk-UA" sz="1800" dirty="0"/>
          </a:p>
        </p:txBody>
      </p:sp>
      <p:pic>
        <p:nvPicPr>
          <p:cNvPr id="5" name="Рисунок 4">
            <a:extLst>
              <a:ext uri="{FF2B5EF4-FFF2-40B4-BE49-F238E27FC236}">
                <a16:creationId xmlns:a16="http://schemas.microsoft.com/office/drawing/2014/main" id="{D3030AC2-3CF9-4010-9260-E7B293DCFB83}"/>
              </a:ext>
            </a:extLst>
          </p:cNvPr>
          <p:cNvPicPr>
            <a:picLocks noChangeAspect="1"/>
          </p:cNvPicPr>
          <p:nvPr/>
        </p:nvPicPr>
        <p:blipFill>
          <a:blip r:embed="rId2"/>
          <a:stretch>
            <a:fillRect/>
          </a:stretch>
        </p:blipFill>
        <p:spPr>
          <a:xfrm>
            <a:off x="3491169" y="3575040"/>
            <a:ext cx="5209659" cy="3190362"/>
          </a:xfrm>
          <a:prstGeom prst="rect">
            <a:avLst/>
          </a:prstGeom>
        </p:spPr>
      </p:pic>
    </p:spTree>
    <p:extLst>
      <p:ext uri="{BB962C8B-B14F-4D97-AF65-F5344CB8AC3E}">
        <p14:creationId xmlns:p14="http://schemas.microsoft.com/office/powerpoint/2010/main" val="137979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err="1"/>
              <a:t>Розіменування</a:t>
            </a:r>
            <a:r>
              <a:rPr lang="uk-UA" b="1" dirty="0"/>
              <a:t> вказівників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Коли адреса значення змінної присвоєна вказівнику, то виконується наступне:</a:t>
            </a:r>
          </a:p>
          <a:p>
            <a:pPr marL="825750" indent="-285750">
              <a:lnSpc>
                <a:spcPct val="150000"/>
              </a:lnSpc>
              <a:spcBef>
                <a:spcPts val="0"/>
              </a:spcBef>
            </a:pPr>
            <a:r>
              <a:rPr lang="en-US" sz="1800" dirty="0" err="1">
                <a:solidFill>
                  <a:schemeClr val="accent5">
                    <a:lumMod val="75000"/>
                  </a:schemeClr>
                </a:solidFill>
                <a:latin typeface="Consolas" panose="020B0609020204030204" pitchFamily="49" charset="0"/>
              </a:rPr>
              <a:t>ptr</a:t>
            </a:r>
            <a:r>
              <a:rPr lang="en-US" sz="1800" dirty="0"/>
              <a:t> — </a:t>
            </a:r>
            <a:r>
              <a:rPr lang="uk-UA" sz="1800" dirty="0"/>
              <a:t>це те ж саме, що і </a:t>
            </a:r>
            <a:r>
              <a:rPr lang="uk-UA" sz="1800" dirty="0">
                <a:solidFill>
                  <a:schemeClr val="accent5">
                    <a:lumMod val="75000"/>
                  </a:schemeClr>
                </a:solidFill>
                <a:latin typeface="Consolas" panose="020B0609020204030204" pitchFamily="49" charset="0"/>
              </a:rPr>
              <a:t>&amp;</a:t>
            </a:r>
            <a:r>
              <a:rPr lang="en-US" sz="1800" dirty="0">
                <a:solidFill>
                  <a:schemeClr val="accent5">
                    <a:lumMod val="75000"/>
                  </a:schemeClr>
                </a:solidFill>
                <a:latin typeface="Consolas" panose="020B0609020204030204" pitchFamily="49" charset="0"/>
              </a:rPr>
              <a:t>value</a:t>
            </a:r>
            <a:r>
              <a:rPr lang="en-US" sz="1800" dirty="0"/>
              <a:t>;</a:t>
            </a:r>
          </a:p>
          <a:p>
            <a:pPr marL="825750" indent="-285750">
              <a:lnSpc>
                <a:spcPct val="150000"/>
              </a:lnSpc>
              <a:spcBef>
                <a:spcPts val="0"/>
              </a:spcBef>
            </a:pPr>
            <a:r>
              <a:rPr lang="en-US"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rPr>
              <a:t> </a:t>
            </a:r>
            <a:r>
              <a:rPr lang="uk-UA" sz="1800" dirty="0"/>
              <a:t>обробляється так само, як і </a:t>
            </a:r>
            <a:r>
              <a:rPr lang="en-US" sz="1800" dirty="0">
                <a:solidFill>
                  <a:schemeClr val="accent5">
                    <a:lumMod val="75000"/>
                  </a:schemeClr>
                </a:solidFill>
                <a:latin typeface="Consolas" panose="020B0609020204030204" pitchFamily="49" charset="0"/>
              </a:rPr>
              <a:t>value</a:t>
            </a:r>
            <a:r>
              <a:rPr lang="en-US" sz="1800" dirty="0"/>
              <a:t>.</a:t>
            </a:r>
          </a:p>
          <a:p>
            <a:pPr marL="540000" indent="360000">
              <a:lnSpc>
                <a:spcPct val="150000"/>
              </a:lnSpc>
              <a:spcBef>
                <a:spcPts val="0"/>
              </a:spcBef>
              <a:buNone/>
            </a:pPr>
            <a:r>
              <a:rPr lang="uk-UA" sz="1800" dirty="0"/>
              <a:t>Оскільки </a:t>
            </a:r>
            <a:r>
              <a:rPr lang="uk-UA"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rPr>
              <a:t> </a:t>
            </a:r>
            <a:r>
              <a:rPr lang="uk-UA" sz="1800" dirty="0"/>
              <a:t>обробляється так само, як і </a:t>
            </a:r>
            <a:r>
              <a:rPr lang="en-US" sz="1800" dirty="0">
                <a:solidFill>
                  <a:schemeClr val="accent5">
                    <a:lumMod val="75000"/>
                  </a:schemeClr>
                </a:solidFill>
                <a:latin typeface="Consolas" panose="020B0609020204030204" pitchFamily="49" charset="0"/>
              </a:rPr>
              <a:t>value</a:t>
            </a:r>
            <a:r>
              <a:rPr lang="en-US" sz="1800" dirty="0"/>
              <a:t>, </a:t>
            </a:r>
            <a:r>
              <a:rPr lang="uk-UA" sz="1800" dirty="0"/>
              <a:t>то </a:t>
            </a:r>
            <a:r>
              <a:rPr lang="uk-UA" sz="1800" b="1" dirty="0">
                <a:highlight>
                  <a:srgbClr val="00FF00"/>
                </a:highlight>
              </a:rPr>
              <a:t>ми можемо присвоювати йому значення так, наче це звичайна змінна</a:t>
            </a:r>
            <a:r>
              <a:rPr lang="uk-UA" sz="1800" dirty="0"/>
              <a:t>. Наприклад:</a:t>
            </a:r>
          </a:p>
        </p:txBody>
      </p:sp>
      <p:pic>
        <p:nvPicPr>
          <p:cNvPr id="6" name="Рисунок 5">
            <a:extLst>
              <a:ext uri="{FF2B5EF4-FFF2-40B4-BE49-F238E27FC236}">
                <a16:creationId xmlns:a16="http://schemas.microsoft.com/office/drawing/2014/main" id="{E76EFB8E-44C2-435C-9012-1C47C5D20437}"/>
              </a:ext>
            </a:extLst>
          </p:cNvPr>
          <p:cNvPicPr>
            <a:picLocks noChangeAspect="1"/>
          </p:cNvPicPr>
          <p:nvPr/>
        </p:nvPicPr>
        <p:blipFill>
          <a:blip r:embed="rId2"/>
          <a:stretch>
            <a:fillRect/>
          </a:stretch>
        </p:blipFill>
        <p:spPr>
          <a:xfrm>
            <a:off x="-1" y="2959705"/>
            <a:ext cx="12192000" cy="2790540"/>
          </a:xfrm>
          <a:prstGeom prst="rect">
            <a:avLst/>
          </a:prstGeom>
        </p:spPr>
      </p:pic>
    </p:spTree>
    <p:extLst>
      <p:ext uri="{BB962C8B-B14F-4D97-AF65-F5344CB8AC3E}">
        <p14:creationId xmlns:p14="http://schemas.microsoft.com/office/powerpoint/2010/main" val="3641681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err="1"/>
              <a:t>Розіменування</a:t>
            </a:r>
            <a:r>
              <a:rPr lang="uk-UA" b="1" dirty="0"/>
              <a:t> некоректних вказівників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Вказівники в мові С++ по своїй суті є небезпечними</a:t>
            </a:r>
            <a:r>
              <a:rPr lang="uk-UA" sz="1800" dirty="0"/>
              <a:t>, а їх неправильне використання — один з найкращих способів отримати збій в програмі.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FF"/>
                </a:highlight>
              </a:rPr>
              <a:t>При </a:t>
            </a:r>
            <a:r>
              <a:rPr lang="uk-UA" sz="1800" b="1" dirty="0" err="1">
                <a:highlight>
                  <a:srgbClr val="00FFFF"/>
                </a:highlight>
              </a:rPr>
              <a:t>розіменуванні</a:t>
            </a:r>
            <a:r>
              <a:rPr lang="uk-UA" sz="1800" b="1" dirty="0">
                <a:highlight>
                  <a:srgbClr val="00FFFF"/>
                </a:highlight>
              </a:rPr>
              <a:t> вказівника, програма намагається перейти в комірку в пам’яті, яка зберігається в вказівнику і “витягнути” вміст цієї комірки</a:t>
            </a:r>
            <a:r>
              <a:rPr lang="uk-UA" sz="1800" dirty="0"/>
              <a:t>. З міркувань безпеки сучасні операційні системи (</a:t>
            </a:r>
            <a:r>
              <a:rPr lang="uk-UA" sz="1800" dirty="0" err="1"/>
              <a:t>скор</a:t>
            </a:r>
            <a:r>
              <a:rPr lang="uk-UA" sz="1800" dirty="0"/>
              <a:t>. “ОС”) </a:t>
            </a:r>
            <a:r>
              <a:rPr lang="uk-UA" sz="1800" b="1" dirty="0">
                <a:highlight>
                  <a:srgbClr val="FFFF00"/>
                </a:highlight>
              </a:rPr>
              <a:t>запускають програми в пісочниці</a:t>
            </a:r>
            <a:r>
              <a:rPr lang="uk-UA" sz="1800" dirty="0"/>
              <a:t> для запобігання їх неправильної взаємодії з іншими програмами і для захисту стабільності самої операційної системи. Якщо програма спробує отримати доступ до комірки в пам’яті, не виділеної для неї операційною системою, то </a:t>
            </a:r>
            <a:r>
              <a:rPr lang="uk-UA" sz="1800" b="1" dirty="0">
                <a:highlight>
                  <a:srgbClr val="FFFF00"/>
                </a:highlight>
              </a:rPr>
              <a:t>ОС відразу завершить виконання цієї програми</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Наступна програма добре ілюструє вищесказане. При запуску ви отримаєте збій (спробуйте, нічого страшного з вашим комп’ютером не відбудеться):</a:t>
            </a:r>
          </a:p>
        </p:txBody>
      </p:sp>
    </p:spTree>
    <p:extLst>
      <p:ext uri="{BB962C8B-B14F-4D97-AF65-F5344CB8AC3E}">
        <p14:creationId xmlns:p14="http://schemas.microsoft.com/office/powerpoint/2010/main" val="326592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76318120-31AE-4B35-A898-E8D43B4BD503}"/>
              </a:ext>
            </a:extLst>
          </p:cNvPr>
          <p:cNvPicPr>
            <a:picLocks noChangeAspect="1"/>
          </p:cNvPicPr>
          <p:nvPr/>
        </p:nvPicPr>
        <p:blipFill>
          <a:blip r:embed="rId2"/>
          <a:stretch>
            <a:fillRect/>
          </a:stretch>
        </p:blipFill>
        <p:spPr>
          <a:xfrm>
            <a:off x="0" y="834084"/>
            <a:ext cx="12192000" cy="5166224"/>
          </a:xfrm>
          <a:prstGeom prst="rect">
            <a:avLst/>
          </a:prstGeom>
        </p:spPr>
      </p:pic>
    </p:spTree>
    <p:extLst>
      <p:ext uri="{BB962C8B-B14F-4D97-AF65-F5344CB8AC3E}">
        <p14:creationId xmlns:p14="http://schemas.microsoft.com/office/powerpoint/2010/main" val="2575608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З </a:t>
            </a:r>
            <a:r>
              <a:rPr lang="ru-RU" sz="1800" dirty="0" err="1"/>
              <a:t>описом</a:t>
            </a:r>
            <a:r>
              <a:rPr lang="ru-RU" sz="1800" dirty="0"/>
              <a:t> для </a:t>
            </a:r>
            <a:r>
              <a:rPr lang="ru-RU" sz="1800" dirty="0">
                <a:solidFill>
                  <a:schemeClr val="accent5">
                    <a:lumMod val="75000"/>
                  </a:schemeClr>
                </a:solidFill>
                <a:latin typeface="Consolas" panose="020B0609020204030204" pitchFamily="49" charset="0"/>
              </a:rPr>
              <a:t>x</a:t>
            </a:r>
            <a:r>
              <a:rPr lang="ru-RU" sz="1800" dirty="0"/>
              <a:t> і </a:t>
            </a:r>
            <a:r>
              <a:rPr lang="ru-RU" sz="1800" dirty="0">
                <a:solidFill>
                  <a:schemeClr val="accent5">
                    <a:lumMod val="75000"/>
                  </a:schemeClr>
                </a:solidFill>
                <a:latin typeface="Consolas" panose="020B0609020204030204" pitchFamily="49" charset="0"/>
              </a:rPr>
              <a:t>y</a:t>
            </a:r>
            <a:r>
              <a:rPr lang="ru-RU" sz="1800" dirty="0"/>
              <a:t> ми </a:t>
            </a:r>
            <a:r>
              <a:rPr lang="ru-RU" sz="1800" dirty="0" err="1"/>
              <a:t>вже</a:t>
            </a:r>
            <a:r>
              <a:rPr lang="ru-RU" sz="1800" dirty="0"/>
              <a:t> </a:t>
            </a:r>
            <a:r>
              <a:rPr lang="ru-RU" sz="1800" dirty="0" err="1"/>
              <a:t>неодноразово</a:t>
            </a:r>
            <a:r>
              <a:rPr lang="ru-RU" sz="1800" dirty="0"/>
              <a:t> </a:t>
            </a:r>
            <a:r>
              <a:rPr lang="ru-RU" sz="1800" dirty="0" err="1"/>
              <a:t>зустрічалися</a:t>
            </a:r>
            <a:r>
              <a:rPr lang="ru-RU" sz="1800" dirty="0"/>
              <a:t>. </a:t>
            </a:r>
            <a:r>
              <a:rPr lang="ru-RU" sz="1800" b="1" dirty="0" err="1">
                <a:highlight>
                  <a:srgbClr val="00FF00"/>
                </a:highlight>
              </a:rPr>
              <a:t>Опис</a:t>
            </a:r>
            <a:r>
              <a:rPr lang="ru-RU" sz="1800" b="1" dirty="0">
                <a:highlight>
                  <a:srgbClr val="00FF00"/>
                </a:highlight>
              </a:rPr>
              <a:t> </a:t>
            </a:r>
            <a:r>
              <a:rPr lang="ru-RU" sz="1800" b="1" dirty="0" err="1">
                <a:highlight>
                  <a:srgbClr val="00FF00"/>
                </a:highlight>
              </a:rPr>
              <a:t>покажчика</a:t>
            </a:r>
            <a:r>
              <a:rPr lang="ru-RU" sz="1800" dirty="0"/>
              <a:t>:</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int* px;</a:t>
            </a:r>
          </a:p>
          <a:p>
            <a:pPr marL="540000" indent="360000">
              <a:lnSpc>
                <a:spcPct val="150000"/>
              </a:lnSpc>
              <a:spcBef>
                <a:spcPts val="0"/>
              </a:spcBef>
              <a:buNone/>
            </a:pPr>
            <a:r>
              <a:rPr lang="ru-RU" sz="1800" dirty="0"/>
              <a:t>є </a:t>
            </a:r>
            <a:r>
              <a:rPr lang="ru-RU" sz="1800" dirty="0" err="1"/>
              <a:t>новим</a:t>
            </a:r>
            <a:r>
              <a:rPr lang="ru-RU" sz="1800" dirty="0"/>
              <a:t> для нас і </a:t>
            </a:r>
            <a:r>
              <a:rPr lang="ru-RU" sz="1800" dirty="0" err="1"/>
              <a:t>каже</a:t>
            </a:r>
            <a:r>
              <a:rPr lang="ru-RU" sz="1800" dirty="0"/>
              <a:t>, </a:t>
            </a:r>
            <a:r>
              <a:rPr lang="ru-RU" sz="1800" b="1" dirty="0" err="1">
                <a:highlight>
                  <a:srgbClr val="00FF00"/>
                </a:highlight>
              </a:rPr>
              <a:t>що</a:t>
            </a:r>
            <a:r>
              <a:rPr lang="ru-RU" sz="1800" b="1" dirty="0">
                <a:highlight>
                  <a:srgbClr val="00FF00"/>
                </a:highlight>
              </a:rPr>
              <a:t> ми </a:t>
            </a:r>
            <a:r>
              <a:rPr lang="ru-RU" sz="1800" b="1" dirty="0" err="1">
                <a:highlight>
                  <a:srgbClr val="00FF00"/>
                </a:highlight>
              </a:rPr>
              <a:t>оголосили</a:t>
            </a:r>
            <a:r>
              <a:rPr lang="ru-RU" sz="1800" b="1" dirty="0">
                <a:highlight>
                  <a:srgbClr val="00FF00"/>
                </a:highlight>
              </a:rPr>
              <a:t> </a:t>
            </a:r>
            <a:r>
              <a:rPr lang="ru-RU" sz="1800" b="1" dirty="0" err="1">
                <a:highlight>
                  <a:srgbClr val="00FFFF"/>
                </a:highlight>
              </a:rPr>
              <a:t>покажчик</a:t>
            </a:r>
            <a:r>
              <a:rPr lang="ru-RU" sz="1800" b="1" dirty="0">
                <a:highlight>
                  <a:srgbClr val="00FF00"/>
                </a:highlight>
              </a:rPr>
              <a:t> на </a:t>
            </a:r>
            <a:r>
              <a:rPr lang="ru-RU" sz="1800" b="1" dirty="0" err="1">
                <a:highlight>
                  <a:srgbClr val="00FF00"/>
                </a:highlight>
              </a:rPr>
              <a:t>осередок</a:t>
            </a:r>
            <a:r>
              <a:rPr lang="ru-RU" sz="1800" b="1" dirty="0">
                <a:highlight>
                  <a:srgbClr val="00FF00"/>
                </a:highlight>
              </a:rPr>
              <a:t> </a:t>
            </a:r>
            <a:r>
              <a:rPr lang="ru-RU" sz="1800" b="1" dirty="0" err="1">
                <a:highlight>
                  <a:srgbClr val="00FF00"/>
                </a:highlight>
              </a:rPr>
              <a:t>пам'яті</a:t>
            </a:r>
            <a:r>
              <a:rPr lang="ru-RU" sz="1800" b="1" dirty="0">
                <a:highlight>
                  <a:srgbClr val="00FF00"/>
                </a:highlight>
              </a:rPr>
              <a:t> </a:t>
            </a:r>
            <a:r>
              <a:rPr lang="ru-RU" sz="1800" b="1" dirty="0" err="1">
                <a:highlight>
                  <a:srgbClr val="00FF00"/>
                </a:highlight>
              </a:rPr>
              <a:t>цілого</a:t>
            </a:r>
            <a:r>
              <a:rPr lang="ru-RU" sz="1800" b="1" dirty="0">
                <a:highlight>
                  <a:srgbClr val="00FF00"/>
                </a:highlight>
              </a:rPr>
              <a:t> типу</a:t>
            </a:r>
            <a:r>
              <a:rPr lang="ru-RU" sz="1800" dirty="0"/>
              <a:t>. </a:t>
            </a:r>
            <a:r>
              <a:rPr lang="ru-RU" sz="1800" b="1" dirty="0" err="1">
                <a:highlight>
                  <a:srgbClr val="FFFF00"/>
                </a:highlight>
              </a:rPr>
              <a:t>Оголошення</a:t>
            </a:r>
            <a:r>
              <a:rPr lang="ru-RU" sz="1800" b="1" dirty="0">
                <a:highlight>
                  <a:srgbClr val="FFFF00"/>
                </a:highlight>
              </a:rPr>
              <a:t> </a:t>
            </a:r>
            <a:r>
              <a:rPr lang="ru-RU" sz="1800" b="1" dirty="0" err="1">
                <a:highlight>
                  <a:srgbClr val="FFFF00"/>
                </a:highlight>
              </a:rPr>
              <a:t>покажчика</a:t>
            </a:r>
            <a:r>
              <a:rPr lang="ru-RU" sz="1800" b="1" dirty="0">
                <a:highlight>
                  <a:srgbClr val="FFFF00"/>
                </a:highlight>
              </a:rPr>
              <a:t> </a:t>
            </a:r>
            <a:r>
              <a:rPr lang="ru-RU" sz="1800" b="1" dirty="0" err="1">
                <a:highlight>
                  <a:srgbClr val="FFFF00"/>
                </a:highlight>
              </a:rPr>
              <a:t>відрізняється</a:t>
            </a:r>
            <a:r>
              <a:rPr lang="ru-RU" sz="1800" b="1" dirty="0">
                <a:highlight>
                  <a:srgbClr val="FFFF00"/>
                </a:highlight>
              </a:rPr>
              <a:t> </a:t>
            </a:r>
            <a:r>
              <a:rPr lang="ru-RU" sz="1800" b="1" dirty="0" err="1">
                <a:highlight>
                  <a:srgbClr val="FFFF00"/>
                </a:highlight>
              </a:rPr>
              <a:t>від</a:t>
            </a:r>
            <a:r>
              <a:rPr lang="ru-RU" sz="1800" b="1" dirty="0">
                <a:highlight>
                  <a:srgbClr val="FFFF00"/>
                </a:highlight>
              </a:rPr>
              <a:t> </a:t>
            </a:r>
            <a:r>
              <a:rPr lang="ru-RU" sz="1800" b="1" dirty="0" err="1">
                <a:highlight>
                  <a:srgbClr val="FFFF00"/>
                </a:highlight>
              </a:rPr>
              <a:t>оголошення</a:t>
            </a:r>
            <a:r>
              <a:rPr lang="ru-RU" sz="1800" b="1" dirty="0">
                <a:highlight>
                  <a:srgbClr val="FFFF00"/>
                </a:highlight>
              </a:rPr>
              <a:t> </a:t>
            </a:r>
            <a:r>
              <a:rPr lang="ru-RU" sz="1800" b="1" dirty="0" err="1">
                <a:highlight>
                  <a:srgbClr val="FFFF00"/>
                </a:highlight>
              </a:rPr>
              <a:t>змінної</a:t>
            </a:r>
            <a:r>
              <a:rPr lang="ru-RU" sz="1800" b="1" dirty="0">
                <a:highlight>
                  <a:srgbClr val="FFFF00"/>
                </a:highlight>
              </a:rPr>
              <a:t> </a:t>
            </a:r>
            <a:r>
              <a:rPr lang="ru-RU" sz="1800" b="1" dirty="0" err="1">
                <a:highlight>
                  <a:srgbClr val="FFFF00"/>
                </a:highlight>
              </a:rPr>
              <a:t>наявністю</a:t>
            </a:r>
            <a:r>
              <a:rPr lang="ru-RU" sz="1800" b="1" dirty="0">
                <a:highlight>
                  <a:srgbClr val="FFFF00"/>
                </a:highlight>
              </a:rPr>
              <a:t> </a:t>
            </a:r>
            <a:r>
              <a:rPr lang="ru-RU" sz="1800" b="1" dirty="0">
                <a:solidFill>
                  <a:schemeClr val="accent5">
                    <a:lumMod val="75000"/>
                  </a:schemeClr>
                </a:solidFill>
                <a:highlight>
                  <a:srgbClr val="FFFF00"/>
                </a:highlight>
                <a:latin typeface="Consolas" panose="020B0609020204030204" pitchFamily="49" charset="0"/>
              </a:rPr>
              <a:t>*</a:t>
            </a:r>
            <a:r>
              <a:rPr lang="ru-RU" sz="1800" b="1" dirty="0">
                <a:highlight>
                  <a:srgbClr val="FFFF00"/>
                </a:highlight>
              </a:rPr>
              <a:t> в </a:t>
            </a:r>
            <a:r>
              <a:rPr lang="ru-RU" sz="1800" b="1" dirty="0" err="1">
                <a:highlight>
                  <a:srgbClr val="FFFF00"/>
                </a:highlight>
              </a:rPr>
              <a:t>оголошенні</a:t>
            </a:r>
            <a:r>
              <a:rPr lang="ru-RU" sz="1800" dirty="0"/>
              <a:t>. </a:t>
            </a:r>
            <a:r>
              <a:rPr lang="ru-RU" sz="1800" b="1" dirty="0" err="1">
                <a:highlight>
                  <a:srgbClr val="FF00FF"/>
                </a:highlight>
              </a:rPr>
              <a:t>Після</a:t>
            </a:r>
            <a:r>
              <a:rPr lang="ru-RU" sz="1800" b="1" dirty="0">
                <a:highlight>
                  <a:srgbClr val="FF00FF"/>
                </a:highlight>
              </a:rPr>
              <a:t> </a:t>
            </a:r>
            <a:r>
              <a:rPr lang="ru-RU" sz="1800" b="1" dirty="0" err="1">
                <a:highlight>
                  <a:srgbClr val="FF00FF"/>
                </a:highlight>
              </a:rPr>
              <a:t>оголошення</a:t>
            </a:r>
            <a:r>
              <a:rPr lang="ru-RU" sz="1800" b="1" dirty="0">
                <a:highlight>
                  <a:srgbClr val="FF00FF"/>
                </a:highlight>
              </a:rPr>
              <a:t> </a:t>
            </a:r>
            <a:r>
              <a:rPr lang="ru-RU" sz="1800" b="1" dirty="0" err="1">
                <a:highlight>
                  <a:srgbClr val="FF00FF"/>
                </a:highlight>
              </a:rPr>
              <a:t>покажчик</a:t>
            </a:r>
            <a:r>
              <a:rPr lang="ru-RU" sz="1800" b="1" dirty="0">
                <a:highlight>
                  <a:srgbClr val="FF00FF"/>
                </a:highlight>
              </a:rPr>
              <a:t> </a:t>
            </a:r>
            <a:r>
              <a:rPr lang="ru-RU" sz="1800" b="1" dirty="0" err="1">
                <a:highlight>
                  <a:srgbClr val="FF00FF"/>
                </a:highlight>
              </a:rPr>
              <a:t>ні</a:t>
            </a:r>
            <a:r>
              <a:rPr lang="ru-RU" sz="1800" b="1" dirty="0">
                <a:highlight>
                  <a:srgbClr val="FF00FF"/>
                </a:highlight>
              </a:rPr>
              <a:t> на </a:t>
            </a:r>
            <a:r>
              <a:rPr lang="ru-RU" sz="1800" b="1" dirty="0" err="1">
                <a:highlight>
                  <a:srgbClr val="FF00FF"/>
                </a:highlight>
              </a:rPr>
              <a:t>що</a:t>
            </a:r>
            <a:r>
              <a:rPr lang="ru-RU" sz="1800" b="1" dirty="0">
                <a:highlight>
                  <a:srgbClr val="FF00FF"/>
                </a:highlight>
              </a:rPr>
              <a:t> не </a:t>
            </a:r>
            <a:r>
              <a:rPr lang="ru-RU" sz="1800" b="1" dirty="0" err="1">
                <a:highlight>
                  <a:srgbClr val="FF00FF"/>
                </a:highlight>
              </a:rPr>
              <a:t>вказує</a:t>
            </a:r>
            <a:r>
              <a:rPr lang="ru-RU" sz="1800" dirty="0"/>
              <a:t>. </a:t>
            </a:r>
            <a:r>
              <a:rPr lang="ru-RU" sz="1800" b="1" dirty="0">
                <a:highlight>
                  <a:srgbClr val="FF00FF"/>
                </a:highlight>
              </a:rPr>
              <a:t>У </a:t>
            </a:r>
            <a:r>
              <a:rPr lang="ru-RU" sz="1800" b="1" dirty="0" err="1">
                <a:highlight>
                  <a:srgbClr val="FF00FF"/>
                </a:highlight>
              </a:rPr>
              <a:t>ньому</a:t>
            </a:r>
            <a:r>
              <a:rPr lang="ru-RU" sz="1800" b="1" dirty="0">
                <a:highlight>
                  <a:srgbClr val="FF00FF"/>
                </a:highlight>
              </a:rPr>
              <a:t> </a:t>
            </a:r>
            <a:r>
              <a:rPr lang="ru-RU" sz="1800" b="1" dirty="0" err="1">
                <a:highlight>
                  <a:srgbClr val="FF00FF"/>
                </a:highlight>
              </a:rPr>
              <a:t>випадкове</a:t>
            </a:r>
            <a:r>
              <a:rPr lang="ru-RU" sz="1800" b="1" dirty="0">
                <a:highlight>
                  <a:srgbClr val="FF00FF"/>
                </a:highlight>
              </a:rPr>
              <a:t> </a:t>
            </a:r>
            <a:r>
              <a:rPr lang="ru-RU" sz="1800" b="1" dirty="0" err="1">
                <a:highlight>
                  <a:srgbClr val="FF00FF"/>
                </a:highlight>
              </a:rPr>
              <a:t>значення</a:t>
            </a:r>
            <a:r>
              <a:rPr lang="ru-RU" sz="1800" dirty="0"/>
              <a:t>. </a:t>
            </a:r>
            <a:r>
              <a:rPr lang="ru-RU" sz="1800" b="1" dirty="0" err="1">
                <a:highlight>
                  <a:srgbClr val="00FFFF"/>
                </a:highlight>
              </a:rPr>
              <a:t>Покажчик</a:t>
            </a:r>
            <a:r>
              <a:rPr lang="ru-RU" sz="1800" b="1" dirty="0">
                <a:highlight>
                  <a:srgbClr val="00FFFF"/>
                </a:highlight>
              </a:rPr>
              <a:t> </a:t>
            </a:r>
            <a:r>
              <a:rPr lang="ru-RU" sz="1800" b="1" dirty="0" err="1">
                <a:highlight>
                  <a:srgbClr val="00FFFF"/>
                </a:highlight>
              </a:rPr>
              <a:t>може</a:t>
            </a:r>
            <a:r>
              <a:rPr lang="ru-RU" sz="1800" b="1" dirty="0">
                <a:highlight>
                  <a:srgbClr val="00FFFF"/>
                </a:highlight>
              </a:rPr>
              <a:t> </a:t>
            </a:r>
            <a:r>
              <a:rPr lang="ru-RU" sz="1800" b="1" dirty="0" err="1">
                <a:highlight>
                  <a:srgbClr val="00FFFF"/>
                </a:highlight>
              </a:rPr>
              <a:t>зберігати</a:t>
            </a:r>
            <a:r>
              <a:rPr lang="ru-RU" sz="1800" b="1" dirty="0">
                <a:highlight>
                  <a:srgbClr val="00FFFF"/>
                </a:highlight>
              </a:rPr>
              <a:t> </a:t>
            </a:r>
            <a:r>
              <a:rPr lang="ru-RU" sz="1800" b="1" dirty="0" err="1">
                <a:highlight>
                  <a:srgbClr val="00FFFF"/>
                </a:highlight>
              </a:rPr>
              <a:t>тільки</a:t>
            </a:r>
            <a:r>
              <a:rPr lang="ru-RU" sz="1800" b="1" dirty="0">
                <a:highlight>
                  <a:srgbClr val="00FFFF"/>
                </a:highlight>
              </a:rPr>
              <a:t> </a:t>
            </a:r>
            <a:r>
              <a:rPr lang="ru-RU" sz="1800" b="1" u="sng" dirty="0">
                <a:highlight>
                  <a:srgbClr val="00FFFF"/>
                </a:highlight>
              </a:rPr>
              <a:t>адресу </a:t>
            </a:r>
            <a:r>
              <a:rPr lang="ru-RU" sz="1800" b="1" u="sng" dirty="0" err="1">
                <a:highlight>
                  <a:srgbClr val="00FFFF"/>
                </a:highlight>
              </a:rPr>
              <a:t>осередку</a:t>
            </a:r>
            <a:r>
              <a:rPr lang="ru-RU" sz="1800" dirty="0"/>
              <a:t>. </a:t>
            </a:r>
            <a:endParaRPr lang="en-US" sz="1800" dirty="0"/>
          </a:p>
          <a:p>
            <a:pPr marL="540000" indent="360000">
              <a:lnSpc>
                <a:spcPct val="150000"/>
              </a:lnSpc>
              <a:spcBef>
                <a:spcPts val="0"/>
              </a:spcBef>
              <a:buNone/>
            </a:pPr>
            <a:r>
              <a:rPr lang="ru-RU" sz="1800" dirty="0" err="1"/>
              <a:t>Нагадаємо</a:t>
            </a:r>
            <a:r>
              <a:rPr lang="ru-RU" sz="1800" dirty="0"/>
              <a:t>, </a:t>
            </a:r>
            <a:r>
              <a:rPr lang="ru-RU" sz="1800" dirty="0" err="1"/>
              <a:t>що</a:t>
            </a:r>
            <a:r>
              <a:rPr lang="ru-RU" sz="1800" dirty="0"/>
              <a:t> </a:t>
            </a:r>
            <a:r>
              <a:rPr lang="ru-RU" sz="1800" b="1" dirty="0">
                <a:highlight>
                  <a:srgbClr val="00FF00"/>
                </a:highlight>
              </a:rPr>
              <a:t>для </a:t>
            </a:r>
            <a:r>
              <a:rPr lang="ru-RU" sz="1800" b="1" dirty="0" err="1">
                <a:highlight>
                  <a:srgbClr val="00FF00"/>
                </a:highlight>
              </a:rPr>
              <a:t>присвоєння</a:t>
            </a:r>
            <a:r>
              <a:rPr lang="ru-RU" sz="1800" b="1" dirty="0">
                <a:highlight>
                  <a:srgbClr val="00FF00"/>
                </a:highlight>
              </a:rPr>
              <a:t> </a:t>
            </a:r>
            <a:r>
              <a:rPr lang="ru-RU" sz="1800" b="1" dirty="0" err="1">
                <a:highlight>
                  <a:srgbClr val="00FF00"/>
                </a:highlight>
              </a:rPr>
              <a:t>адреси</a:t>
            </a:r>
            <a:r>
              <a:rPr lang="ru-RU" sz="1800" b="1" dirty="0">
                <a:highlight>
                  <a:srgbClr val="00FF00"/>
                </a:highlight>
              </a:rPr>
              <a:t> в </a:t>
            </a:r>
            <a:r>
              <a:rPr lang="ru-RU" sz="1800" b="1" dirty="0" err="1">
                <a:highlight>
                  <a:srgbClr val="00FF00"/>
                </a:highlight>
              </a:rPr>
              <a:t>покажчик</a:t>
            </a:r>
            <a:r>
              <a:rPr lang="ru-RU" sz="1800" dirty="0"/>
              <a:t> </a:t>
            </a:r>
            <a:r>
              <a:rPr lang="ru-RU" sz="1800" dirty="0" err="1"/>
              <a:t>використовується</a:t>
            </a:r>
            <a:r>
              <a:rPr lang="ru-RU" sz="1800" dirty="0"/>
              <a:t> </a:t>
            </a:r>
            <a:r>
              <a:rPr lang="ru-RU" sz="1800" dirty="0">
                <a:solidFill>
                  <a:schemeClr val="accent5">
                    <a:lumMod val="75000"/>
                  </a:schemeClr>
                </a:solidFill>
                <a:latin typeface="Consolas" panose="020B0609020204030204" pitchFamily="49" charset="0"/>
              </a:rPr>
              <a:t>&amp;</a:t>
            </a:r>
            <a:r>
              <a:rPr lang="ru-RU" sz="1800" dirty="0"/>
              <a:t> (</a:t>
            </a:r>
            <a:r>
              <a:rPr lang="ru-RU" sz="1800" b="1" dirty="0" err="1">
                <a:highlight>
                  <a:srgbClr val="00FF00"/>
                </a:highlight>
              </a:rPr>
              <a:t>отримання</a:t>
            </a:r>
            <a:r>
              <a:rPr lang="ru-RU" sz="1800" b="1" dirty="0">
                <a:highlight>
                  <a:srgbClr val="00FF00"/>
                </a:highlight>
              </a:rPr>
              <a:t> </a:t>
            </a:r>
            <a:r>
              <a:rPr lang="ru-RU" sz="1800" b="1" dirty="0" err="1">
                <a:highlight>
                  <a:srgbClr val="00FF00"/>
                </a:highlight>
              </a:rPr>
              <a:t>адреси</a:t>
            </a:r>
            <a:r>
              <a:rPr lang="ru-RU" sz="1800" dirty="0"/>
              <a:t>), </a:t>
            </a:r>
            <a:endParaRPr lang="en-US" sz="1800" dirty="0"/>
          </a:p>
          <a:p>
            <a:pPr marL="540000" indent="360000">
              <a:lnSpc>
                <a:spcPct val="150000"/>
              </a:lnSpc>
              <a:spcBef>
                <a:spcPts val="0"/>
              </a:spcBef>
              <a:buNone/>
            </a:pPr>
            <a:r>
              <a:rPr lang="ru-RU" sz="1800" dirty="0"/>
              <a:t>а </a:t>
            </a:r>
            <a:r>
              <a:rPr lang="ru-RU" sz="1800" b="1" dirty="0">
                <a:highlight>
                  <a:srgbClr val="00FFFF"/>
                </a:highlight>
              </a:rPr>
              <a:t>для доступу до </a:t>
            </a:r>
            <a:r>
              <a:rPr lang="ru-RU" sz="1800" b="1" dirty="0" err="1">
                <a:highlight>
                  <a:srgbClr val="00FFFF"/>
                </a:highlight>
              </a:rPr>
              <a:t>осередку</a:t>
            </a:r>
            <a:r>
              <a:rPr lang="ru-RU" sz="1800" b="1" dirty="0">
                <a:highlight>
                  <a:srgbClr val="00FFFF"/>
                </a:highlight>
              </a:rPr>
              <a:t> </a:t>
            </a:r>
            <a:r>
              <a:rPr lang="ru-RU" sz="1800" b="1" dirty="0" err="1">
                <a:highlight>
                  <a:srgbClr val="00FFFF"/>
                </a:highlight>
              </a:rPr>
              <a:t>пам'яті</a:t>
            </a:r>
            <a:r>
              <a:rPr lang="ru-RU" sz="1800" dirty="0"/>
              <a:t> </a:t>
            </a:r>
            <a:r>
              <a:rPr lang="ru-RU" sz="1800" dirty="0" err="1"/>
              <a:t>необхідно</a:t>
            </a:r>
            <a:r>
              <a:rPr lang="ru-RU" sz="1800" dirty="0"/>
              <a:t> </a:t>
            </a:r>
            <a:r>
              <a:rPr lang="ru-RU" sz="1800" dirty="0" err="1"/>
              <a:t>застосовувати</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b="1" dirty="0" err="1">
                <a:highlight>
                  <a:srgbClr val="00FFFF"/>
                </a:highlight>
              </a:rPr>
              <a:t>розіменування</a:t>
            </a:r>
            <a:r>
              <a:rPr lang="ru-RU" sz="1800" dirty="0"/>
              <a:t>). </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00FF"/>
                </a:highlight>
              </a:rPr>
              <a:t>Покажчики</a:t>
            </a:r>
            <a:r>
              <a:rPr lang="ru-RU" sz="1800" b="1" dirty="0">
                <a:highlight>
                  <a:srgbClr val="FF00FF"/>
                </a:highlight>
              </a:rPr>
              <a:t> </a:t>
            </a:r>
            <a:r>
              <a:rPr lang="ru-RU" sz="1800" b="1" dirty="0" err="1">
                <a:highlight>
                  <a:srgbClr val="FF00FF"/>
                </a:highlight>
              </a:rPr>
              <a:t>можуть</a:t>
            </a:r>
            <a:r>
              <a:rPr lang="ru-RU" sz="1800" b="1" dirty="0">
                <a:highlight>
                  <a:srgbClr val="FF00FF"/>
                </a:highlight>
              </a:rPr>
              <a:t> </a:t>
            </a:r>
            <a:r>
              <a:rPr lang="ru-RU" sz="1800" b="1" dirty="0" err="1">
                <a:highlight>
                  <a:srgbClr val="FF00FF"/>
                </a:highlight>
              </a:rPr>
              <a:t>входити</a:t>
            </a:r>
            <a:r>
              <a:rPr lang="ru-RU" sz="1800" b="1" dirty="0">
                <a:highlight>
                  <a:srgbClr val="FF00FF"/>
                </a:highlight>
              </a:rPr>
              <a:t> у </a:t>
            </a:r>
            <a:r>
              <a:rPr lang="ru-RU" sz="1800" b="1" dirty="0" err="1">
                <a:highlight>
                  <a:srgbClr val="FF00FF"/>
                </a:highlight>
              </a:rPr>
              <a:t>вираз</a:t>
            </a:r>
            <a:r>
              <a:rPr lang="ru-RU" sz="1800" dirty="0"/>
              <a:t>. </a:t>
            </a:r>
            <a:r>
              <a:rPr lang="ru-RU" sz="1800" dirty="0" err="1"/>
              <a:t>Наприклад</a:t>
            </a:r>
            <a:r>
              <a:rPr lang="ru-RU" sz="1800" dirty="0"/>
              <a:t>, </a:t>
            </a:r>
            <a:r>
              <a:rPr lang="ru-RU" sz="1800" dirty="0" err="1"/>
              <a:t>якщо</a:t>
            </a:r>
            <a:r>
              <a:rPr lang="ru-RU" sz="1800" dirty="0"/>
              <a:t> </a:t>
            </a:r>
            <a:r>
              <a:rPr lang="ru-RU" sz="1800" dirty="0" err="1">
                <a:solidFill>
                  <a:schemeClr val="accent5">
                    <a:lumMod val="75000"/>
                  </a:schemeClr>
                </a:solidFill>
                <a:latin typeface="Consolas" panose="020B0609020204030204" pitchFamily="49" charset="0"/>
              </a:rPr>
              <a:t>px</a:t>
            </a:r>
            <a:r>
              <a:rPr lang="ru-RU" sz="1800" dirty="0"/>
              <a:t> </a:t>
            </a:r>
            <a:r>
              <a:rPr lang="ru-RU" sz="1800" dirty="0" err="1"/>
              <a:t>вказує</a:t>
            </a:r>
            <a:r>
              <a:rPr lang="ru-RU" sz="1800" dirty="0"/>
              <a:t> на </a:t>
            </a:r>
            <a:r>
              <a:rPr lang="ru-RU" sz="1800" dirty="0" err="1"/>
              <a:t>ціле</a:t>
            </a:r>
            <a:r>
              <a:rPr lang="ru-RU" sz="1800" dirty="0"/>
              <a:t> </a:t>
            </a:r>
            <a:r>
              <a:rPr lang="ru-RU" sz="1800" dirty="0">
                <a:solidFill>
                  <a:schemeClr val="accent5">
                    <a:lumMod val="75000"/>
                  </a:schemeClr>
                </a:solidFill>
                <a:latin typeface="Consolas" panose="020B0609020204030204" pitchFamily="49" charset="0"/>
              </a:rPr>
              <a:t>x</a:t>
            </a:r>
            <a:r>
              <a:rPr lang="ru-RU" sz="1800" dirty="0"/>
              <a:t>, то </a:t>
            </a:r>
            <a:r>
              <a:rPr lang="ru-RU" sz="1800" dirty="0">
                <a:solidFill>
                  <a:schemeClr val="accent5">
                    <a:lumMod val="75000"/>
                  </a:schemeClr>
                </a:solidFill>
                <a:latin typeface="Consolas" panose="020B0609020204030204" pitchFamily="49" charset="0"/>
              </a:rPr>
              <a:t>*</a:t>
            </a:r>
            <a:r>
              <a:rPr lang="ru-RU" sz="1800" dirty="0" err="1">
                <a:solidFill>
                  <a:schemeClr val="accent5">
                    <a:lumMod val="75000"/>
                  </a:schemeClr>
                </a:solidFill>
                <a:latin typeface="Consolas" panose="020B0609020204030204" pitchFamily="49" charset="0"/>
              </a:rPr>
              <a:t>px</a:t>
            </a:r>
            <a:r>
              <a:rPr lang="ru-RU" sz="1800" dirty="0">
                <a:solidFill>
                  <a:schemeClr val="accent5">
                    <a:lumMod val="75000"/>
                  </a:schemeClr>
                </a:solidFill>
                <a:latin typeface="Consolas" panose="020B0609020204030204" pitchFamily="49" charset="0"/>
              </a:rPr>
              <a:t> </a:t>
            </a:r>
            <a:r>
              <a:rPr lang="ru-RU" sz="1800" dirty="0" err="1"/>
              <a:t>може</a:t>
            </a:r>
            <a:r>
              <a:rPr lang="ru-RU" sz="1800" dirty="0"/>
              <a:t> </a:t>
            </a:r>
            <a:r>
              <a:rPr lang="ru-RU" sz="1800" dirty="0" err="1"/>
              <a:t>з'являтися</a:t>
            </a:r>
            <a:r>
              <a:rPr lang="ru-RU" sz="1800" dirty="0"/>
              <a:t> в будь-</a:t>
            </a:r>
            <a:r>
              <a:rPr lang="ru-RU" sz="1800" dirty="0" err="1"/>
              <a:t>якому</a:t>
            </a:r>
            <a:r>
              <a:rPr lang="ru-RU" sz="1800" dirty="0"/>
              <a:t> </a:t>
            </a:r>
            <a:r>
              <a:rPr lang="ru-RU" sz="1800" dirty="0" err="1"/>
              <a:t>контексті</a:t>
            </a:r>
            <a:r>
              <a:rPr lang="ru-RU" sz="1800" dirty="0"/>
              <a:t>, де </a:t>
            </a:r>
            <a:r>
              <a:rPr lang="ru-RU" sz="1800" dirty="0" err="1"/>
              <a:t>може</a:t>
            </a:r>
            <a:r>
              <a:rPr lang="ru-RU" sz="1800" dirty="0"/>
              <a:t> </a:t>
            </a:r>
            <a:r>
              <a:rPr lang="ru-RU" sz="1800" dirty="0" err="1"/>
              <a:t>трапитися</a:t>
            </a:r>
            <a:r>
              <a:rPr lang="ru-RU" sz="1800" dirty="0"/>
              <a:t> </a:t>
            </a:r>
            <a:r>
              <a:rPr lang="ru-RU" sz="1800" dirty="0">
                <a:solidFill>
                  <a:schemeClr val="accent5">
                    <a:lumMod val="75000"/>
                  </a:schemeClr>
                </a:solidFill>
                <a:latin typeface="Consolas" panose="020B0609020204030204" pitchFamily="49" charset="0"/>
              </a:rPr>
              <a:t>x</a:t>
            </a:r>
            <a:r>
              <a:rPr lang="ru-RU" sz="1800" dirty="0"/>
              <a:t>. </a:t>
            </a:r>
            <a:r>
              <a:rPr lang="ru-RU" sz="1800" dirty="0" err="1"/>
              <a:t>Наприклад</a:t>
            </a:r>
            <a:endParaRPr lang="uk-UA" sz="1800" dirty="0"/>
          </a:p>
        </p:txBody>
      </p:sp>
    </p:spTree>
    <p:extLst>
      <p:ext uri="{BB962C8B-B14F-4D97-AF65-F5344CB8AC3E}">
        <p14:creationId xmlns:p14="http://schemas.microsoft.com/office/powerpoint/2010/main" val="2404133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Розмір вказівників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Розмір вказівника залежить від архітектури, на якій </a:t>
            </a:r>
            <a:r>
              <a:rPr lang="uk-UA" sz="1800" b="1" dirty="0" err="1">
                <a:highlight>
                  <a:srgbClr val="00FF00"/>
                </a:highlight>
              </a:rPr>
              <a:t>скомпільовано</a:t>
            </a:r>
            <a:r>
              <a:rPr lang="uk-UA" sz="1800" b="1" dirty="0">
                <a:highlight>
                  <a:srgbClr val="00FF00"/>
                </a:highlight>
              </a:rPr>
              <a:t> виконуваний файл</a:t>
            </a:r>
            <a:r>
              <a:rPr lang="uk-UA" sz="1800" dirty="0"/>
              <a:t>: </a:t>
            </a:r>
            <a:r>
              <a:rPr lang="en-US" sz="1800" dirty="0"/>
              <a:t>   </a:t>
            </a:r>
            <a:r>
              <a:rPr lang="uk-UA" sz="1800" dirty="0"/>
              <a:t>32-бітний виконуваний файл використовує 32-бітні адреси в пам’яті. Відповідно, вказівник на 32-бітному пристрої займає 32 біти (4 байти). З 64-бітним виконуваним файлом вказівник займатиме 64 біти (8 байтів). І це незалежно від того, на що вказує вказівник:</a:t>
            </a:r>
          </a:p>
        </p:txBody>
      </p:sp>
      <p:pic>
        <p:nvPicPr>
          <p:cNvPr id="5" name="Рисунок 4">
            <a:extLst>
              <a:ext uri="{FF2B5EF4-FFF2-40B4-BE49-F238E27FC236}">
                <a16:creationId xmlns:a16="http://schemas.microsoft.com/office/drawing/2014/main" id="{495FE66C-CE2D-48AD-B364-1F3F07BA0566}"/>
              </a:ext>
            </a:extLst>
          </p:cNvPr>
          <p:cNvPicPr>
            <a:picLocks noChangeAspect="1"/>
          </p:cNvPicPr>
          <p:nvPr/>
        </p:nvPicPr>
        <p:blipFill>
          <a:blip r:embed="rId2"/>
          <a:stretch>
            <a:fillRect/>
          </a:stretch>
        </p:blipFill>
        <p:spPr>
          <a:xfrm>
            <a:off x="6724890" y="2528889"/>
            <a:ext cx="4718745" cy="4143916"/>
          </a:xfrm>
          <a:prstGeom prst="rect">
            <a:avLst/>
          </a:prstGeom>
        </p:spPr>
      </p:pic>
      <p:sp>
        <p:nvSpPr>
          <p:cNvPr id="7" name="TextBox 6">
            <a:extLst>
              <a:ext uri="{FF2B5EF4-FFF2-40B4-BE49-F238E27FC236}">
                <a16:creationId xmlns:a16="http://schemas.microsoft.com/office/drawing/2014/main" id="{7CD722D9-6CED-491F-8370-BF942D147710}"/>
              </a:ext>
            </a:extLst>
          </p:cNvPr>
          <p:cNvSpPr txBox="1"/>
          <p:nvPr/>
        </p:nvSpPr>
        <p:spPr>
          <a:xfrm>
            <a:off x="315410" y="4459140"/>
            <a:ext cx="6189562" cy="2123082"/>
          </a:xfrm>
          <a:prstGeom prst="rect">
            <a:avLst/>
          </a:prstGeom>
          <a:noFill/>
        </p:spPr>
        <p:txBody>
          <a:bodyPr wrap="square">
            <a:spAutoFit/>
          </a:bodyPr>
          <a:lstStyle/>
          <a:p>
            <a:pPr>
              <a:lnSpc>
                <a:spcPct val="150000"/>
              </a:lnSpc>
            </a:pPr>
            <a:r>
              <a:rPr lang="ru-RU" b="0" i="0" dirty="0">
                <a:solidFill>
                  <a:srgbClr val="000000"/>
                </a:solidFill>
                <a:effectLst/>
                <a:latin typeface="Open Sans" panose="020B0606030504020204" pitchFamily="34" charset="0"/>
              </a:rPr>
              <a:t>Як </a:t>
            </a:r>
            <a:r>
              <a:rPr lang="ru-RU" b="0" i="0" dirty="0" err="1">
                <a:solidFill>
                  <a:srgbClr val="000000"/>
                </a:solidFill>
                <a:effectLst/>
                <a:latin typeface="Open Sans" panose="020B0606030504020204" pitchFamily="34" charset="0"/>
              </a:rPr>
              <a:t>ви</a:t>
            </a:r>
            <a:r>
              <a:rPr lang="ru-RU" b="0" i="0" dirty="0">
                <a:solidFill>
                  <a:srgbClr val="000000"/>
                </a:solidFill>
                <a:effectLst/>
                <a:latin typeface="Open Sans" panose="020B0606030504020204" pitchFamily="34" charset="0"/>
              </a:rPr>
              <a:t> можете </a:t>
            </a:r>
            <a:r>
              <a:rPr lang="ru-RU" b="0" i="0" dirty="0" err="1">
                <a:solidFill>
                  <a:srgbClr val="000000"/>
                </a:solidFill>
                <a:effectLst/>
                <a:latin typeface="Open Sans" panose="020B0606030504020204" pitchFamily="34" charset="0"/>
              </a:rPr>
              <a:t>бачити</a:t>
            </a:r>
            <a:r>
              <a:rPr lang="ru-RU" b="0" i="0" dirty="0">
                <a:solidFill>
                  <a:srgbClr val="000000"/>
                </a:solidFill>
                <a:effectLst/>
                <a:latin typeface="Open Sans" panose="020B0606030504020204" pitchFamily="34" charset="0"/>
              </a:rPr>
              <a:t>, </a:t>
            </a:r>
            <a:r>
              <a:rPr lang="ru-RU" b="1" i="0" dirty="0" err="1">
                <a:solidFill>
                  <a:srgbClr val="000000"/>
                </a:solidFill>
                <a:effectLst/>
                <a:highlight>
                  <a:srgbClr val="00FF00"/>
                </a:highlight>
                <a:latin typeface="Open Sans" panose="020B0606030504020204" pitchFamily="34" charset="0"/>
              </a:rPr>
              <a:t>розмір</a:t>
            </a:r>
            <a:r>
              <a:rPr lang="ru-RU" b="1" i="0" dirty="0">
                <a:solidFill>
                  <a:srgbClr val="000000"/>
                </a:solidFill>
                <a:effectLst/>
                <a:highlight>
                  <a:srgbClr val="00FF00"/>
                </a:highlight>
                <a:latin typeface="Open Sans" panose="020B0606030504020204" pitchFamily="34" charset="0"/>
              </a:rPr>
              <a:t> </a:t>
            </a:r>
            <a:r>
              <a:rPr lang="ru-RU" b="1" i="0" dirty="0" err="1">
                <a:solidFill>
                  <a:srgbClr val="000000"/>
                </a:solidFill>
                <a:effectLst/>
                <a:highlight>
                  <a:srgbClr val="00FF00"/>
                </a:highlight>
                <a:latin typeface="Open Sans" panose="020B0606030504020204" pitchFamily="34" charset="0"/>
              </a:rPr>
              <a:t>вказівника</a:t>
            </a:r>
            <a:r>
              <a:rPr lang="ru-RU" b="1" i="0" dirty="0">
                <a:solidFill>
                  <a:srgbClr val="000000"/>
                </a:solidFill>
                <a:effectLst/>
                <a:highlight>
                  <a:srgbClr val="00FF00"/>
                </a:highlight>
                <a:latin typeface="Open Sans" panose="020B0606030504020204" pitchFamily="34" charset="0"/>
              </a:rPr>
              <a:t> </a:t>
            </a:r>
            <a:r>
              <a:rPr lang="ru-RU" b="1" i="0" dirty="0" err="1">
                <a:solidFill>
                  <a:srgbClr val="000000"/>
                </a:solidFill>
                <a:effectLst/>
                <a:highlight>
                  <a:srgbClr val="00FF00"/>
                </a:highlight>
                <a:latin typeface="Open Sans" panose="020B0606030504020204" pitchFamily="34" charset="0"/>
              </a:rPr>
              <a:t>завжди</a:t>
            </a:r>
            <a:r>
              <a:rPr lang="ru-RU" b="1" i="0" dirty="0">
                <a:solidFill>
                  <a:srgbClr val="000000"/>
                </a:solidFill>
                <a:effectLst/>
                <a:highlight>
                  <a:srgbClr val="00FF00"/>
                </a:highlight>
                <a:latin typeface="Open Sans" panose="020B0606030504020204" pitchFamily="34" charset="0"/>
              </a:rPr>
              <a:t> один і той же</a:t>
            </a:r>
            <a:r>
              <a:rPr lang="ru-RU" b="0" i="0" dirty="0">
                <a:solidFill>
                  <a:srgbClr val="000000"/>
                </a:solidFill>
                <a:effectLst/>
                <a:latin typeface="Open Sans" panose="020B0606030504020204" pitchFamily="34" charset="0"/>
              </a:rPr>
              <a:t>. </a:t>
            </a:r>
            <a:r>
              <a:rPr lang="ru-RU" b="0" i="0" dirty="0" err="1">
                <a:solidFill>
                  <a:srgbClr val="000000"/>
                </a:solidFill>
                <a:effectLst/>
                <a:latin typeface="Open Sans" panose="020B0606030504020204" pitchFamily="34" charset="0"/>
              </a:rPr>
              <a:t>Це</a:t>
            </a:r>
            <a:r>
              <a:rPr lang="ru-RU" b="0" i="0" dirty="0">
                <a:solidFill>
                  <a:srgbClr val="000000"/>
                </a:solidFill>
                <a:effectLst/>
                <a:latin typeface="Open Sans" panose="020B0606030504020204" pitchFamily="34" charset="0"/>
              </a:rPr>
              <a:t> </a:t>
            </a:r>
            <a:r>
              <a:rPr lang="ru-RU" b="0" i="0" dirty="0" err="1">
                <a:solidFill>
                  <a:srgbClr val="000000"/>
                </a:solidFill>
                <a:effectLst/>
                <a:latin typeface="Open Sans" panose="020B0606030504020204" pitchFamily="34" charset="0"/>
              </a:rPr>
              <a:t>пов’язано</a:t>
            </a:r>
            <a:r>
              <a:rPr lang="ru-RU" b="0" i="0" dirty="0">
                <a:solidFill>
                  <a:srgbClr val="000000"/>
                </a:solidFill>
                <a:effectLst/>
                <a:latin typeface="Open Sans" panose="020B0606030504020204" pitchFamily="34" charset="0"/>
              </a:rPr>
              <a:t> з </a:t>
            </a:r>
            <a:r>
              <a:rPr lang="ru-RU" b="0" i="0" dirty="0" err="1">
                <a:solidFill>
                  <a:srgbClr val="000000"/>
                </a:solidFill>
                <a:effectLst/>
                <a:latin typeface="Open Sans" panose="020B0606030504020204" pitchFamily="34" charset="0"/>
              </a:rPr>
              <a:t>тим</a:t>
            </a:r>
            <a:r>
              <a:rPr lang="ru-RU" b="0" i="0" dirty="0">
                <a:solidFill>
                  <a:srgbClr val="000000"/>
                </a:solidFill>
                <a:effectLst/>
                <a:latin typeface="Open Sans" panose="020B0606030504020204" pitchFamily="34" charset="0"/>
              </a:rPr>
              <a:t>, </a:t>
            </a:r>
            <a:r>
              <a:rPr lang="ru-RU" b="0" i="0" dirty="0" err="1">
                <a:solidFill>
                  <a:srgbClr val="000000"/>
                </a:solidFill>
                <a:effectLst/>
                <a:latin typeface="Open Sans" panose="020B0606030504020204" pitchFamily="34" charset="0"/>
              </a:rPr>
              <a:t>що</a:t>
            </a:r>
            <a:r>
              <a:rPr lang="ru-RU" b="0" i="0" dirty="0">
                <a:solidFill>
                  <a:srgbClr val="000000"/>
                </a:solidFill>
                <a:effectLst/>
                <a:latin typeface="Open Sans" panose="020B0606030504020204" pitchFamily="34" charset="0"/>
              </a:rPr>
              <a:t> </a:t>
            </a:r>
            <a:r>
              <a:rPr lang="ru-RU" b="0" i="0" dirty="0" err="1">
                <a:solidFill>
                  <a:srgbClr val="000000"/>
                </a:solidFill>
                <a:effectLst/>
                <a:latin typeface="Open Sans" panose="020B0606030504020204" pitchFamily="34" charset="0"/>
              </a:rPr>
              <a:t>вказівник</a:t>
            </a:r>
            <a:r>
              <a:rPr lang="ru-RU" b="0" i="0" dirty="0">
                <a:solidFill>
                  <a:srgbClr val="000000"/>
                </a:solidFill>
                <a:effectLst/>
                <a:latin typeface="Open Sans" panose="020B0606030504020204" pitchFamily="34" charset="0"/>
              </a:rPr>
              <a:t> — </a:t>
            </a:r>
            <a:r>
              <a:rPr lang="ru-RU" b="0" i="0" dirty="0" err="1">
                <a:solidFill>
                  <a:srgbClr val="000000"/>
                </a:solidFill>
                <a:effectLst/>
                <a:latin typeface="Open Sans" panose="020B0606030504020204" pitchFamily="34" charset="0"/>
              </a:rPr>
              <a:t>це</a:t>
            </a:r>
            <a:r>
              <a:rPr lang="ru-RU" b="0" i="0" dirty="0">
                <a:solidFill>
                  <a:srgbClr val="000000"/>
                </a:solidFill>
                <a:effectLst/>
                <a:latin typeface="Open Sans" panose="020B0606030504020204" pitchFamily="34" charset="0"/>
              </a:rPr>
              <a:t> </a:t>
            </a:r>
            <a:r>
              <a:rPr lang="ru-RU" b="0" i="0" dirty="0" err="1">
                <a:solidFill>
                  <a:srgbClr val="000000"/>
                </a:solidFill>
                <a:effectLst/>
                <a:latin typeface="Open Sans" panose="020B0606030504020204" pitchFamily="34" charset="0"/>
              </a:rPr>
              <a:t>всього</a:t>
            </a:r>
            <a:r>
              <a:rPr lang="ru-RU" b="0" i="0" dirty="0">
                <a:solidFill>
                  <a:srgbClr val="000000"/>
                </a:solidFill>
                <a:effectLst/>
                <a:latin typeface="Open Sans" panose="020B0606030504020204" pitchFamily="34" charset="0"/>
              </a:rPr>
              <a:t> </a:t>
            </a:r>
            <a:r>
              <a:rPr lang="ru-RU" b="0" i="0" dirty="0" err="1">
                <a:solidFill>
                  <a:srgbClr val="000000"/>
                </a:solidFill>
                <a:effectLst/>
                <a:latin typeface="Open Sans" panose="020B0606030504020204" pitchFamily="34" charset="0"/>
              </a:rPr>
              <a:t>лише</a:t>
            </a:r>
            <a:r>
              <a:rPr lang="ru-RU" b="0" i="0" dirty="0">
                <a:solidFill>
                  <a:srgbClr val="000000"/>
                </a:solidFill>
                <a:effectLst/>
                <a:latin typeface="Open Sans" panose="020B0606030504020204" pitchFamily="34" charset="0"/>
              </a:rPr>
              <a:t> адреса в </a:t>
            </a:r>
            <a:r>
              <a:rPr lang="ru-RU" b="0" i="0" dirty="0" err="1">
                <a:solidFill>
                  <a:srgbClr val="000000"/>
                </a:solidFill>
                <a:effectLst/>
                <a:latin typeface="Open Sans" panose="020B0606030504020204" pitchFamily="34" charset="0"/>
              </a:rPr>
              <a:t>пам’яті</a:t>
            </a:r>
            <a:r>
              <a:rPr lang="ru-RU" b="0" i="0" dirty="0">
                <a:solidFill>
                  <a:srgbClr val="000000"/>
                </a:solidFill>
                <a:effectLst/>
                <a:latin typeface="Open Sans" panose="020B0606030504020204" pitchFamily="34" charset="0"/>
              </a:rPr>
              <a:t>, а </a:t>
            </a:r>
            <a:r>
              <a:rPr lang="ru-RU" b="0" i="0" dirty="0" err="1">
                <a:solidFill>
                  <a:srgbClr val="000000"/>
                </a:solidFill>
                <a:effectLst/>
                <a:latin typeface="Open Sans" panose="020B0606030504020204" pitchFamily="34" charset="0"/>
              </a:rPr>
              <a:t>кількість</a:t>
            </a:r>
            <a:r>
              <a:rPr lang="ru-RU" b="0" i="0" dirty="0">
                <a:solidFill>
                  <a:srgbClr val="000000"/>
                </a:solidFill>
                <a:effectLst/>
                <a:latin typeface="Open Sans" panose="020B0606030504020204" pitchFamily="34" charset="0"/>
              </a:rPr>
              <a:t> </a:t>
            </a:r>
            <a:r>
              <a:rPr lang="ru-RU" b="0" i="0" dirty="0" err="1">
                <a:solidFill>
                  <a:srgbClr val="000000"/>
                </a:solidFill>
                <a:effectLst/>
                <a:latin typeface="Open Sans" panose="020B0606030504020204" pitchFamily="34" charset="0"/>
              </a:rPr>
              <a:t>біт</a:t>
            </a:r>
            <a:r>
              <a:rPr lang="ru-RU" b="0" i="0" dirty="0">
                <a:solidFill>
                  <a:srgbClr val="000000"/>
                </a:solidFill>
                <a:effectLst/>
                <a:latin typeface="Open Sans" panose="020B0606030504020204" pitchFamily="34" charset="0"/>
              </a:rPr>
              <a:t>, </a:t>
            </a:r>
            <a:r>
              <a:rPr lang="ru-RU" b="0" i="0" dirty="0" err="1">
                <a:solidFill>
                  <a:srgbClr val="000000"/>
                </a:solidFill>
                <a:effectLst/>
                <a:latin typeface="Open Sans" panose="020B0606030504020204" pitchFamily="34" charset="0"/>
              </a:rPr>
              <a:t>необхідна</a:t>
            </a:r>
            <a:r>
              <a:rPr lang="ru-RU" b="0" i="0" dirty="0">
                <a:solidFill>
                  <a:srgbClr val="000000"/>
                </a:solidFill>
                <a:effectLst/>
                <a:latin typeface="Open Sans" panose="020B0606030504020204" pitchFamily="34" charset="0"/>
              </a:rPr>
              <a:t> для доступу до </a:t>
            </a:r>
            <a:r>
              <a:rPr lang="ru-RU" b="0" i="0" dirty="0" err="1">
                <a:solidFill>
                  <a:srgbClr val="000000"/>
                </a:solidFill>
                <a:effectLst/>
                <a:latin typeface="Open Sans" panose="020B0606030504020204" pitchFamily="34" charset="0"/>
              </a:rPr>
              <a:t>адреси</a:t>
            </a:r>
            <a:r>
              <a:rPr lang="ru-RU" b="0" i="0" dirty="0">
                <a:solidFill>
                  <a:srgbClr val="000000"/>
                </a:solidFill>
                <a:effectLst/>
                <a:latin typeface="Open Sans" panose="020B0606030504020204" pitchFamily="34" charset="0"/>
              </a:rPr>
              <a:t> в </a:t>
            </a:r>
            <a:r>
              <a:rPr lang="ru-RU" b="0" i="0" dirty="0" err="1">
                <a:solidFill>
                  <a:srgbClr val="000000"/>
                </a:solidFill>
                <a:effectLst/>
                <a:latin typeface="Open Sans" panose="020B0606030504020204" pitchFamily="34" charset="0"/>
              </a:rPr>
              <a:t>пам’яті</a:t>
            </a:r>
            <a:r>
              <a:rPr lang="ru-RU" b="0" i="0" dirty="0">
                <a:solidFill>
                  <a:srgbClr val="000000"/>
                </a:solidFill>
                <a:effectLst/>
                <a:latin typeface="Open Sans" panose="020B0606030504020204" pitchFamily="34" charset="0"/>
              </a:rPr>
              <a:t> на </a:t>
            </a:r>
            <a:r>
              <a:rPr lang="ru-RU" b="0" i="0" dirty="0" err="1">
                <a:solidFill>
                  <a:srgbClr val="000000"/>
                </a:solidFill>
                <a:effectLst/>
                <a:latin typeface="Open Sans" panose="020B0606030504020204" pitchFamily="34" charset="0"/>
              </a:rPr>
              <a:t>певному</a:t>
            </a:r>
            <a:r>
              <a:rPr lang="ru-RU" b="0" i="0" dirty="0">
                <a:solidFill>
                  <a:srgbClr val="000000"/>
                </a:solidFill>
                <a:effectLst/>
                <a:latin typeface="Open Sans" panose="020B0606030504020204" pitchFamily="34" charset="0"/>
              </a:rPr>
              <a:t> </a:t>
            </a:r>
            <a:r>
              <a:rPr lang="ru-RU" b="0" i="0" dirty="0" err="1">
                <a:solidFill>
                  <a:srgbClr val="000000"/>
                </a:solidFill>
                <a:effectLst/>
                <a:latin typeface="Open Sans" panose="020B0606030504020204" pitchFamily="34" charset="0"/>
              </a:rPr>
              <a:t>пристрої</a:t>
            </a:r>
            <a:r>
              <a:rPr lang="ru-RU" b="0" i="0" dirty="0">
                <a:solidFill>
                  <a:srgbClr val="000000"/>
                </a:solidFill>
                <a:effectLst/>
                <a:latin typeface="Open Sans" panose="020B0606030504020204" pitchFamily="34" charset="0"/>
              </a:rPr>
              <a:t>, — </a:t>
            </a:r>
            <a:r>
              <a:rPr lang="ru-RU" b="1" i="0" dirty="0" err="1">
                <a:solidFill>
                  <a:srgbClr val="000000"/>
                </a:solidFill>
                <a:effectLst/>
                <a:highlight>
                  <a:srgbClr val="00FF00"/>
                </a:highlight>
                <a:latin typeface="Open Sans" panose="020B0606030504020204" pitchFamily="34" charset="0"/>
              </a:rPr>
              <a:t>завжди</a:t>
            </a:r>
            <a:r>
              <a:rPr lang="ru-RU" b="1" i="0" dirty="0">
                <a:solidFill>
                  <a:srgbClr val="000000"/>
                </a:solidFill>
                <a:effectLst/>
                <a:highlight>
                  <a:srgbClr val="00FF00"/>
                </a:highlight>
                <a:latin typeface="Open Sans" panose="020B0606030504020204" pitchFamily="34" charset="0"/>
              </a:rPr>
              <a:t> </a:t>
            </a:r>
            <a:r>
              <a:rPr lang="ru-RU" b="1" i="0" dirty="0" err="1">
                <a:solidFill>
                  <a:srgbClr val="000000"/>
                </a:solidFill>
                <a:effectLst/>
                <a:highlight>
                  <a:srgbClr val="00FF00"/>
                </a:highlight>
                <a:latin typeface="Open Sans" panose="020B0606030504020204" pitchFamily="34" charset="0"/>
              </a:rPr>
              <a:t>постійна</a:t>
            </a:r>
            <a:r>
              <a:rPr lang="ru-RU" b="0" i="0" dirty="0">
                <a:solidFill>
                  <a:srgbClr val="000000"/>
                </a:solidFill>
                <a:effectLst/>
                <a:latin typeface="Open Sans" panose="020B0606030504020204" pitchFamily="34" charset="0"/>
              </a:rPr>
              <a:t>.</a:t>
            </a:r>
            <a:endParaRPr lang="uk-UA" dirty="0"/>
          </a:p>
        </p:txBody>
      </p:sp>
    </p:spTree>
    <p:extLst>
      <p:ext uri="{BB962C8B-B14F-4D97-AF65-F5344CB8AC3E}">
        <p14:creationId xmlns:p14="http://schemas.microsoft.com/office/powerpoint/2010/main" val="306573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Чим корисні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ru-RU" sz="1800" dirty="0"/>
              <a:t>Зараз </a:t>
            </a:r>
            <a:r>
              <a:rPr lang="ru-RU" sz="1800" dirty="0" err="1"/>
              <a:t>ви</a:t>
            </a:r>
            <a:r>
              <a:rPr lang="ru-RU" sz="1800" dirty="0"/>
              <a:t> можете </a:t>
            </a:r>
            <a:r>
              <a:rPr lang="ru-RU" sz="1800" dirty="0" err="1"/>
              <a:t>подумати</a:t>
            </a:r>
            <a:r>
              <a:rPr lang="ru-RU" sz="1800" dirty="0"/>
              <a:t>, </a:t>
            </a:r>
            <a:r>
              <a:rPr lang="ru-RU" sz="1800" dirty="0" err="1"/>
              <a:t>що</a:t>
            </a:r>
            <a:r>
              <a:rPr lang="ru-RU" sz="1800" dirty="0"/>
              <a:t> </a:t>
            </a:r>
            <a:r>
              <a:rPr lang="ru-RU" sz="1800" dirty="0" err="1"/>
              <a:t>вказівники</a:t>
            </a:r>
            <a:r>
              <a:rPr lang="ru-RU" sz="1800" dirty="0"/>
              <a:t> є </a:t>
            </a:r>
            <a:r>
              <a:rPr lang="ru-RU" sz="1800" dirty="0" err="1"/>
              <a:t>непрактичними</a:t>
            </a:r>
            <a:r>
              <a:rPr lang="ru-RU" sz="1800" dirty="0"/>
              <a:t> і </a:t>
            </a:r>
            <a:r>
              <a:rPr lang="ru-RU" sz="1800" dirty="0" err="1"/>
              <a:t>взагалі</a:t>
            </a:r>
            <a:r>
              <a:rPr lang="ru-RU" sz="1800" dirty="0"/>
              <a:t> </a:t>
            </a:r>
            <a:r>
              <a:rPr lang="ru-RU" sz="1800" dirty="0" err="1"/>
              <a:t>непотрібними</a:t>
            </a:r>
            <a:r>
              <a:rPr lang="ru-RU" sz="1800" dirty="0"/>
              <a:t>. </a:t>
            </a:r>
            <a:r>
              <a:rPr lang="ru-RU" sz="1800" dirty="0" err="1"/>
              <a:t>Навіщо</a:t>
            </a:r>
            <a:r>
              <a:rPr lang="ru-RU" sz="1800" dirty="0"/>
              <a:t> </a:t>
            </a:r>
            <a:r>
              <a:rPr lang="ru-RU" sz="1800" dirty="0" err="1"/>
              <a:t>використовувати</a:t>
            </a:r>
            <a:r>
              <a:rPr lang="ru-RU" sz="1800" dirty="0"/>
              <a:t> </a:t>
            </a:r>
            <a:r>
              <a:rPr lang="ru-RU" sz="1800" dirty="0" err="1"/>
              <a:t>вказівник</a:t>
            </a:r>
            <a:r>
              <a:rPr lang="ru-RU" sz="1800" dirty="0"/>
              <a:t>, </a:t>
            </a:r>
            <a:r>
              <a:rPr lang="ru-RU" sz="1800" dirty="0" err="1"/>
              <a:t>якщо</a:t>
            </a:r>
            <a:r>
              <a:rPr lang="ru-RU" sz="1800" dirty="0"/>
              <a:t> ми </a:t>
            </a:r>
            <a:r>
              <a:rPr lang="ru-RU" sz="1800" dirty="0" err="1"/>
              <a:t>можемо</a:t>
            </a:r>
            <a:r>
              <a:rPr lang="ru-RU" sz="1800" dirty="0"/>
              <a:t> </a:t>
            </a:r>
            <a:r>
              <a:rPr lang="ru-RU" sz="1800" dirty="0" err="1"/>
              <a:t>використати</a:t>
            </a:r>
            <a:r>
              <a:rPr lang="ru-RU" sz="1800" dirty="0"/>
              <a:t> </a:t>
            </a:r>
            <a:r>
              <a:rPr lang="ru-RU" sz="1800" dirty="0" err="1"/>
              <a:t>вихідну</a:t>
            </a:r>
            <a:r>
              <a:rPr lang="ru-RU" sz="1800" dirty="0"/>
              <a:t> </a:t>
            </a:r>
            <a:r>
              <a:rPr lang="ru-RU" sz="1800" dirty="0" err="1"/>
              <a:t>змінну</a:t>
            </a:r>
            <a:r>
              <a:rPr lang="ru-RU" sz="1800" dirty="0"/>
              <a:t>?</a:t>
            </a:r>
            <a:endParaRPr lang="en-US" sz="1800" dirty="0"/>
          </a:p>
          <a:p>
            <a:pPr marL="540000" indent="360000">
              <a:lnSpc>
                <a:spcPct val="150000"/>
              </a:lnSpc>
              <a:spcBef>
                <a:spcPts val="0"/>
              </a:spcBef>
              <a:buNone/>
            </a:pPr>
            <a:r>
              <a:rPr lang="uk-UA" sz="1800" b="1" dirty="0">
                <a:highlight>
                  <a:srgbClr val="00FF00"/>
                </a:highlight>
              </a:rPr>
              <a:t>Вказівники корисні в наступних випадках</a:t>
            </a:r>
            <a:r>
              <a:rPr lang="uk-UA" sz="1800" dirty="0"/>
              <a:t>:</a:t>
            </a:r>
          </a:p>
          <a:p>
            <a:pPr marL="540000" indent="360000">
              <a:lnSpc>
                <a:spcPct val="150000"/>
              </a:lnSpc>
              <a:spcBef>
                <a:spcPts val="0"/>
              </a:spcBef>
              <a:buNone/>
            </a:pPr>
            <a:r>
              <a:rPr lang="uk-UA" sz="1800" b="1" dirty="0"/>
              <a:t>   Випадок №1</a:t>
            </a:r>
            <a:r>
              <a:rPr lang="uk-UA" sz="1800" dirty="0"/>
              <a:t>: </a:t>
            </a:r>
            <a:r>
              <a:rPr lang="uk-UA" sz="1800" b="1" dirty="0">
                <a:highlight>
                  <a:srgbClr val="00FF00"/>
                </a:highlight>
              </a:rPr>
              <a:t>Масиви реалізовані за допомогою вказівників</a:t>
            </a:r>
            <a:r>
              <a:rPr lang="uk-UA" sz="1800" dirty="0"/>
              <a:t>. Вказівники можуть використовуватися для ітерації по масиву.</a:t>
            </a:r>
          </a:p>
          <a:p>
            <a:pPr marL="540000" indent="360000">
              <a:lnSpc>
                <a:spcPct val="150000"/>
              </a:lnSpc>
              <a:spcBef>
                <a:spcPts val="0"/>
              </a:spcBef>
              <a:buNone/>
            </a:pPr>
            <a:r>
              <a:rPr lang="uk-UA" sz="1800" dirty="0"/>
              <a:t>   </a:t>
            </a:r>
            <a:r>
              <a:rPr lang="uk-UA" sz="1800" b="1" dirty="0"/>
              <a:t>Випадок №2</a:t>
            </a:r>
            <a:r>
              <a:rPr lang="uk-UA" sz="1800" dirty="0"/>
              <a:t>: </a:t>
            </a:r>
            <a:r>
              <a:rPr lang="uk-UA" sz="1800" b="1" dirty="0">
                <a:highlight>
                  <a:srgbClr val="00FF00"/>
                </a:highlight>
              </a:rPr>
              <a:t>Вони є єдиним способом динамічного виділення пам’яті в С++</a:t>
            </a:r>
            <a:r>
              <a:rPr lang="uk-UA" sz="1800" dirty="0"/>
              <a:t>. Це, безумовно, найбільш поширений варіант використання вказівників.</a:t>
            </a:r>
          </a:p>
          <a:p>
            <a:pPr marL="540000" indent="360000">
              <a:lnSpc>
                <a:spcPct val="150000"/>
              </a:lnSpc>
              <a:spcBef>
                <a:spcPts val="0"/>
              </a:spcBef>
              <a:buNone/>
            </a:pPr>
            <a:r>
              <a:rPr lang="uk-UA" sz="1800" dirty="0"/>
              <a:t>   </a:t>
            </a:r>
            <a:r>
              <a:rPr lang="uk-UA" sz="1800" b="1" dirty="0"/>
              <a:t>Випадок №3</a:t>
            </a:r>
            <a:r>
              <a:rPr lang="uk-UA" sz="1800" dirty="0"/>
              <a:t>: </a:t>
            </a:r>
            <a:r>
              <a:rPr lang="uk-UA" sz="1800" b="1" dirty="0">
                <a:highlight>
                  <a:srgbClr val="00FF00"/>
                </a:highlight>
              </a:rPr>
              <a:t>Вони можуть використовуватися для передачі великої кількості даних в функцію без копіювання цих даних</a:t>
            </a:r>
            <a:r>
              <a:rPr lang="uk-UA" sz="1800" dirty="0"/>
              <a:t>.</a:t>
            </a:r>
          </a:p>
          <a:p>
            <a:pPr marL="540000" indent="360000">
              <a:lnSpc>
                <a:spcPct val="150000"/>
              </a:lnSpc>
              <a:spcBef>
                <a:spcPts val="0"/>
              </a:spcBef>
              <a:buNone/>
            </a:pPr>
            <a:r>
              <a:rPr lang="uk-UA" sz="1800" dirty="0"/>
              <a:t>   </a:t>
            </a:r>
            <a:r>
              <a:rPr lang="uk-UA" sz="1800" b="1" dirty="0"/>
              <a:t>Випадок №4</a:t>
            </a:r>
            <a:r>
              <a:rPr lang="uk-UA" sz="1800" dirty="0"/>
              <a:t>: </a:t>
            </a:r>
            <a:r>
              <a:rPr lang="uk-UA" sz="1800" b="1" dirty="0">
                <a:highlight>
                  <a:srgbClr val="00FF00"/>
                </a:highlight>
              </a:rPr>
              <a:t>Вони можуть використовуватися для передачі однієї функції в якості параметру іншій функції</a:t>
            </a:r>
            <a:r>
              <a:rPr lang="uk-UA" sz="1800" dirty="0"/>
              <a:t>.</a:t>
            </a:r>
          </a:p>
          <a:p>
            <a:pPr marL="540000" indent="360000">
              <a:lnSpc>
                <a:spcPct val="150000"/>
              </a:lnSpc>
              <a:spcBef>
                <a:spcPts val="0"/>
              </a:spcBef>
              <a:buNone/>
            </a:pPr>
            <a:r>
              <a:rPr lang="uk-UA" sz="1800" dirty="0"/>
              <a:t>   </a:t>
            </a:r>
            <a:r>
              <a:rPr lang="uk-UA" sz="1800" b="1" dirty="0"/>
              <a:t>Випадок №5</a:t>
            </a:r>
            <a:r>
              <a:rPr lang="uk-UA" sz="1800" dirty="0"/>
              <a:t>: </a:t>
            </a:r>
            <a:r>
              <a:rPr lang="uk-UA" sz="1800" b="1" dirty="0">
                <a:highlight>
                  <a:srgbClr val="00FF00"/>
                </a:highlight>
              </a:rPr>
              <a:t>Вони використовуються для досягнення поліморфізму при роботі зі спадкуванням</a:t>
            </a:r>
            <a:r>
              <a:rPr lang="uk-UA" sz="1800" dirty="0"/>
              <a:t>.</a:t>
            </a:r>
          </a:p>
          <a:p>
            <a:pPr marL="540000" indent="360000">
              <a:lnSpc>
                <a:spcPct val="150000"/>
              </a:lnSpc>
              <a:spcBef>
                <a:spcPts val="0"/>
              </a:spcBef>
              <a:buNone/>
            </a:pPr>
            <a:r>
              <a:rPr lang="uk-UA" sz="1800" dirty="0"/>
              <a:t>   </a:t>
            </a:r>
            <a:r>
              <a:rPr lang="uk-UA" sz="1800" b="1" dirty="0"/>
              <a:t>Випадок №6</a:t>
            </a:r>
            <a:r>
              <a:rPr lang="uk-UA" sz="1800" dirty="0"/>
              <a:t>: </a:t>
            </a:r>
            <a:r>
              <a:rPr lang="uk-UA" sz="1800" b="1" dirty="0">
                <a:highlight>
                  <a:srgbClr val="FFFF00"/>
                </a:highlight>
              </a:rPr>
              <a:t>Вони можуть використовуватися для представлення однієї структури/класу в іншій структурі/класі, формуючи, таким чином, “ланцюжки”.</a:t>
            </a:r>
          </a:p>
        </p:txBody>
      </p:sp>
    </p:spTree>
    <p:extLst>
      <p:ext uri="{BB962C8B-B14F-4D97-AF65-F5344CB8AC3E}">
        <p14:creationId xmlns:p14="http://schemas.microsoft.com/office/powerpoint/2010/main" val="52433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Висновки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Вказівники</a:t>
            </a:r>
            <a:r>
              <a:rPr lang="uk-UA" sz="1800" dirty="0"/>
              <a:t> — це змінні, які містять адреси в пам’яті. Їх можна </a:t>
            </a:r>
            <a:r>
              <a:rPr lang="uk-UA" sz="1800" dirty="0" err="1"/>
              <a:t>розіменувати</a:t>
            </a:r>
            <a:r>
              <a:rPr lang="uk-UA" sz="1800" dirty="0"/>
              <a:t> за допомогою оператора </a:t>
            </a:r>
            <a:r>
              <a:rPr lang="uk-UA" sz="1800" dirty="0" err="1"/>
              <a:t>розіменування</a:t>
            </a:r>
            <a:r>
              <a:rPr lang="uk-UA" sz="1800" dirty="0"/>
              <a:t> * для вилучення значень, які містяться за </a:t>
            </a:r>
            <a:r>
              <a:rPr lang="uk-UA" sz="1800" dirty="0" err="1"/>
              <a:t>адресою</a:t>
            </a:r>
            <a:r>
              <a:rPr lang="uk-UA" sz="1800" dirty="0"/>
              <a:t> в пам’яті. </a:t>
            </a:r>
            <a:r>
              <a:rPr lang="uk-UA" sz="1800" b="1" dirty="0" err="1">
                <a:highlight>
                  <a:srgbClr val="00FF00"/>
                </a:highlight>
              </a:rPr>
              <a:t>Розіменування</a:t>
            </a:r>
            <a:r>
              <a:rPr lang="uk-UA" sz="1800" b="1" dirty="0">
                <a:highlight>
                  <a:srgbClr val="00FF00"/>
                </a:highlight>
              </a:rPr>
              <a:t> вказівника</a:t>
            </a:r>
            <a:r>
              <a:rPr lang="uk-UA" sz="1800" dirty="0"/>
              <a:t>, значенням якого є сміття, призведе до збою в вашій програмі.</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Порада</a:t>
            </a:r>
            <a:r>
              <a:rPr lang="uk-UA" sz="1800" dirty="0"/>
              <a:t>: При оголошенні вказівника вказуйте зірочку біля імені змінної.</a:t>
            </a:r>
          </a:p>
        </p:txBody>
      </p:sp>
    </p:spTree>
    <p:extLst>
      <p:ext uri="{BB962C8B-B14F-4D97-AF65-F5344CB8AC3E}">
        <p14:creationId xmlns:p14="http://schemas.microsoft.com/office/powerpoint/2010/main" val="100445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№1</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7511970" cy="6000307"/>
          </a:xfrm>
        </p:spPr>
        <p:txBody>
          <a:bodyPr>
            <a:normAutofit/>
          </a:bodyPr>
          <a:lstStyle/>
          <a:p>
            <a:pPr marL="540000" indent="360000">
              <a:lnSpc>
                <a:spcPct val="150000"/>
              </a:lnSpc>
              <a:spcBef>
                <a:spcPts val="0"/>
              </a:spcBef>
              <a:buNone/>
            </a:pPr>
            <a:r>
              <a:rPr lang="ru-RU" sz="1800" dirty="0" err="1"/>
              <a:t>Які</a:t>
            </a:r>
            <a:r>
              <a:rPr lang="ru-RU" sz="1800" dirty="0"/>
              <a:t> </a:t>
            </a:r>
            <a:r>
              <a:rPr lang="ru-RU" sz="1800" dirty="0" err="1"/>
              <a:t>значення</a:t>
            </a:r>
            <a:r>
              <a:rPr lang="ru-RU" sz="1800" dirty="0"/>
              <a:t> ми </a:t>
            </a:r>
            <a:r>
              <a:rPr lang="ru-RU" sz="1800" dirty="0" err="1"/>
              <a:t>отримаємо</a:t>
            </a:r>
            <a:r>
              <a:rPr lang="ru-RU" sz="1800" dirty="0"/>
              <a:t> в </a:t>
            </a:r>
            <a:r>
              <a:rPr lang="ru-RU" sz="1800" dirty="0" err="1"/>
              <a:t>результаті</a:t>
            </a:r>
            <a:r>
              <a:rPr lang="ru-RU" sz="1800" dirty="0"/>
              <a:t> </a:t>
            </a:r>
            <a:r>
              <a:rPr lang="ru-RU" sz="1800" dirty="0" err="1"/>
              <a:t>виконання</a:t>
            </a:r>
            <a:r>
              <a:rPr lang="ru-RU" sz="1800" dirty="0"/>
              <a:t> </a:t>
            </a:r>
            <a:r>
              <a:rPr lang="ru-RU" sz="1800" dirty="0" err="1"/>
              <a:t>наступної</a:t>
            </a:r>
            <a:r>
              <a:rPr lang="ru-RU" sz="1800" dirty="0"/>
              <a:t> </a:t>
            </a:r>
            <a:r>
              <a:rPr lang="ru-RU" sz="1800" dirty="0" err="1"/>
              <a:t>програми</a:t>
            </a:r>
            <a:r>
              <a:rPr lang="ru-RU" sz="1800" dirty="0"/>
              <a:t> (</a:t>
            </a:r>
            <a:r>
              <a:rPr lang="ru-RU" sz="1800" dirty="0" err="1"/>
              <a:t>припустимо</a:t>
            </a:r>
            <a:r>
              <a:rPr lang="ru-RU" sz="1800" dirty="0"/>
              <a:t>, </a:t>
            </a:r>
            <a:r>
              <a:rPr lang="ru-RU" sz="1800" dirty="0" err="1"/>
              <a:t>що</a:t>
            </a:r>
            <a:r>
              <a:rPr lang="ru-RU" sz="1800" dirty="0"/>
              <a:t> </a:t>
            </a:r>
            <a:r>
              <a:rPr lang="ru-RU" sz="1800" dirty="0" err="1"/>
              <a:t>це</a:t>
            </a:r>
            <a:r>
              <a:rPr lang="ru-RU" sz="1800" dirty="0"/>
              <a:t> 32-бітний </a:t>
            </a:r>
            <a:r>
              <a:rPr lang="ru-RU" sz="1800" dirty="0" err="1"/>
              <a:t>пристрій</a:t>
            </a:r>
            <a:r>
              <a:rPr lang="ru-RU" sz="1800" dirty="0"/>
              <a:t>, і тип </a:t>
            </a:r>
            <a:r>
              <a:rPr lang="ru-RU" sz="1800" dirty="0" err="1"/>
              <a:t>short</a:t>
            </a:r>
            <a:r>
              <a:rPr lang="ru-RU" sz="1800" dirty="0"/>
              <a:t> </a:t>
            </a:r>
            <a:r>
              <a:rPr lang="ru-RU" sz="1800" dirty="0" err="1"/>
              <a:t>займає</a:t>
            </a:r>
            <a:r>
              <a:rPr lang="ru-RU" sz="1800" dirty="0"/>
              <a:t> 2 </a:t>
            </a:r>
            <a:r>
              <a:rPr lang="ru-RU" sz="1800" dirty="0" err="1"/>
              <a:t>байти</a:t>
            </a:r>
            <a:r>
              <a:rPr lang="ru-RU" sz="1800" dirty="0"/>
              <a:t>):</a:t>
            </a:r>
            <a:endParaRPr lang="uk-UA" sz="1800" dirty="0"/>
          </a:p>
        </p:txBody>
      </p:sp>
      <p:pic>
        <p:nvPicPr>
          <p:cNvPr id="5" name="Рисунок 4">
            <a:extLst>
              <a:ext uri="{FF2B5EF4-FFF2-40B4-BE49-F238E27FC236}">
                <a16:creationId xmlns:a16="http://schemas.microsoft.com/office/drawing/2014/main" id="{82121046-E82A-4D85-B02F-C220A3FC56C9}"/>
              </a:ext>
            </a:extLst>
          </p:cNvPr>
          <p:cNvPicPr>
            <a:picLocks noChangeAspect="1"/>
          </p:cNvPicPr>
          <p:nvPr/>
        </p:nvPicPr>
        <p:blipFill>
          <a:blip r:embed="rId2"/>
          <a:stretch>
            <a:fillRect/>
          </a:stretch>
        </p:blipFill>
        <p:spPr>
          <a:xfrm>
            <a:off x="7614732" y="-1"/>
            <a:ext cx="4577267" cy="6858000"/>
          </a:xfrm>
          <a:prstGeom prst="rect">
            <a:avLst/>
          </a:prstGeom>
        </p:spPr>
      </p:pic>
    </p:spTree>
    <p:extLst>
      <p:ext uri="{BB962C8B-B14F-4D97-AF65-F5344CB8AC3E}">
        <p14:creationId xmlns:p14="http://schemas.microsoft.com/office/powerpoint/2010/main" val="4143980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Відповідь №1</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1" y="857692"/>
            <a:ext cx="10289894" cy="6000307"/>
          </a:xfrm>
        </p:spPr>
        <p:txBody>
          <a:bodyPr>
            <a:normAutofit/>
          </a:bodyPr>
          <a:lstStyle/>
          <a:p>
            <a:pPr marL="540000" indent="360000">
              <a:lnSpc>
                <a:spcPct val="150000"/>
              </a:lnSpc>
              <a:spcBef>
                <a:spcPts val="0"/>
              </a:spcBef>
              <a:buNone/>
            </a:pPr>
            <a:r>
              <a:rPr lang="uk-UA" sz="1800" dirty="0"/>
              <a:t>Коротке пояснення щодо останньої пари: </a:t>
            </a:r>
            <a:r>
              <a:rPr lang="uk-UA" sz="1800" dirty="0">
                <a:solidFill>
                  <a:schemeClr val="accent5">
                    <a:lumMod val="75000"/>
                  </a:schemeClr>
                </a:solidFill>
                <a:latin typeface="Consolas" panose="020B0609020204030204" pitchFamily="49" charset="0"/>
              </a:rPr>
              <a:t>4</a:t>
            </a:r>
            <a:r>
              <a:rPr lang="uk-UA" sz="1800" dirty="0"/>
              <a:t> і </a:t>
            </a:r>
            <a:r>
              <a:rPr lang="uk-UA" sz="1800" dirty="0">
                <a:solidFill>
                  <a:schemeClr val="accent5">
                    <a:lumMod val="75000"/>
                  </a:schemeClr>
                </a:solidFill>
                <a:latin typeface="Consolas" panose="020B0609020204030204" pitchFamily="49" charset="0"/>
              </a:rPr>
              <a:t>2</a:t>
            </a:r>
            <a:r>
              <a:rPr lang="uk-UA" sz="1800" dirty="0"/>
              <a:t>. 32-бітний пристрій означає, що розмір вказівника складає 32 біти, але оператор </a:t>
            </a:r>
            <a:r>
              <a:rPr lang="en-US" sz="1800" dirty="0" err="1">
                <a:solidFill>
                  <a:schemeClr val="accent5">
                    <a:lumMod val="75000"/>
                  </a:schemeClr>
                </a:solidFill>
                <a:latin typeface="Consolas" panose="020B0609020204030204" pitchFamily="49" charset="0"/>
              </a:rPr>
              <a:t>sizeof</a:t>
            </a:r>
            <a:r>
              <a:rPr lang="en-US" sz="1800" dirty="0"/>
              <a:t> </a:t>
            </a:r>
            <a:r>
              <a:rPr lang="uk-UA" sz="1800" dirty="0"/>
              <a:t>завжди виводить розмір в байтах: 32 біти = </a:t>
            </a:r>
            <a:r>
              <a:rPr lang="uk-UA" sz="1800" dirty="0">
                <a:solidFill>
                  <a:schemeClr val="accent5">
                    <a:lumMod val="75000"/>
                  </a:schemeClr>
                </a:solidFill>
                <a:latin typeface="Consolas" panose="020B0609020204030204" pitchFamily="49" charset="0"/>
              </a:rPr>
              <a:t>4</a:t>
            </a:r>
            <a:r>
              <a:rPr lang="uk-UA" sz="1800" dirty="0"/>
              <a:t> байти. Таким чином, </a:t>
            </a:r>
            <a:r>
              <a:rPr lang="en-US" sz="1800" dirty="0" err="1">
                <a:solidFill>
                  <a:schemeClr val="accent5">
                    <a:lumMod val="75000"/>
                  </a:schemeClr>
                </a:solidFill>
                <a:latin typeface="Consolas" panose="020B0609020204030204" pitchFamily="49" charset="0"/>
              </a:rPr>
              <a:t>sizeof</a:t>
            </a:r>
            <a:r>
              <a:rPr lang="en-US"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a:t>
            </a:r>
            <a:r>
              <a:rPr lang="en-US" sz="1800" dirty="0"/>
              <a:t> </a:t>
            </a:r>
            <a:r>
              <a:rPr lang="uk-UA" sz="1800" dirty="0"/>
              <a:t>дорівнює </a:t>
            </a:r>
            <a:r>
              <a:rPr lang="uk-UA" sz="1800" dirty="0">
                <a:solidFill>
                  <a:schemeClr val="accent5">
                    <a:lumMod val="75000"/>
                  </a:schemeClr>
                </a:solidFill>
                <a:latin typeface="Consolas" panose="020B0609020204030204" pitchFamily="49" charset="0"/>
              </a:rPr>
              <a:t>4</a:t>
            </a:r>
            <a:r>
              <a:rPr lang="uk-UA" sz="1800" dirty="0"/>
              <a:t>. Оскільки </a:t>
            </a:r>
            <a:r>
              <a:rPr lang="en-US" sz="1800" dirty="0" err="1">
                <a:solidFill>
                  <a:schemeClr val="accent5">
                    <a:lumMod val="75000"/>
                  </a:schemeClr>
                </a:solidFill>
                <a:latin typeface="Consolas" panose="020B0609020204030204" pitchFamily="49" charset="0"/>
              </a:rPr>
              <a:t>ptr</a:t>
            </a:r>
            <a:r>
              <a:rPr lang="en-US" sz="1800" dirty="0"/>
              <a:t> </a:t>
            </a:r>
            <a:r>
              <a:rPr lang="uk-UA" sz="1800" dirty="0"/>
              <a:t>є вказівником на значення типу </a:t>
            </a:r>
            <a:r>
              <a:rPr lang="en-US" sz="1800" dirty="0"/>
              <a:t>short, </a:t>
            </a:r>
            <a:r>
              <a:rPr lang="uk-UA" sz="1800" dirty="0"/>
              <a:t>то </a:t>
            </a:r>
            <a:r>
              <a:rPr lang="uk-UA"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 </a:t>
            </a:r>
            <a:r>
              <a:rPr lang="uk-UA" sz="1800" dirty="0"/>
              <a:t>є типу </a:t>
            </a:r>
            <a:r>
              <a:rPr lang="en-US" sz="1800" dirty="0">
                <a:solidFill>
                  <a:schemeClr val="accent5">
                    <a:lumMod val="75000"/>
                  </a:schemeClr>
                </a:solidFill>
                <a:latin typeface="Consolas" panose="020B0609020204030204" pitchFamily="49" charset="0"/>
              </a:rPr>
              <a:t>short</a:t>
            </a:r>
            <a:r>
              <a:rPr lang="en-US" sz="1800" dirty="0"/>
              <a:t>. </a:t>
            </a:r>
            <a:r>
              <a:rPr lang="uk-UA" sz="1800" dirty="0"/>
              <a:t>Розмір </a:t>
            </a:r>
            <a:r>
              <a:rPr lang="en-US" sz="1800" dirty="0"/>
              <a:t>short </a:t>
            </a:r>
            <a:r>
              <a:rPr lang="uk-UA" sz="1800" dirty="0"/>
              <a:t>в цьому прикладі становить </a:t>
            </a:r>
            <a:r>
              <a:rPr lang="uk-UA" sz="1800" dirty="0">
                <a:solidFill>
                  <a:schemeClr val="accent5">
                    <a:lumMod val="75000"/>
                  </a:schemeClr>
                </a:solidFill>
                <a:latin typeface="Consolas" panose="020B0609020204030204" pitchFamily="49" charset="0"/>
              </a:rPr>
              <a:t>2</a:t>
            </a:r>
            <a:r>
              <a:rPr lang="uk-UA" sz="1800" dirty="0"/>
              <a:t> байти. Таким чином, </a:t>
            </a:r>
            <a:r>
              <a:rPr lang="en-US" sz="1800" dirty="0" err="1">
                <a:solidFill>
                  <a:schemeClr val="accent5">
                    <a:lumMod val="75000"/>
                  </a:schemeClr>
                </a:solidFill>
                <a:latin typeface="Consolas" panose="020B0609020204030204" pitchFamily="49" charset="0"/>
              </a:rPr>
              <a:t>sizeof</a:t>
            </a:r>
            <a:r>
              <a:rPr lang="en-US" sz="1800" dirty="0">
                <a:solidFill>
                  <a:schemeClr val="accent5">
                    <a:lumMod val="75000"/>
                  </a:schemeClr>
                </a:solidFill>
                <a:latin typeface="Consolas" panose="020B0609020204030204" pitchFamily="49" charset="0"/>
              </a:rPr>
              <a:t>(*</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a:t>
            </a:r>
            <a:r>
              <a:rPr lang="en-US" sz="1800" dirty="0"/>
              <a:t> </a:t>
            </a:r>
            <a:r>
              <a:rPr lang="uk-UA" sz="1800" dirty="0"/>
              <a:t>дорівнює </a:t>
            </a:r>
            <a:r>
              <a:rPr lang="uk-UA" sz="1800" dirty="0">
                <a:solidFill>
                  <a:schemeClr val="accent5">
                    <a:lumMod val="75000"/>
                  </a:schemeClr>
                </a:solidFill>
                <a:latin typeface="Consolas" panose="020B0609020204030204" pitchFamily="49" charset="0"/>
              </a:rPr>
              <a:t>2</a:t>
            </a:r>
            <a:r>
              <a:rPr lang="uk-UA" sz="1800" dirty="0"/>
              <a:t>.</a:t>
            </a:r>
          </a:p>
        </p:txBody>
      </p:sp>
      <p:pic>
        <p:nvPicPr>
          <p:cNvPr id="5" name="Рисунок 4">
            <a:extLst>
              <a:ext uri="{FF2B5EF4-FFF2-40B4-BE49-F238E27FC236}">
                <a16:creationId xmlns:a16="http://schemas.microsoft.com/office/drawing/2014/main" id="{DAA8BFF5-A943-4920-ADB3-9A6C2A5B0006}"/>
              </a:ext>
            </a:extLst>
          </p:cNvPr>
          <p:cNvPicPr>
            <a:picLocks noChangeAspect="1"/>
          </p:cNvPicPr>
          <p:nvPr/>
        </p:nvPicPr>
        <p:blipFill>
          <a:blip r:embed="rId2"/>
          <a:stretch>
            <a:fillRect/>
          </a:stretch>
        </p:blipFill>
        <p:spPr>
          <a:xfrm>
            <a:off x="10505839" y="1046617"/>
            <a:ext cx="1124107" cy="4953691"/>
          </a:xfrm>
          <a:prstGeom prst="rect">
            <a:avLst/>
          </a:prstGeom>
        </p:spPr>
      </p:pic>
    </p:spTree>
    <p:extLst>
      <p:ext uri="{BB962C8B-B14F-4D97-AF65-F5344CB8AC3E}">
        <p14:creationId xmlns:p14="http://schemas.microsoft.com/office/powerpoint/2010/main" val="3546644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Завдання №2</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Що</a:t>
            </a:r>
            <a:r>
              <a:rPr lang="ru-RU" sz="1800" dirty="0"/>
              <a:t> не так з </a:t>
            </a:r>
            <a:r>
              <a:rPr lang="ru-RU" sz="1800" dirty="0" err="1"/>
              <a:t>наступним</a:t>
            </a:r>
            <a:r>
              <a:rPr lang="ru-RU" sz="1800" dirty="0"/>
              <a:t> фрагментом коду?</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69FBB557-28FB-422B-BAAA-95E32A3CD5FE}"/>
              </a:ext>
            </a:extLst>
          </p:cNvPr>
          <p:cNvPicPr>
            <a:picLocks noChangeAspect="1"/>
          </p:cNvPicPr>
          <p:nvPr/>
        </p:nvPicPr>
        <p:blipFill>
          <a:blip r:embed="rId2"/>
          <a:stretch>
            <a:fillRect/>
          </a:stretch>
        </p:blipFill>
        <p:spPr>
          <a:xfrm>
            <a:off x="-1" y="1370030"/>
            <a:ext cx="12192000" cy="1779854"/>
          </a:xfrm>
          <a:prstGeom prst="rect">
            <a:avLst/>
          </a:prstGeom>
        </p:spPr>
      </p:pic>
    </p:spTree>
    <p:extLst>
      <p:ext uri="{BB962C8B-B14F-4D97-AF65-F5344CB8AC3E}">
        <p14:creationId xmlns:p14="http://schemas.microsoft.com/office/powerpoint/2010/main" val="2729058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ru-RU" b="1" dirty="0" err="1"/>
              <a:t>Відповідь</a:t>
            </a:r>
            <a:r>
              <a:rPr lang="ru-RU" b="1" dirty="0"/>
              <a:t> №2</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lnSpcReduction="10000"/>
          </a:bodyPr>
          <a:lstStyle/>
          <a:p>
            <a:pPr marL="540000" indent="360000">
              <a:lnSpc>
                <a:spcPct val="150000"/>
              </a:lnSpc>
              <a:spcBef>
                <a:spcPts val="0"/>
              </a:spcBef>
              <a:buNone/>
            </a:pPr>
            <a:r>
              <a:rPr lang="ru-RU" sz="1800" dirty="0" err="1"/>
              <a:t>Останній</a:t>
            </a:r>
            <a:r>
              <a:rPr lang="ru-RU" sz="1800" dirty="0"/>
              <a:t> рядок не </a:t>
            </a:r>
            <a:r>
              <a:rPr lang="ru-RU" sz="1800" dirty="0" err="1"/>
              <a:t>скомпілюється</a:t>
            </a:r>
            <a:r>
              <a:rPr lang="ru-RU" sz="1800" dirty="0"/>
              <a:t>. </a:t>
            </a:r>
            <a:r>
              <a:rPr lang="ru-RU" sz="1800" dirty="0" err="1"/>
              <a:t>Розглянемо</a:t>
            </a:r>
            <a:r>
              <a:rPr lang="ru-RU" sz="1800" dirty="0"/>
              <a:t> </a:t>
            </a:r>
            <a:r>
              <a:rPr lang="ru-RU" sz="1800" dirty="0" err="1"/>
              <a:t>цю</a:t>
            </a:r>
            <a:r>
              <a:rPr lang="ru-RU" sz="1800" dirty="0"/>
              <a:t> </a:t>
            </a:r>
            <a:r>
              <a:rPr lang="ru-RU" sz="1800" dirty="0" err="1"/>
              <a:t>програму</a:t>
            </a:r>
            <a:r>
              <a:rPr lang="ru-RU" sz="1800" dirty="0"/>
              <a:t> детально.</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У </a:t>
            </a:r>
            <a:r>
              <a:rPr lang="ru-RU" sz="1800" dirty="0" err="1"/>
              <a:t>першому</a:t>
            </a:r>
            <a:r>
              <a:rPr lang="ru-RU" sz="1800" dirty="0"/>
              <a:t> рядку </a:t>
            </a:r>
            <a:r>
              <a:rPr lang="ru-RU" sz="1800" dirty="0" err="1"/>
              <a:t>знаходиться</a:t>
            </a:r>
            <a:r>
              <a:rPr lang="ru-RU" sz="1800" dirty="0"/>
              <a:t> </a:t>
            </a:r>
            <a:r>
              <a:rPr lang="ru-RU" sz="1800" dirty="0" err="1"/>
              <a:t>стандартне</a:t>
            </a:r>
            <a:r>
              <a:rPr lang="ru-RU" sz="1800" dirty="0"/>
              <a:t> </a:t>
            </a:r>
            <a:r>
              <a:rPr lang="ru-RU" sz="1800" dirty="0" err="1"/>
              <a:t>визначення</a:t>
            </a:r>
            <a:r>
              <a:rPr lang="ru-RU" sz="1800" dirty="0"/>
              <a:t> </a:t>
            </a:r>
            <a:r>
              <a:rPr lang="ru-RU" sz="1800" dirty="0" err="1"/>
              <a:t>змінної</a:t>
            </a:r>
            <a:r>
              <a:rPr lang="ru-RU" sz="1800" dirty="0"/>
              <a:t> разом з </a:t>
            </a:r>
            <a:r>
              <a:rPr lang="ru-RU" sz="1800" dirty="0" err="1"/>
              <a:t>ініціалізованим</a:t>
            </a:r>
            <a:r>
              <a:rPr lang="ru-RU" sz="1800" dirty="0"/>
              <a:t> </a:t>
            </a:r>
            <a:r>
              <a:rPr lang="ru-RU" sz="1800" dirty="0" err="1"/>
              <a:t>значенням</a:t>
            </a:r>
            <a:r>
              <a:rPr lang="ru-RU" sz="1800" dirty="0"/>
              <a:t>. Тут </a:t>
            </a:r>
            <a:r>
              <a:rPr lang="ru-RU" sz="1800" dirty="0" err="1"/>
              <a:t>нічого</a:t>
            </a:r>
            <a:r>
              <a:rPr lang="ru-RU" sz="1800" dirty="0"/>
              <a:t> особливого.</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У другому рядку ми </a:t>
            </a:r>
            <a:r>
              <a:rPr lang="ru-RU" sz="1800" dirty="0" err="1"/>
              <a:t>визначаємо</a:t>
            </a:r>
            <a:r>
              <a:rPr lang="ru-RU" sz="1800" dirty="0"/>
              <a:t> </a:t>
            </a:r>
            <a:r>
              <a:rPr lang="ru-RU" sz="1800" dirty="0" err="1"/>
              <a:t>новий</a:t>
            </a:r>
            <a:r>
              <a:rPr lang="ru-RU" sz="1800" dirty="0"/>
              <a:t> </a:t>
            </a:r>
            <a:r>
              <a:rPr lang="ru-RU" sz="1800" dirty="0" err="1"/>
              <a:t>вказівник</a:t>
            </a:r>
            <a:r>
              <a:rPr lang="ru-RU" sz="1800" dirty="0"/>
              <a:t> з </a:t>
            </a:r>
            <a:r>
              <a:rPr lang="ru-RU" sz="1800" dirty="0" err="1"/>
              <a:t>ім’ям</a:t>
            </a:r>
            <a:r>
              <a:rPr lang="ru-RU" sz="1800" dirty="0"/>
              <a:t> </a:t>
            </a:r>
            <a:r>
              <a:rPr lang="ru-RU" sz="1800" dirty="0" err="1">
                <a:solidFill>
                  <a:schemeClr val="accent5">
                    <a:lumMod val="75000"/>
                  </a:schemeClr>
                </a:solidFill>
                <a:latin typeface="Consolas" panose="020B0609020204030204" pitchFamily="49" charset="0"/>
              </a:rPr>
              <a:t>ptr</a:t>
            </a:r>
            <a:r>
              <a:rPr lang="ru-RU" sz="1800" dirty="0"/>
              <a:t> і </a:t>
            </a:r>
            <a:r>
              <a:rPr lang="ru-RU" sz="1800" dirty="0" err="1"/>
              <a:t>присвоюємо</a:t>
            </a:r>
            <a:r>
              <a:rPr lang="ru-RU" sz="1800" dirty="0"/>
              <a:t> </a:t>
            </a:r>
            <a:r>
              <a:rPr lang="ru-RU" sz="1800" dirty="0" err="1"/>
              <a:t>йому</a:t>
            </a:r>
            <a:r>
              <a:rPr lang="ru-RU" sz="1800" dirty="0"/>
              <a:t> адресу </a:t>
            </a:r>
            <a:r>
              <a:rPr lang="ru-RU" sz="1800" dirty="0" err="1"/>
              <a:t>змінної</a:t>
            </a:r>
            <a:r>
              <a:rPr lang="ru-RU" sz="1800" dirty="0"/>
              <a:t> </a:t>
            </a:r>
            <a:r>
              <a:rPr lang="ru-RU" sz="1800" dirty="0" err="1">
                <a:solidFill>
                  <a:schemeClr val="accent5">
                    <a:lumMod val="75000"/>
                  </a:schemeClr>
                </a:solidFill>
                <a:latin typeface="Consolas" panose="020B0609020204030204" pitchFamily="49" charset="0"/>
              </a:rPr>
              <a:t>value</a:t>
            </a:r>
            <a:r>
              <a:rPr lang="ru-RU" sz="1800" dirty="0"/>
              <a:t>. </a:t>
            </a:r>
            <a:r>
              <a:rPr lang="ru-RU" sz="1800" dirty="0" err="1"/>
              <a:t>Пам’ятаймо</a:t>
            </a:r>
            <a:r>
              <a:rPr lang="ru-RU" sz="1800" dirty="0"/>
              <a:t>, </a:t>
            </a:r>
            <a:r>
              <a:rPr lang="ru-RU" sz="1800" dirty="0" err="1"/>
              <a:t>що</a:t>
            </a:r>
            <a:r>
              <a:rPr lang="ru-RU" sz="1800" dirty="0"/>
              <a:t> в </a:t>
            </a:r>
            <a:r>
              <a:rPr lang="ru-RU" sz="1800" dirty="0" err="1"/>
              <a:t>цьому</a:t>
            </a:r>
            <a:r>
              <a:rPr lang="ru-RU" sz="1800" dirty="0"/>
              <a:t> </a:t>
            </a:r>
            <a:r>
              <a:rPr lang="ru-RU" sz="1800" dirty="0" err="1"/>
              <a:t>контексті</a:t>
            </a:r>
            <a:r>
              <a:rPr lang="ru-RU" sz="1800" dirty="0"/>
              <a:t> </a:t>
            </a:r>
            <a:r>
              <a:rPr lang="ru-RU" sz="1800" dirty="0" err="1"/>
              <a:t>зірочка</a:t>
            </a:r>
            <a:r>
              <a:rPr lang="ru-RU" sz="1800" dirty="0"/>
              <a:t> є </a:t>
            </a:r>
            <a:r>
              <a:rPr lang="ru-RU" sz="1800" dirty="0" err="1"/>
              <a:t>частиною</a:t>
            </a:r>
            <a:r>
              <a:rPr lang="ru-RU" sz="1800" dirty="0"/>
              <a:t> синтаксису </a:t>
            </a:r>
            <a:r>
              <a:rPr lang="ru-RU" sz="1800" dirty="0" err="1"/>
              <a:t>оголошення</a:t>
            </a:r>
            <a:r>
              <a:rPr lang="ru-RU" sz="1800" dirty="0"/>
              <a:t> </a:t>
            </a:r>
            <a:r>
              <a:rPr lang="ru-RU" sz="1800" dirty="0" err="1"/>
              <a:t>вказівника</a:t>
            </a:r>
            <a:r>
              <a:rPr lang="ru-RU" sz="1800" dirty="0"/>
              <a:t>, а не оператором </a:t>
            </a:r>
            <a:r>
              <a:rPr lang="ru-RU" sz="1800" dirty="0" err="1"/>
              <a:t>розіменування</a:t>
            </a:r>
            <a:r>
              <a:rPr lang="ru-RU" sz="1800" dirty="0"/>
              <a:t>. Так </a:t>
            </a:r>
            <a:r>
              <a:rPr lang="ru-RU" sz="1800" dirty="0" err="1"/>
              <a:t>що</a:t>
            </a:r>
            <a:r>
              <a:rPr lang="ru-RU" sz="1800" dirty="0"/>
              <a:t> і в </a:t>
            </a:r>
            <a:r>
              <a:rPr lang="ru-RU" sz="1800" dirty="0" err="1"/>
              <a:t>цьому</a:t>
            </a:r>
            <a:r>
              <a:rPr lang="ru-RU" sz="1800" dirty="0"/>
              <a:t> рядку все нормально.</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У </a:t>
            </a:r>
            <a:r>
              <a:rPr lang="ru-RU" sz="1800" dirty="0" err="1"/>
              <a:t>третьому</a:t>
            </a:r>
            <a:r>
              <a:rPr lang="ru-RU" sz="1800" dirty="0"/>
              <a:t> рядку </a:t>
            </a:r>
            <a:r>
              <a:rPr lang="ru-RU" sz="1800" dirty="0" err="1"/>
              <a:t>зірочка</a:t>
            </a:r>
            <a:r>
              <a:rPr lang="ru-RU" sz="1800" dirty="0"/>
              <a:t> </a:t>
            </a:r>
            <a:r>
              <a:rPr lang="ru-RU" sz="1800" dirty="0" err="1"/>
              <a:t>вже</a:t>
            </a:r>
            <a:r>
              <a:rPr lang="ru-RU" sz="1800" dirty="0"/>
              <a:t> є оператором </a:t>
            </a:r>
            <a:r>
              <a:rPr lang="ru-RU" sz="1800" dirty="0" err="1"/>
              <a:t>розіменування</a:t>
            </a:r>
            <a:r>
              <a:rPr lang="ru-RU" sz="1800" dirty="0"/>
              <a:t>, і </a:t>
            </a:r>
            <a:r>
              <a:rPr lang="ru-RU" sz="1800" dirty="0" err="1"/>
              <a:t>використовується</a:t>
            </a:r>
            <a:r>
              <a:rPr lang="ru-RU" sz="1800" dirty="0"/>
              <a:t> для </a:t>
            </a:r>
            <a:r>
              <a:rPr lang="ru-RU" sz="1800" dirty="0" err="1"/>
              <a:t>витягування</a:t>
            </a:r>
            <a:r>
              <a:rPr lang="ru-RU" sz="1800" dirty="0"/>
              <a:t> </a:t>
            </a:r>
            <a:r>
              <a:rPr lang="ru-RU" sz="1800" dirty="0" err="1"/>
              <a:t>значення</a:t>
            </a:r>
            <a:r>
              <a:rPr lang="ru-RU" sz="1800" dirty="0"/>
              <a:t>, на яке </a:t>
            </a:r>
            <a:r>
              <a:rPr lang="ru-RU" sz="1800" dirty="0" err="1"/>
              <a:t>вказує</a:t>
            </a:r>
            <a:r>
              <a:rPr lang="ru-RU" sz="1800" dirty="0"/>
              <a:t> </a:t>
            </a:r>
            <a:r>
              <a:rPr lang="ru-RU" sz="1800" dirty="0" err="1"/>
              <a:t>вказівник</a:t>
            </a:r>
            <a:r>
              <a:rPr lang="ru-RU" sz="1800" dirty="0"/>
              <a:t>. Таким чином, </a:t>
            </a:r>
            <a:r>
              <a:rPr lang="ru-RU" sz="1800" dirty="0" err="1"/>
              <a:t>цей</a:t>
            </a:r>
            <a:r>
              <a:rPr lang="ru-RU" sz="1800" dirty="0"/>
              <a:t> рядок говорить: «</a:t>
            </a:r>
            <a:r>
              <a:rPr lang="ru-RU" sz="1800" dirty="0" err="1"/>
              <a:t>Витягуємо</a:t>
            </a:r>
            <a:r>
              <a:rPr lang="ru-RU" sz="1800" dirty="0"/>
              <a:t> </a:t>
            </a:r>
            <a:r>
              <a:rPr lang="ru-RU" sz="1800" dirty="0" err="1"/>
              <a:t>значення</a:t>
            </a:r>
            <a:r>
              <a:rPr lang="ru-RU" sz="1800" dirty="0"/>
              <a:t>, на яке </a:t>
            </a:r>
            <a:r>
              <a:rPr lang="ru-RU" sz="1800" dirty="0" err="1"/>
              <a:t>вказує</a:t>
            </a:r>
            <a:r>
              <a:rPr lang="ru-RU" sz="1800" dirty="0"/>
              <a:t> </a:t>
            </a:r>
            <a:r>
              <a:rPr lang="ru-RU" sz="1800" dirty="0" err="1">
                <a:solidFill>
                  <a:schemeClr val="accent5">
                    <a:lumMod val="75000"/>
                  </a:schemeClr>
                </a:solidFill>
                <a:latin typeface="Consolas" panose="020B0609020204030204" pitchFamily="49" charset="0"/>
              </a:rPr>
              <a:t>ptr</a:t>
            </a:r>
            <a:r>
              <a:rPr lang="ru-RU" sz="1800" dirty="0"/>
              <a:t> (</a:t>
            </a:r>
            <a:r>
              <a:rPr lang="ru-RU" sz="1800" dirty="0" err="1"/>
              <a:t>цілочисельне</a:t>
            </a:r>
            <a:r>
              <a:rPr lang="ru-RU" sz="1800" dirty="0"/>
              <a:t> </a:t>
            </a:r>
            <a:r>
              <a:rPr lang="ru-RU" sz="1800" dirty="0" err="1"/>
              <a:t>значення</a:t>
            </a:r>
            <a:r>
              <a:rPr lang="ru-RU" sz="1800" dirty="0"/>
              <a:t>), і </a:t>
            </a:r>
            <a:r>
              <a:rPr lang="ru-RU" sz="1800" dirty="0" err="1"/>
              <a:t>перезаписуємо</a:t>
            </a:r>
            <a:r>
              <a:rPr lang="ru-RU" sz="1800" dirty="0"/>
              <a:t> </a:t>
            </a:r>
            <a:r>
              <a:rPr lang="ru-RU" sz="1800" dirty="0" err="1"/>
              <a:t>його</a:t>
            </a:r>
            <a:r>
              <a:rPr lang="ru-RU" sz="1800" dirty="0"/>
              <a:t> на адресу </a:t>
            </a:r>
            <a:r>
              <a:rPr lang="ru-RU" sz="1800" dirty="0" err="1"/>
              <a:t>цього</a:t>
            </a:r>
            <a:r>
              <a:rPr lang="ru-RU" sz="1800" dirty="0"/>
              <a:t> ж </a:t>
            </a:r>
            <a:r>
              <a:rPr lang="ru-RU" sz="1800" dirty="0" err="1"/>
              <a:t>значення</a:t>
            </a:r>
            <a:r>
              <a:rPr lang="ru-RU" sz="1800" dirty="0"/>
              <a:t>”. А </a:t>
            </a:r>
            <a:r>
              <a:rPr lang="ru-RU" sz="1800" dirty="0" err="1"/>
              <a:t>це</a:t>
            </a:r>
            <a:r>
              <a:rPr lang="ru-RU" sz="1800" dirty="0"/>
              <a:t> </a:t>
            </a:r>
            <a:r>
              <a:rPr lang="ru-RU" sz="1800" dirty="0" err="1"/>
              <a:t>вже</a:t>
            </a:r>
            <a:r>
              <a:rPr lang="ru-RU" sz="1800" dirty="0"/>
              <a:t> </a:t>
            </a:r>
            <a:r>
              <a:rPr lang="ru-RU" sz="1800" dirty="0" err="1"/>
              <a:t>якась</a:t>
            </a:r>
            <a:r>
              <a:rPr lang="ru-RU" sz="1800" dirty="0"/>
              <a:t> </a:t>
            </a:r>
            <a:r>
              <a:rPr lang="ru-RU" sz="1800" dirty="0" err="1"/>
              <a:t>нісенітниця</a:t>
            </a:r>
            <a:r>
              <a:rPr lang="ru-RU" sz="1800" dirty="0"/>
              <a:t> — </a:t>
            </a:r>
            <a:r>
              <a:rPr lang="ru-RU" sz="1800" dirty="0" err="1"/>
              <a:t>ви</a:t>
            </a:r>
            <a:r>
              <a:rPr lang="ru-RU" sz="1800" dirty="0"/>
              <a:t> не можете </a:t>
            </a:r>
            <a:r>
              <a:rPr lang="ru-RU" sz="1800" dirty="0" err="1"/>
              <a:t>присвоїти</a:t>
            </a:r>
            <a:r>
              <a:rPr lang="ru-RU" sz="1800" dirty="0"/>
              <a:t> адресу </a:t>
            </a:r>
            <a:r>
              <a:rPr lang="ru-RU" sz="1800" dirty="0" err="1"/>
              <a:t>цілочисельному</a:t>
            </a:r>
            <a:r>
              <a:rPr lang="ru-RU" sz="1800" dirty="0"/>
              <a:t> </a:t>
            </a:r>
            <a:r>
              <a:rPr lang="ru-RU" sz="1800" dirty="0" err="1"/>
              <a:t>значенню</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Третій</a:t>
            </a:r>
            <a:r>
              <a:rPr lang="ru-RU" sz="1800" dirty="0"/>
              <a:t> рядок повинен бути: </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 = &amp;value;</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2561976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Схожість</a:t>
            </a:r>
            <a:r>
              <a:rPr lang="ru-RU" b="1" dirty="0"/>
              <a:t> </a:t>
            </a:r>
            <a:r>
              <a:rPr lang="ru-RU" b="1" dirty="0" err="1"/>
              <a:t>між</a:t>
            </a:r>
            <a:r>
              <a:rPr lang="ru-RU" b="1" dirty="0"/>
              <a:t> </a:t>
            </a:r>
            <a:r>
              <a:rPr lang="ru-RU" b="1" dirty="0" err="1"/>
              <a:t>вказівниками</a:t>
            </a:r>
            <a:r>
              <a:rPr lang="ru-RU" b="1" dirty="0"/>
              <a:t> і </a:t>
            </a:r>
            <a:r>
              <a:rPr lang="ru-RU" b="1" dirty="0" err="1"/>
              <a:t>масивами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Фіксований</a:t>
            </a:r>
            <a:r>
              <a:rPr lang="ru-RU" sz="1800" b="1" dirty="0">
                <a:highlight>
                  <a:srgbClr val="00FF00"/>
                </a:highlight>
              </a:rPr>
              <a:t> </a:t>
            </a:r>
            <a:r>
              <a:rPr lang="ru-RU" sz="1800" b="1" dirty="0" err="1">
                <a:highlight>
                  <a:srgbClr val="00FF00"/>
                </a:highlight>
              </a:rPr>
              <a:t>масив</a:t>
            </a:r>
            <a:r>
              <a:rPr lang="ru-RU" sz="1800" b="1" dirty="0">
                <a:highlight>
                  <a:srgbClr val="00FF00"/>
                </a:highlight>
              </a:rPr>
              <a:t> </a:t>
            </a:r>
            <a:r>
              <a:rPr lang="ru-RU" sz="1800" dirty="0" err="1"/>
              <a:t>визначається</a:t>
            </a:r>
            <a:r>
              <a:rPr lang="ru-RU" sz="1800" dirty="0"/>
              <a:t> </a:t>
            </a:r>
            <a:r>
              <a:rPr lang="ru-RU" sz="1800" dirty="0" err="1"/>
              <a:t>наступним</a:t>
            </a:r>
            <a:r>
              <a:rPr lang="ru-RU" sz="1800" dirty="0"/>
              <a:t> чином:</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Для нас це масив з </a:t>
            </a:r>
            <a:r>
              <a:rPr lang="uk-UA" sz="1800" dirty="0">
                <a:solidFill>
                  <a:schemeClr val="accent5">
                    <a:lumMod val="75000"/>
                  </a:schemeClr>
                </a:solidFill>
                <a:latin typeface="Consolas" panose="020B0609020204030204" pitchFamily="49" charset="0"/>
              </a:rPr>
              <a:t>4</a:t>
            </a:r>
            <a:r>
              <a:rPr lang="uk-UA" sz="1800" dirty="0"/>
              <a:t> цілих чисел, але для компілятора </a:t>
            </a:r>
            <a:r>
              <a:rPr lang="en-US" sz="1800" dirty="0">
                <a:solidFill>
                  <a:schemeClr val="accent5">
                    <a:lumMod val="75000"/>
                  </a:schemeClr>
                </a:solidFill>
                <a:latin typeface="Consolas" panose="020B0609020204030204" pitchFamily="49" charset="0"/>
              </a:rPr>
              <a:t>array</a:t>
            </a:r>
            <a:r>
              <a:rPr lang="en-US" sz="1800" dirty="0"/>
              <a:t> </a:t>
            </a:r>
            <a:r>
              <a:rPr lang="uk-UA" sz="1800" dirty="0"/>
              <a:t>є змінною типу </a:t>
            </a:r>
            <a:r>
              <a:rPr lang="en-US" sz="1800" dirty="0">
                <a:solidFill>
                  <a:schemeClr val="accent5">
                    <a:lumMod val="75000"/>
                  </a:schemeClr>
                </a:solidFill>
                <a:latin typeface="Consolas" panose="020B0609020204030204" pitchFamily="49" charset="0"/>
              </a:rPr>
              <a:t>int[4]</a:t>
            </a:r>
            <a:r>
              <a:rPr lang="en-US" sz="1800" dirty="0"/>
              <a:t>. </a:t>
            </a:r>
            <a:r>
              <a:rPr lang="uk-UA" sz="1800" dirty="0"/>
              <a:t>Ми знаємо, що </a:t>
            </a:r>
            <a:r>
              <a:rPr lang="en-US" sz="1800" dirty="0">
                <a:solidFill>
                  <a:schemeClr val="accent5">
                    <a:lumMod val="75000"/>
                  </a:schemeClr>
                </a:solidFill>
                <a:latin typeface="Consolas" panose="020B0609020204030204" pitchFamily="49" charset="0"/>
              </a:rPr>
              <a:t>array[0] = 5</a:t>
            </a:r>
            <a:r>
              <a:rPr lang="en-US" sz="1800" dirty="0"/>
              <a:t>, </a:t>
            </a:r>
            <a:r>
              <a:rPr lang="en-US" sz="1800" dirty="0">
                <a:solidFill>
                  <a:schemeClr val="accent5">
                    <a:lumMod val="75000"/>
                  </a:schemeClr>
                </a:solidFill>
                <a:latin typeface="Consolas" panose="020B0609020204030204" pitchFamily="49" charset="0"/>
              </a:rPr>
              <a:t>array[1] = 8</a:t>
            </a:r>
            <a:r>
              <a:rPr lang="en-US" sz="1800" dirty="0"/>
              <a:t>, </a:t>
            </a:r>
            <a:r>
              <a:rPr lang="en-US" sz="1800" dirty="0">
                <a:solidFill>
                  <a:schemeClr val="accent5">
                    <a:lumMod val="75000"/>
                  </a:schemeClr>
                </a:solidFill>
                <a:latin typeface="Consolas" panose="020B0609020204030204" pitchFamily="49" charset="0"/>
              </a:rPr>
              <a:t>array[2] = 6</a:t>
            </a:r>
            <a:r>
              <a:rPr lang="en-US" sz="1800" dirty="0">
                <a:solidFill>
                  <a:schemeClr val="accent5">
                    <a:lumMod val="75000"/>
                  </a:schemeClr>
                </a:solidFill>
              </a:rPr>
              <a:t> </a:t>
            </a:r>
            <a:r>
              <a:rPr lang="uk-UA" sz="1800" dirty="0"/>
              <a:t>і </a:t>
            </a:r>
            <a:r>
              <a:rPr lang="en-US" sz="1800" dirty="0">
                <a:solidFill>
                  <a:schemeClr val="accent5">
                    <a:lumMod val="75000"/>
                  </a:schemeClr>
                </a:solidFill>
                <a:latin typeface="Consolas" panose="020B0609020204030204" pitchFamily="49" charset="0"/>
              </a:rPr>
              <a:t>array[3] = 4</a:t>
            </a:r>
            <a:r>
              <a:rPr lang="en-US" sz="1800" dirty="0"/>
              <a:t>. </a:t>
            </a:r>
            <a:r>
              <a:rPr lang="uk-UA" sz="1800" dirty="0"/>
              <a:t>Але яке значення має сам </a:t>
            </a:r>
            <a:r>
              <a:rPr lang="en-US" sz="1800" dirty="0">
                <a:solidFill>
                  <a:schemeClr val="accent5">
                    <a:lumMod val="75000"/>
                  </a:schemeClr>
                </a:solidFill>
                <a:latin typeface="Consolas" panose="020B0609020204030204" pitchFamily="49" charset="0"/>
              </a:rPr>
              <a:t>array</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Змінна </a:t>
            </a:r>
            <a:r>
              <a:rPr lang="en-US" sz="1800" dirty="0">
                <a:solidFill>
                  <a:schemeClr val="accent5">
                    <a:lumMod val="75000"/>
                  </a:schemeClr>
                </a:solidFill>
                <a:latin typeface="Consolas" panose="020B0609020204030204" pitchFamily="49" charset="0"/>
              </a:rPr>
              <a:t>array</a:t>
            </a:r>
            <a:r>
              <a:rPr lang="en-US" sz="1800" dirty="0"/>
              <a:t> </a:t>
            </a:r>
            <a:r>
              <a:rPr lang="uk-UA" sz="1800" b="1" dirty="0">
                <a:highlight>
                  <a:srgbClr val="00FF00"/>
                </a:highlight>
              </a:rPr>
              <a:t>містить адресу першого елемента масиву так, наче це вказівник</a:t>
            </a:r>
            <a:r>
              <a:rPr lang="uk-UA" sz="1800" dirty="0"/>
              <a:t>! Наприклад:</a:t>
            </a:r>
            <a:endParaRPr lang="en-US" sz="1800" dirty="0"/>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A5BC8C7A-227E-45ED-BA4F-FDE759A623BA}"/>
              </a:ext>
            </a:extLst>
          </p:cNvPr>
          <p:cNvPicPr>
            <a:picLocks noChangeAspect="1"/>
          </p:cNvPicPr>
          <p:nvPr/>
        </p:nvPicPr>
        <p:blipFill>
          <a:blip r:embed="rId2"/>
          <a:stretch>
            <a:fillRect/>
          </a:stretch>
        </p:blipFill>
        <p:spPr>
          <a:xfrm>
            <a:off x="951052" y="1389247"/>
            <a:ext cx="10289894" cy="864063"/>
          </a:xfrm>
          <a:prstGeom prst="rect">
            <a:avLst/>
          </a:prstGeom>
        </p:spPr>
      </p:pic>
    </p:spTree>
    <p:extLst>
      <p:ext uri="{BB962C8B-B14F-4D97-AF65-F5344CB8AC3E}">
        <p14:creationId xmlns:p14="http://schemas.microsoft.com/office/powerpoint/2010/main" val="2134069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D58713C-0573-48B5-8808-62A6150E3CAA}"/>
              </a:ext>
            </a:extLst>
          </p:cNvPr>
          <p:cNvPicPr>
            <a:picLocks noChangeAspect="1"/>
          </p:cNvPicPr>
          <p:nvPr/>
        </p:nvPicPr>
        <p:blipFill>
          <a:blip r:embed="rId2"/>
          <a:stretch>
            <a:fillRect/>
          </a:stretch>
        </p:blipFill>
        <p:spPr>
          <a:xfrm>
            <a:off x="1841153" y="0"/>
            <a:ext cx="8332993" cy="4951168"/>
          </a:xfrm>
          <a:prstGeom prst="rect">
            <a:avLst/>
          </a:prstGeom>
        </p:spPr>
      </p:pic>
      <p:pic>
        <p:nvPicPr>
          <p:cNvPr id="7" name="Рисунок 6">
            <a:extLst>
              <a:ext uri="{FF2B5EF4-FFF2-40B4-BE49-F238E27FC236}">
                <a16:creationId xmlns:a16="http://schemas.microsoft.com/office/drawing/2014/main" id="{D9F5B0F8-3B66-4547-9328-9C107315241A}"/>
              </a:ext>
            </a:extLst>
          </p:cNvPr>
          <p:cNvPicPr>
            <a:picLocks noChangeAspect="1"/>
          </p:cNvPicPr>
          <p:nvPr/>
        </p:nvPicPr>
        <p:blipFill>
          <a:blip r:embed="rId3"/>
          <a:stretch>
            <a:fillRect/>
          </a:stretch>
        </p:blipFill>
        <p:spPr>
          <a:xfrm>
            <a:off x="2788125" y="5311285"/>
            <a:ext cx="6615749" cy="1158964"/>
          </a:xfrm>
          <a:prstGeom prst="rect">
            <a:avLst/>
          </a:prstGeom>
        </p:spPr>
      </p:pic>
    </p:spTree>
    <p:extLst>
      <p:ext uri="{BB962C8B-B14F-4D97-AF65-F5344CB8AC3E}">
        <p14:creationId xmlns:p14="http://schemas.microsoft.com/office/powerpoint/2010/main" val="4083922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Схожість</a:t>
            </a:r>
            <a:r>
              <a:rPr lang="ru-RU" b="1" dirty="0"/>
              <a:t> </a:t>
            </a:r>
            <a:r>
              <a:rPr lang="ru-RU" b="1" dirty="0" err="1"/>
              <a:t>між</a:t>
            </a:r>
            <a:r>
              <a:rPr lang="ru-RU" b="1" dirty="0"/>
              <a:t> </a:t>
            </a:r>
            <a:r>
              <a:rPr lang="ru-RU" b="1" dirty="0" err="1"/>
              <a:t>вказівниками</a:t>
            </a:r>
            <a:r>
              <a:rPr lang="ru-RU" b="1" dirty="0"/>
              <a:t> і </a:t>
            </a:r>
            <a:r>
              <a:rPr lang="ru-RU" b="1" dirty="0" err="1"/>
              <a:t>масивами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Зверніть увагу, адреса, що зберігається в змінній </a:t>
            </a:r>
            <a:r>
              <a:rPr lang="en-US" sz="1800" dirty="0">
                <a:solidFill>
                  <a:schemeClr val="accent5">
                    <a:lumMod val="75000"/>
                  </a:schemeClr>
                </a:solidFill>
                <a:latin typeface="Consolas" panose="020B0609020204030204" pitchFamily="49" charset="0"/>
              </a:rPr>
              <a:t>array</a:t>
            </a:r>
            <a:r>
              <a:rPr lang="en-US" sz="1800" dirty="0"/>
              <a:t>, </a:t>
            </a:r>
            <a:r>
              <a:rPr lang="uk-UA" sz="1800" b="1" dirty="0">
                <a:highlight>
                  <a:srgbClr val="00FF00"/>
                </a:highlight>
              </a:rPr>
              <a:t>є </a:t>
            </a:r>
            <a:r>
              <a:rPr lang="uk-UA" sz="1800" b="1" dirty="0" err="1">
                <a:highlight>
                  <a:srgbClr val="00FF00"/>
                </a:highlight>
              </a:rPr>
              <a:t>адресою</a:t>
            </a:r>
            <a:r>
              <a:rPr lang="uk-UA" sz="1800" b="1" dirty="0">
                <a:highlight>
                  <a:srgbClr val="00FF00"/>
                </a:highlight>
              </a:rPr>
              <a:t> першого елемента масиву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FFFF00"/>
                </a:highlight>
              </a:rPr>
              <a:t>Поширена помилка думати, що змінна </a:t>
            </a:r>
            <a:r>
              <a:rPr lang="en-US" sz="1800" b="1" dirty="0">
                <a:solidFill>
                  <a:schemeClr val="accent5">
                    <a:lumMod val="75000"/>
                  </a:schemeClr>
                </a:solidFill>
                <a:highlight>
                  <a:srgbClr val="FFFF00"/>
                </a:highlight>
                <a:latin typeface="Consolas" panose="020B0609020204030204" pitchFamily="49" charset="0"/>
              </a:rPr>
              <a:t>array</a:t>
            </a:r>
            <a:r>
              <a:rPr lang="en-US" sz="1800" b="1" dirty="0">
                <a:highlight>
                  <a:srgbClr val="FFFF00"/>
                </a:highlight>
              </a:rPr>
              <a:t> </a:t>
            </a:r>
            <a:r>
              <a:rPr lang="uk-UA" sz="1800" b="1" dirty="0">
                <a:highlight>
                  <a:srgbClr val="FFFF00"/>
                </a:highlight>
              </a:rPr>
              <a:t>і вказівник на </a:t>
            </a:r>
            <a:r>
              <a:rPr lang="en-US" sz="1800" b="1" dirty="0">
                <a:solidFill>
                  <a:schemeClr val="accent5">
                    <a:lumMod val="75000"/>
                  </a:schemeClr>
                </a:solidFill>
                <a:highlight>
                  <a:srgbClr val="FFFF00"/>
                </a:highlight>
                <a:latin typeface="Consolas" panose="020B0609020204030204" pitchFamily="49" charset="0"/>
              </a:rPr>
              <a:t>array</a:t>
            </a:r>
            <a:r>
              <a:rPr lang="en-US" sz="1800" b="1" dirty="0">
                <a:highlight>
                  <a:srgbClr val="FFFF00"/>
                </a:highlight>
              </a:rPr>
              <a:t> </a:t>
            </a:r>
            <a:r>
              <a:rPr lang="uk-UA" sz="1800" b="1" dirty="0">
                <a:highlight>
                  <a:srgbClr val="FFFF00"/>
                </a:highlight>
              </a:rPr>
              <a:t>є одним і тим же об’єктом</a:t>
            </a:r>
            <a:r>
              <a:rPr lang="uk-UA" sz="1800" dirty="0"/>
              <a:t>. Це не так. Хоча обидва вказують на перший елемент масиву, </a:t>
            </a:r>
            <a:r>
              <a:rPr lang="uk-UA" sz="1800" b="1" dirty="0">
                <a:highlight>
                  <a:srgbClr val="00FF00"/>
                </a:highlight>
              </a:rPr>
              <a:t>інформація про тип даних у них різна</a:t>
            </a:r>
            <a:r>
              <a:rPr lang="uk-UA" sz="1800" dirty="0"/>
              <a:t>. У вищенаведеному прикладі типом змінної </a:t>
            </a:r>
            <a:r>
              <a:rPr lang="en-US" sz="1800" dirty="0">
                <a:solidFill>
                  <a:schemeClr val="accent5">
                    <a:lumMod val="75000"/>
                  </a:schemeClr>
                </a:solidFill>
                <a:latin typeface="Consolas" panose="020B0609020204030204" pitchFamily="49" charset="0"/>
              </a:rPr>
              <a:t>array</a:t>
            </a:r>
            <a:r>
              <a:rPr lang="en-US" sz="1800" dirty="0"/>
              <a:t> </a:t>
            </a:r>
            <a:r>
              <a:rPr lang="uk-UA" sz="1800" dirty="0"/>
              <a:t>є </a:t>
            </a:r>
            <a:r>
              <a:rPr lang="en-US" sz="1800" dirty="0">
                <a:solidFill>
                  <a:schemeClr val="accent5">
                    <a:lumMod val="75000"/>
                  </a:schemeClr>
                </a:solidFill>
                <a:latin typeface="Consolas" panose="020B0609020204030204" pitchFamily="49" charset="0"/>
              </a:rPr>
              <a:t>int[4]</a:t>
            </a:r>
            <a:r>
              <a:rPr lang="en-US" sz="1800" dirty="0"/>
              <a:t>, </a:t>
            </a:r>
            <a:r>
              <a:rPr lang="uk-UA" sz="1800" dirty="0"/>
              <a:t>тоді як типом вказівника на масив є </a:t>
            </a:r>
            <a:r>
              <a:rPr lang="en-US" sz="1800" dirty="0">
                <a:solidFill>
                  <a:schemeClr val="accent5">
                    <a:lumMod val="75000"/>
                  </a:schemeClr>
                </a:solidFill>
                <a:latin typeface="Consolas" panose="020B0609020204030204" pitchFamily="49" charset="0"/>
              </a:rPr>
              <a:t>int *</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Плутанина викликана тим, що в багатьох випадках, при обчисленні, </a:t>
            </a:r>
            <a:r>
              <a:rPr lang="uk-UA" sz="1800" b="1" dirty="0">
                <a:highlight>
                  <a:srgbClr val="00FF00"/>
                </a:highlight>
              </a:rPr>
              <a:t>фіксований масив розпадається (неявно перетворюється) у вказівник на перший елемент масиву</a:t>
            </a:r>
            <a:r>
              <a:rPr lang="uk-UA" sz="1800" dirty="0"/>
              <a:t>. Доступ до елементів як і раніше здійснюється через вказівник, але інформація, отримана з типу масиву (наприклад, його розмір), не може бути доступна з типу вказівника.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Однак і це не є настільки вагомим аргументом, щоб розглядати </a:t>
            </a:r>
            <a:r>
              <a:rPr lang="uk-UA" sz="1800" b="1" dirty="0"/>
              <a:t>фіксовані масиви </a:t>
            </a:r>
            <a:r>
              <a:rPr lang="uk-UA" sz="1800" dirty="0"/>
              <a:t>і </a:t>
            </a:r>
            <a:r>
              <a:rPr lang="uk-UA" sz="1800" b="1" dirty="0"/>
              <a:t>вказівники</a:t>
            </a:r>
            <a:r>
              <a:rPr lang="uk-UA" sz="1800" dirty="0"/>
              <a:t> як різні значення. Наприклад, ми можемо </a:t>
            </a:r>
            <a:r>
              <a:rPr lang="uk-UA" sz="1800" dirty="0" err="1"/>
              <a:t>розіменувати</a:t>
            </a:r>
            <a:r>
              <a:rPr lang="uk-UA" sz="1800" dirty="0"/>
              <a:t> масив, щоб отримати значення першого елементу:</a:t>
            </a:r>
          </a:p>
        </p:txBody>
      </p:sp>
    </p:spTree>
    <p:extLst>
      <p:ext uri="{BB962C8B-B14F-4D97-AF65-F5344CB8AC3E}">
        <p14:creationId xmlns:p14="http://schemas.microsoft.com/office/powerpoint/2010/main" val="240743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CE21ABEF-B6FD-4252-ADFC-B51213A44A4C}"/>
              </a:ext>
            </a:extLst>
          </p:cNvPr>
          <p:cNvPicPr>
            <a:picLocks noChangeAspect="1"/>
          </p:cNvPicPr>
          <p:nvPr/>
        </p:nvPicPr>
        <p:blipFill>
          <a:blip r:embed="rId2"/>
          <a:stretch>
            <a:fillRect/>
          </a:stretch>
        </p:blipFill>
        <p:spPr>
          <a:xfrm>
            <a:off x="0" y="1863739"/>
            <a:ext cx="12192000" cy="3130522"/>
          </a:xfrm>
          <a:prstGeom prst="rect">
            <a:avLst/>
          </a:prstGeom>
        </p:spPr>
      </p:pic>
    </p:spTree>
    <p:extLst>
      <p:ext uri="{BB962C8B-B14F-4D97-AF65-F5344CB8AC3E}">
        <p14:creationId xmlns:p14="http://schemas.microsoft.com/office/powerpoint/2010/main" val="4288058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a:t>
            </a:r>
            <a:r>
              <a:rPr lang="uk-UA" sz="1800" b="1" dirty="0">
                <a:highlight>
                  <a:srgbClr val="00FF00"/>
                </a:highlight>
              </a:rPr>
              <a:t>ми не </a:t>
            </a:r>
            <a:r>
              <a:rPr lang="uk-UA" sz="1800" b="1" dirty="0" err="1">
                <a:highlight>
                  <a:srgbClr val="00FF00"/>
                </a:highlight>
              </a:rPr>
              <a:t>розіменовуємо</a:t>
            </a:r>
            <a:r>
              <a:rPr lang="uk-UA" sz="1800" b="1" dirty="0">
                <a:highlight>
                  <a:srgbClr val="00FF00"/>
                </a:highlight>
              </a:rPr>
              <a:t> фактичний масив</a:t>
            </a:r>
            <a:r>
              <a:rPr lang="uk-UA" sz="1800" dirty="0"/>
              <a:t>. Масив (типу </a:t>
            </a:r>
            <a:r>
              <a:rPr lang="en-US" sz="1800" dirty="0">
                <a:solidFill>
                  <a:schemeClr val="accent5">
                    <a:lumMod val="75000"/>
                  </a:schemeClr>
                </a:solidFill>
                <a:latin typeface="Consolas" panose="020B0609020204030204" pitchFamily="49" charset="0"/>
              </a:rPr>
              <a:t>int[4]</a:t>
            </a:r>
            <a:r>
              <a:rPr lang="en-US" sz="1800" dirty="0"/>
              <a:t>) </a:t>
            </a:r>
            <a:r>
              <a:rPr lang="uk-UA" sz="1800" dirty="0"/>
              <a:t>неявно конвертується у вказівник (типу </a:t>
            </a:r>
            <a:r>
              <a:rPr lang="en-US" sz="1800" dirty="0">
                <a:solidFill>
                  <a:schemeClr val="accent5">
                    <a:lumMod val="75000"/>
                  </a:schemeClr>
                </a:solidFill>
                <a:latin typeface="Consolas" panose="020B0609020204030204" pitchFamily="49" charset="0"/>
              </a:rPr>
              <a:t>int *</a:t>
            </a:r>
            <a:r>
              <a:rPr lang="en-US" sz="1800" dirty="0"/>
              <a:t>), </a:t>
            </a:r>
            <a:r>
              <a:rPr lang="uk-UA" sz="1800" dirty="0"/>
              <a:t>і ми </a:t>
            </a:r>
            <a:r>
              <a:rPr lang="uk-UA" sz="1800" b="1" dirty="0" err="1">
                <a:highlight>
                  <a:srgbClr val="00FF00"/>
                </a:highlight>
              </a:rPr>
              <a:t>розіменовуємо</a:t>
            </a:r>
            <a:r>
              <a:rPr lang="uk-UA" sz="1800" b="1" dirty="0">
                <a:highlight>
                  <a:srgbClr val="00FF00"/>
                </a:highlight>
              </a:rPr>
              <a:t> вказівник</a:t>
            </a:r>
            <a:r>
              <a:rPr lang="uk-UA" sz="1800" dirty="0"/>
              <a:t>, який </a:t>
            </a:r>
            <a:r>
              <a:rPr lang="uk-UA" sz="1800" b="1" dirty="0">
                <a:highlight>
                  <a:srgbClr val="00FF00"/>
                </a:highlight>
              </a:rPr>
              <a:t>вказує на значення першого елемента масиву</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Також ми можемо створити вказівник і присвоїти йому </a:t>
            </a:r>
            <a:r>
              <a:rPr lang="en-US" sz="1800" dirty="0">
                <a:solidFill>
                  <a:schemeClr val="accent5">
                    <a:lumMod val="75000"/>
                  </a:schemeClr>
                </a:solidFill>
                <a:latin typeface="Consolas" panose="020B0609020204030204" pitchFamily="49" charset="0"/>
              </a:rPr>
              <a:t>array</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Це працює через те, що змінна </a:t>
            </a:r>
            <a:r>
              <a:rPr lang="en-US" sz="1800" dirty="0">
                <a:solidFill>
                  <a:schemeClr val="accent5">
                    <a:lumMod val="75000"/>
                  </a:schemeClr>
                </a:solidFill>
                <a:latin typeface="Consolas" panose="020B0609020204030204" pitchFamily="49" charset="0"/>
              </a:rPr>
              <a:t>array</a:t>
            </a:r>
            <a:r>
              <a:rPr lang="en-US" sz="1800" dirty="0"/>
              <a:t> </a:t>
            </a:r>
            <a:r>
              <a:rPr lang="uk-UA" sz="1800" dirty="0"/>
              <a:t>розпадається у </a:t>
            </a:r>
            <a:endParaRPr lang="en-US" sz="1800" dirty="0"/>
          </a:p>
          <a:p>
            <a:pPr marL="540000" indent="360000">
              <a:lnSpc>
                <a:spcPct val="150000"/>
              </a:lnSpc>
              <a:spcBef>
                <a:spcPts val="0"/>
              </a:spcBef>
              <a:buNone/>
            </a:pPr>
            <a:r>
              <a:rPr lang="uk-UA" sz="1800" dirty="0"/>
              <a:t>вказівник типу </a:t>
            </a:r>
            <a:r>
              <a:rPr lang="en-US" sz="1800" dirty="0">
                <a:solidFill>
                  <a:schemeClr val="accent5">
                    <a:lumMod val="75000"/>
                  </a:schemeClr>
                </a:solidFill>
                <a:latin typeface="Consolas" panose="020B0609020204030204" pitchFamily="49" charset="0"/>
              </a:rPr>
              <a:t>int *</a:t>
            </a:r>
            <a:r>
              <a:rPr lang="en-US" sz="1800" dirty="0"/>
              <a:t>, </a:t>
            </a:r>
            <a:r>
              <a:rPr lang="uk-UA" sz="1800" dirty="0"/>
              <a:t>а тип нашого вказівника такий </a:t>
            </a:r>
            <a:endParaRPr lang="en-US" sz="1800" dirty="0"/>
          </a:p>
          <a:p>
            <a:pPr marL="540000" indent="360000">
              <a:lnSpc>
                <a:spcPct val="150000"/>
              </a:lnSpc>
              <a:spcBef>
                <a:spcPts val="0"/>
              </a:spcBef>
              <a:buNone/>
            </a:pPr>
            <a:r>
              <a:rPr lang="uk-UA" sz="1800" dirty="0"/>
              <a:t>же (</a:t>
            </a:r>
            <a:r>
              <a:rPr lang="en-US" sz="1800" dirty="0">
                <a:solidFill>
                  <a:schemeClr val="accent5">
                    <a:lumMod val="75000"/>
                  </a:schemeClr>
                </a:solidFill>
                <a:latin typeface="Consolas" panose="020B0609020204030204" pitchFamily="49" charset="0"/>
              </a:rPr>
              <a:t>int *</a:t>
            </a:r>
            <a:r>
              <a:rPr lang="en-US" sz="1800" dirty="0"/>
              <a:t>).</a:t>
            </a:r>
            <a:endParaRPr lang="uk-UA" sz="1800" dirty="0"/>
          </a:p>
        </p:txBody>
      </p:sp>
      <p:pic>
        <p:nvPicPr>
          <p:cNvPr id="5" name="Рисунок 4">
            <a:extLst>
              <a:ext uri="{FF2B5EF4-FFF2-40B4-BE49-F238E27FC236}">
                <a16:creationId xmlns:a16="http://schemas.microsoft.com/office/drawing/2014/main" id="{5EEEF1CD-3715-4BEA-A24F-16264C228925}"/>
              </a:ext>
            </a:extLst>
          </p:cNvPr>
          <p:cNvPicPr>
            <a:picLocks noChangeAspect="1"/>
          </p:cNvPicPr>
          <p:nvPr/>
        </p:nvPicPr>
        <p:blipFill>
          <a:blip r:embed="rId2"/>
          <a:stretch>
            <a:fillRect/>
          </a:stretch>
        </p:blipFill>
        <p:spPr>
          <a:xfrm>
            <a:off x="-127321" y="20681"/>
            <a:ext cx="12192000" cy="2506023"/>
          </a:xfrm>
          <a:prstGeom prst="rect">
            <a:avLst/>
          </a:prstGeom>
        </p:spPr>
      </p:pic>
      <p:pic>
        <p:nvPicPr>
          <p:cNvPr id="8" name="Рисунок 7">
            <a:extLst>
              <a:ext uri="{FF2B5EF4-FFF2-40B4-BE49-F238E27FC236}">
                <a16:creationId xmlns:a16="http://schemas.microsoft.com/office/drawing/2014/main" id="{5BB2CD9E-BCFE-4CEA-A7E7-1F916C13242E}"/>
              </a:ext>
            </a:extLst>
          </p:cNvPr>
          <p:cNvPicPr>
            <a:picLocks noChangeAspect="1"/>
          </p:cNvPicPr>
          <p:nvPr/>
        </p:nvPicPr>
        <p:blipFill>
          <a:blip r:embed="rId3"/>
          <a:stretch>
            <a:fillRect/>
          </a:stretch>
        </p:blipFill>
        <p:spPr>
          <a:xfrm>
            <a:off x="7739081" y="3336403"/>
            <a:ext cx="4234315" cy="3408319"/>
          </a:xfrm>
          <a:prstGeom prst="rect">
            <a:avLst/>
          </a:prstGeom>
        </p:spPr>
      </p:pic>
    </p:spTree>
    <p:extLst>
      <p:ext uri="{BB962C8B-B14F-4D97-AF65-F5344CB8AC3E}">
        <p14:creationId xmlns:p14="http://schemas.microsoft.com/office/powerpoint/2010/main" val="2615747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Відмінності</a:t>
            </a:r>
            <a:r>
              <a:rPr lang="ru-RU" b="1" dirty="0"/>
              <a:t> </a:t>
            </a:r>
            <a:r>
              <a:rPr lang="ru-RU" b="1" dirty="0" err="1"/>
              <a:t>між</a:t>
            </a:r>
            <a:r>
              <a:rPr lang="ru-RU" b="1" dirty="0"/>
              <a:t> </a:t>
            </a:r>
            <a:r>
              <a:rPr lang="ru-RU" b="1" dirty="0" err="1"/>
              <a:t>вказівниками</a:t>
            </a:r>
            <a:r>
              <a:rPr lang="ru-RU" b="1" dirty="0"/>
              <a:t> і </a:t>
            </a:r>
            <a:r>
              <a:rPr lang="ru-RU" b="1" dirty="0" err="1"/>
              <a:t>масивами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є випадки, коли різниця між </a:t>
            </a:r>
            <a:r>
              <a:rPr lang="uk-UA" sz="1800" b="1" dirty="0">
                <a:highlight>
                  <a:srgbClr val="00FF00"/>
                </a:highlight>
              </a:rPr>
              <a:t>фіксованими масивами</a:t>
            </a:r>
            <a:r>
              <a:rPr lang="uk-UA" sz="1800" dirty="0"/>
              <a:t> і </a:t>
            </a:r>
            <a:r>
              <a:rPr lang="uk-UA" sz="1800" b="1" dirty="0">
                <a:highlight>
                  <a:srgbClr val="00FFFF"/>
                </a:highlight>
              </a:rPr>
              <a:t>вказівниками має значення</a:t>
            </a:r>
            <a:r>
              <a:rPr lang="uk-UA" sz="1800" dirty="0"/>
              <a:t>. Основна відмінність виникає при використанні оператора </a:t>
            </a:r>
            <a:r>
              <a:rPr lang="en-US" sz="1800" dirty="0" err="1">
                <a:solidFill>
                  <a:schemeClr val="accent5">
                    <a:lumMod val="75000"/>
                  </a:schemeClr>
                </a:solidFill>
                <a:latin typeface="Consolas" panose="020B0609020204030204" pitchFamily="49" charset="0"/>
              </a:rPr>
              <a:t>sizeof</a:t>
            </a:r>
            <a:r>
              <a:rPr lang="en-US" sz="1800" dirty="0"/>
              <a:t>. </a:t>
            </a:r>
            <a:r>
              <a:rPr lang="uk-UA" sz="1800" dirty="0"/>
              <a:t>При використанні в </a:t>
            </a:r>
            <a:r>
              <a:rPr lang="uk-UA" sz="1800" b="1" dirty="0">
                <a:highlight>
                  <a:srgbClr val="00FF00"/>
                </a:highlight>
              </a:rPr>
              <a:t>фіксованому масиві</a:t>
            </a:r>
            <a:r>
              <a:rPr lang="uk-UA" sz="1800" dirty="0"/>
              <a:t>, оператор </a:t>
            </a:r>
            <a:r>
              <a:rPr lang="en-US" sz="1800" dirty="0" err="1">
                <a:solidFill>
                  <a:schemeClr val="accent5">
                    <a:lumMod val="75000"/>
                  </a:schemeClr>
                </a:solidFill>
                <a:latin typeface="Consolas" panose="020B0609020204030204" pitchFamily="49" charset="0"/>
              </a:rPr>
              <a:t>sizeof</a:t>
            </a:r>
            <a:r>
              <a:rPr lang="en-US" sz="1800" dirty="0"/>
              <a:t> </a:t>
            </a:r>
            <a:r>
              <a:rPr lang="uk-UA" sz="1800" b="1" dirty="0">
                <a:highlight>
                  <a:srgbClr val="00FF00"/>
                </a:highlight>
              </a:rPr>
              <a:t>повертає розмір всього масиву</a:t>
            </a:r>
            <a:r>
              <a:rPr lang="uk-UA" sz="1800" dirty="0"/>
              <a:t> (</a:t>
            </a:r>
            <a:r>
              <a:rPr lang="uk-UA" sz="1800" dirty="0" err="1">
                <a:solidFill>
                  <a:schemeClr val="accent5">
                    <a:lumMod val="75000"/>
                  </a:schemeClr>
                </a:solidFill>
                <a:latin typeface="Consolas" panose="020B0609020204030204" pitchFamily="49" charset="0"/>
              </a:rPr>
              <a:t>довжина_масиву</a:t>
            </a:r>
            <a:r>
              <a:rPr lang="uk-UA" sz="1800" dirty="0">
                <a:solidFill>
                  <a:schemeClr val="accent5">
                    <a:lumMod val="75000"/>
                  </a:schemeClr>
                </a:solidFill>
                <a:latin typeface="Consolas" panose="020B0609020204030204" pitchFamily="49" charset="0"/>
              </a:rPr>
              <a:t> * </a:t>
            </a:r>
            <a:r>
              <a:rPr lang="uk-UA" sz="1800" dirty="0" err="1">
                <a:solidFill>
                  <a:schemeClr val="accent5">
                    <a:lumMod val="75000"/>
                  </a:schemeClr>
                </a:solidFill>
                <a:latin typeface="Consolas" panose="020B0609020204030204" pitchFamily="49" charset="0"/>
              </a:rPr>
              <a:t>розмір_елементу</a:t>
            </a:r>
            <a:r>
              <a:rPr lang="uk-UA" sz="1800" dirty="0"/>
              <a:t>). При використанні з </a:t>
            </a:r>
            <a:r>
              <a:rPr lang="uk-UA" sz="1800" b="1" dirty="0">
                <a:highlight>
                  <a:srgbClr val="00FFFF"/>
                </a:highlight>
              </a:rPr>
              <a:t>вказівником</a:t>
            </a:r>
            <a:r>
              <a:rPr lang="uk-UA" sz="1800" dirty="0"/>
              <a:t>, оператор </a:t>
            </a:r>
            <a:r>
              <a:rPr lang="en-US" sz="1800" dirty="0" err="1">
                <a:solidFill>
                  <a:schemeClr val="accent5">
                    <a:lumMod val="75000"/>
                  </a:schemeClr>
                </a:solidFill>
                <a:latin typeface="Consolas" panose="020B0609020204030204" pitchFamily="49" charset="0"/>
              </a:rPr>
              <a:t>sizeof</a:t>
            </a:r>
            <a:r>
              <a:rPr lang="en-US" sz="1800" dirty="0"/>
              <a:t> </a:t>
            </a:r>
            <a:r>
              <a:rPr lang="uk-UA" sz="1800" b="1" dirty="0">
                <a:highlight>
                  <a:srgbClr val="00FFFF"/>
                </a:highlight>
              </a:rPr>
              <a:t>повертає розмір адреси в пам’яті</a:t>
            </a:r>
            <a:r>
              <a:rPr lang="uk-UA" sz="1800" dirty="0">
                <a:highlight>
                  <a:srgbClr val="00FFFF"/>
                </a:highlight>
              </a:rPr>
              <a:t> </a:t>
            </a:r>
            <a:r>
              <a:rPr lang="uk-UA" sz="1800" dirty="0"/>
              <a:t>(в байтах). Наприклад:</a:t>
            </a:r>
          </a:p>
        </p:txBody>
      </p:sp>
      <p:pic>
        <p:nvPicPr>
          <p:cNvPr id="6" name="Рисунок 5">
            <a:extLst>
              <a:ext uri="{FF2B5EF4-FFF2-40B4-BE49-F238E27FC236}">
                <a16:creationId xmlns:a16="http://schemas.microsoft.com/office/drawing/2014/main" id="{A52CE24A-301A-47AC-9137-984A0B4B103E}"/>
              </a:ext>
            </a:extLst>
          </p:cNvPr>
          <p:cNvPicPr>
            <a:picLocks noChangeAspect="1"/>
          </p:cNvPicPr>
          <p:nvPr/>
        </p:nvPicPr>
        <p:blipFill>
          <a:blip r:embed="rId2"/>
          <a:stretch>
            <a:fillRect/>
          </a:stretch>
        </p:blipFill>
        <p:spPr>
          <a:xfrm>
            <a:off x="2074761" y="2945336"/>
            <a:ext cx="8042477" cy="3720088"/>
          </a:xfrm>
          <a:prstGeom prst="rect">
            <a:avLst/>
          </a:prstGeom>
        </p:spPr>
      </p:pic>
      <p:pic>
        <p:nvPicPr>
          <p:cNvPr id="8" name="Рисунок 7">
            <a:extLst>
              <a:ext uri="{FF2B5EF4-FFF2-40B4-BE49-F238E27FC236}">
                <a16:creationId xmlns:a16="http://schemas.microsoft.com/office/drawing/2014/main" id="{DAE2F973-6E83-4E75-9FC8-501FA0068E4D}"/>
              </a:ext>
            </a:extLst>
          </p:cNvPr>
          <p:cNvPicPr>
            <a:picLocks noChangeAspect="1"/>
          </p:cNvPicPr>
          <p:nvPr/>
        </p:nvPicPr>
        <p:blipFill>
          <a:blip r:embed="rId3"/>
          <a:stretch>
            <a:fillRect/>
          </a:stretch>
        </p:blipFill>
        <p:spPr>
          <a:xfrm>
            <a:off x="9093323" y="5196715"/>
            <a:ext cx="814605" cy="1280095"/>
          </a:xfrm>
          <a:prstGeom prst="rect">
            <a:avLst/>
          </a:prstGeom>
        </p:spPr>
      </p:pic>
    </p:spTree>
    <p:extLst>
      <p:ext uri="{BB962C8B-B14F-4D97-AF65-F5344CB8AC3E}">
        <p14:creationId xmlns:p14="http://schemas.microsoft.com/office/powerpoint/2010/main" val="16283801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Відмінності</a:t>
            </a:r>
            <a:r>
              <a:rPr lang="ru-RU" b="1" dirty="0"/>
              <a:t> </a:t>
            </a:r>
            <a:r>
              <a:rPr lang="ru-RU" b="1" dirty="0" err="1"/>
              <a:t>між</a:t>
            </a:r>
            <a:r>
              <a:rPr lang="ru-RU" b="1" dirty="0"/>
              <a:t> </a:t>
            </a:r>
            <a:r>
              <a:rPr lang="ru-RU" b="1" dirty="0" err="1"/>
              <a:t>вказівниками</a:t>
            </a:r>
            <a:r>
              <a:rPr lang="ru-RU" b="1" dirty="0"/>
              <a:t> і </a:t>
            </a:r>
            <a:r>
              <a:rPr lang="ru-RU" b="1" dirty="0" err="1"/>
              <a:t>масивами</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Фіксований</a:t>
            </a:r>
            <a:r>
              <a:rPr lang="ru-RU" sz="1800" b="1" dirty="0">
                <a:highlight>
                  <a:srgbClr val="00FF00"/>
                </a:highlight>
              </a:rPr>
              <a:t> </a:t>
            </a:r>
            <a:r>
              <a:rPr lang="ru-RU" sz="1800" b="1" dirty="0" err="1">
                <a:highlight>
                  <a:srgbClr val="00FF00"/>
                </a:highlight>
              </a:rPr>
              <a:t>масив</a:t>
            </a:r>
            <a:r>
              <a:rPr lang="ru-RU" sz="1800" b="1" dirty="0">
                <a:highlight>
                  <a:srgbClr val="00FF00"/>
                </a:highlight>
              </a:rPr>
              <a:t> </a:t>
            </a:r>
            <a:r>
              <a:rPr lang="ru-RU" sz="1800" b="1" dirty="0" err="1">
                <a:highlight>
                  <a:srgbClr val="00FF00"/>
                </a:highlight>
              </a:rPr>
              <a:t>знає</a:t>
            </a:r>
            <a:r>
              <a:rPr lang="ru-RU" sz="1800" b="1" dirty="0">
                <a:highlight>
                  <a:srgbClr val="00FF00"/>
                </a:highlight>
              </a:rPr>
              <a:t> свою </a:t>
            </a:r>
            <a:r>
              <a:rPr lang="ru-RU" sz="1800" b="1" dirty="0" err="1">
                <a:highlight>
                  <a:srgbClr val="00FF00"/>
                </a:highlight>
              </a:rPr>
              <a:t>довжину</a:t>
            </a:r>
            <a:r>
              <a:rPr lang="ru-RU" sz="1800" b="1" dirty="0">
                <a:highlight>
                  <a:srgbClr val="00FF00"/>
                </a:highlight>
              </a:rPr>
              <a:t>, а </a:t>
            </a: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масив</a:t>
            </a:r>
            <a:r>
              <a:rPr lang="ru-RU" sz="1800" b="1" dirty="0">
                <a:highlight>
                  <a:srgbClr val="00FF00"/>
                </a:highlight>
              </a:rPr>
              <a:t> — </a:t>
            </a:r>
            <a:r>
              <a:rPr lang="ru-RU" sz="1800" b="1" dirty="0" err="1">
                <a:highlight>
                  <a:srgbClr val="00FF00"/>
                </a:highlight>
              </a:rPr>
              <a:t>ні</a:t>
            </a:r>
            <a:r>
              <a:rPr lang="ru-RU" sz="1800" b="1" dirty="0">
                <a:highlight>
                  <a:srgbClr val="00FF00"/>
                </a:highlight>
              </a:rPr>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Інша</a:t>
            </a:r>
            <a:r>
              <a:rPr lang="ru-RU" sz="1800" b="1" dirty="0">
                <a:highlight>
                  <a:srgbClr val="00FF00"/>
                </a:highlight>
              </a:rPr>
              <a:t> </a:t>
            </a:r>
            <a:r>
              <a:rPr lang="ru-RU" sz="1800" b="1" dirty="0" err="1">
                <a:highlight>
                  <a:srgbClr val="00FF00"/>
                </a:highlight>
              </a:rPr>
              <a:t>відмінність</a:t>
            </a:r>
            <a:r>
              <a:rPr lang="ru-RU" sz="1800" dirty="0"/>
              <a:t> </a:t>
            </a:r>
            <a:r>
              <a:rPr lang="ru-RU" sz="1800" dirty="0" err="1"/>
              <a:t>виникає</a:t>
            </a:r>
            <a:r>
              <a:rPr lang="ru-RU" sz="1800" dirty="0"/>
              <a:t> при </a:t>
            </a:r>
            <a:r>
              <a:rPr lang="ru-RU" sz="1800" dirty="0" err="1"/>
              <a:t>використанні</a:t>
            </a:r>
            <a:r>
              <a:rPr lang="ru-RU" sz="1800" dirty="0"/>
              <a:t> оператора </a:t>
            </a:r>
            <a:r>
              <a:rPr lang="ru-RU" sz="1800" dirty="0" err="1"/>
              <a:t>адреси</a:t>
            </a:r>
            <a:r>
              <a:rPr lang="ru-RU" sz="1800" dirty="0"/>
              <a:t> </a:t>
            </a:r>
            <a:r>
              <a:rPr lang="ru-RU" sz="1800" dirty="0">
                <a:solidFill>
                  <a:schemeClr val="accent5">
                    <a:lumMod val="75000"/>
                  </a:schemeClr>
                </a:solidFill>
                <a:latin typeface="Consolas" panose="020B0609020204030204" pitchFamily="49" charset="0"/>
              </a:rPr>
              <a:t>&amp;</a:t>
            </a:r>
            <a:r>
              <a:rPr lang="ru-RU" sz="1800" dirty="0"/>
              <a:t>. </a:t>
            </a:r>
            <a:r>
              <a:rPr lang="ru-RU" sz="1800" dirty="0" err="1"/>
              <a:t>Використовуючи</a:t>
            </a:r>
            <a:r>
              <a:rPr lang="ru-RU" sz="1800" dirty="0"/>
              <a:t> адресу </a:t>
            </a:r>
            <a:r>
              <a:rPr lang="ru-RU" sz="1800" b="1" dirty="0" err="1">
                <a:highlight>
                  <a:srgbClr val="00FFFF"/>
                </a:highlight>
              </a:rPr>
              <a:t>вказівника</a:t>
            </a:r>
            <a:r>
              <a:rPr lang="ru-RU" sz="1800" dirty="0"/>
              <a:t>, ми </a:t>
            </a:r>
            <a:r>
              <a:rPr lang="ru-RU" sz="1800" dirty="0" err="1"/>
              <a:t>отримуємо</a:t>
            </a:r>
            <a:r>
              <a:rPr lang="ru-RU" sz="1800" dirty="0"/>
              <a:t> </a:t>
            </a:r>
            <a:r>
              <a:rPr lang="ru-RU" sz="1800" b="1" dirty="0">
                <a:highlight>
                  <a:srgbClr val="00FFFF"/>
                </a:highlight>
              </a:rPr>
              <a:t>адресу </a:t>
            </a:r>
            <a:r>
              <a:rPr lang="ru-RU" sz="1800" b="1" dirty="0" err="1">
                <a:highlight>
                  <a:srgbClr val="00FFFF"/>
                </a:highlight>
              </a:rPr>
              <a:t>пам’яті</a:t>
            </a:r>
            <a:r>
              <a:rPr lang="ru-RU" sz="1800" b="1" dirty="0">
                <a:highlight>
                  <a:srgbClr val="00FFFF"/>
                </a:highlight>
              </a:rPr>
              <a:t> </a:t>
            </a:r>
            <a:r>
              <a:rPr lang="ru-RU" sz="1800" b="1" dirty="0" err="1">
                <a:highlight>
                  <a:srgbClr val="00FFFF"/>
                </a:highlight>
              </a:rPr>
              <a:t>змінної</a:t>
            </a:r>
            <a:r>
              <a:rPr lang="ru-RU" sz="1800" b="1" dirty="0">
                <a:highlight>
                  <a:srgbClr val="00FFFF"/>
                </a:highlight>
              </a:rPr>
              <a:t> </a:t>
            </a:r>
            <a:r>
              <a:rPr lang="ru-RU" sz="1800" b="1" dirty="0" err="1">
                <a:highlight>
                  <a:srgbClr val="00FFFF"/>
                </a:highlight>
              </a:rPr>
              <a:t>вказівника</a:t>
            </a:r>
            <a:r>
              <a:rPr lang="ru-RU" sz="1800" dirty="0"/>
              <a:t>. </a:t>
            </a:r>
            <a:r>
              <a:rPr lang="ru-RU" sz="1800" dirty="0" err="1"/>
              <a:t>Використовуючи</a:t>
            </a:r>
            <a:r>
              <a:rPr lang="ru-RU" sz="1800" dirty="0"/>
              <a:t> адресу </a:t>
            </a:r>
            <a:r>
              <a:rPr lang="ru-RU" sz="1800" b="1" dirty="0" err="1">
                <a:highlight>
                  <a:srgbClr val="00FF00"/>
                </a:highlight>
              </a:rPr>
              <a:t>масива</a:t>
            </a:r>
            <a:r>
              <a:rPr lang="ru-RU" sz="1800" dirty="0"/>
              <a:t>, </a:t>
            </a:r>
            <a:r>
              <a:rPr lang="ru-RU" sz="1800" dirty="0" err="1"/>
              <a:t>повертається</a:t>
            </a:r>
            <a:r>
              <a:rPr lang="ru-RU" sz="1800" dirty="0"/>
              <a:t> </a:t>
            </a:r>
            <a:r>
              <a:rPr lang="ru-RU" sz="1800" b="1" dirty="0" err="1">
                <a:highlight>
                  <a:srgbClr val="00FF00"/>
                </a:highlight>
              </a:rPr>
              <a:t>вказівник</a:t>
            </a:r>
            <a:r>
              <a:rPr lang="ru-RU" sz="1800" b="1" dirty="0">
                <a:highlight>
                  <a:srgbClr val="00FF00"/>
                </a:highlight>
              </a:rPr>
              <a:t> на весь </a:t>
            </a:r>
            <a:r>
              <a:rPr lang="ru-RU" sz="1800" b="1" dirty="0" err="1">
                <a:highlight>
                  <a:srgbClr val="00FF00"/>
                </a:highlight>
              </a:rPr>
              <a:t>масив</a:t>
            </a:r>
            <a:r>
              <a:rPr lang="ru-RU" sz="1800" dirty="0"/>
              <a:t>. </a:t>
            </a:r>
            <a:r>
              <a:rPr lang="ru-RU" sz="1800" b="1" dirty="0" err="1">
                <a:highlight>
                  <a:srgbClr val="00FF00"/>
                </a:highlight>
              </a:rPr>
              <a:t>Цей</a:t>
            </a:r>
            <a:r>
              <a:rPr lang="ru-RU" sz="1800" b="1" dirty="0">
                <a:highlight>
                  <a:srgbClr val="00FF00"/>
                </a:highlight>
              </a:rPr>
              <a:t> </a:t>
            </a:r>
            <a:r>
              <a:rPr lang="ru-RU" sz="1800" b="1" dirty="0" err="1">
                <a:highlight>
                  <a:srgbClr val="00FF00"/>
                </a:highlight>
              </a:rPr>
              <a:t>вказівник</a:t>
            </a:r>
            <a:r>
              <a:rPr lang="ru-RU" sz="1800" b="1" dirty="0">
                <a:highlight>
                  <a:srgbClr val="00FF00"/>
                </a:highlight>
              </a:rPr>
              <a:t> </a:t>
            </a:r>
            <a:r>
              <a:rPr lang="ru-RU" sz="1800" b="1" dirty="0" err="1">
                <a:highlight>
                  <a:srgbClr val="00FF00"/>
                </a:highlight>
              </a:rPr>
              <a:t>також</a:t>
            </a:r>
            <a:r>
              <a:rPr lang="ru-RU" sz="1800" b="1" dirty="0">
                <a:highlight>
                  <a:srgbClr val="00FF00"/>
                </a:highlight>
              </a:rPr>
              <a:t> </a:t>
            </a:r>
            <a:r>
              <a:rPr lang="ru-RU" sz="1800" b="1" dirty="0" err="1">
                <a:highlight>
                  <a:srgbClr val="00FF00"/>
                </a:highlight>
              </a:rPr>
              <a:t>вказує</a:t>
            </a:r>
            <a:r>
              <a:rPr lang="ru-RU" sz="1800" b="1" dirty="0">
                <a:highlight>
                  <a:srgbClr val="00FF00"/>
                </a:highlight>
              </a:rPr>
              <a:t> на перший </a:t>
            </a:r>
            <a:r>
              <a:rPr lang="ru-RU" sz="1800" b="1" dirty="0" err="1">
                <a:highlight>
                  <a:srgbClr val="00FF00"/>
                </a:highlight>
              </a:rPr>
              <a:t>елемент</a:t>
            </a:r>
            <a:r>
              <a:rPr lang="ru-RU" sz="1800" b="1" dirty="0">
                <a:highlight>
                  <a:srgbClr val="00FF00"/>
                </a:highlight>
              </a:rPr>
              <a:t> </a:t>
            </a:r>
            <a:r>
              <a:rPr lang="ru-RU" sz="1800" b="1" dirty="0" err="1">
                <a:highlight>
                  <a:srgbClr val="00FF00"/>
                </a:highlight>
              </a:rPr>
              <a:t>масиву</a:t>
            </a:r>
            <a:r>
              <a:rPr lang="ru-RU" sz="1800" dirty="0"/>
              <a:t>, </a:t>
            </a:r>
            <a:r>
              <a:rPr lang="ru-RU" sz="1800" b="1" dirty="0">
                <a:highlight>
                  <a:srgbClr val="FF00FF"/>
                </a:highlight>
              </a:rPr>
              <a:t>але </a:t>
            </a:r>
            <a:r>
              <a:rPr lang="ru-RU" sz="1800" b="1" dirty="0" err="1">
                <a:highlight>
                  <a:srgbClr val="FF00FF"/>
                </a:highlight>
              </a:rPr>
              <a:t>інформація</a:t>
            </a:r>
            <a:r>
              <a:rPr lang="ru-RU" sz="1800" b="1" dirty="0">
                <a:highlight>
                  <a:srgbClr val="FF00FF"/>
                </a:highlight>
              </a:rPr>
              <a:t> про тип </a:t>
            </a:r>
            <a:r>
              <a:rPr lang="ru-RU" sz="1800" b="1" dirty="0" err="1">
                <a:highlight>
                  <a:srgbClr val="FF00FF"/>
                </a:highlight>
              </a:rPr>
              <a:t>відрізняється</a:t>
            </a:r>
            <a:r>
              <a:rPr lang="ru-RU" sz="1800" b="1" dirty="0">
                <a:highlight>
                  <a:srgbClr val="FF00FF"/>
                </a:highlight>
              </a:rPr>
              <a:t>. </a:t>
            </a:r>
            <a:r>
              <a:rPr lang="ru-RU" sz="1800" dirty="0"/>
              <a:t>Навряд </a:t>
            </a:r>
            <a:r>
              <a:rPr lang="ru-RU" sz="1800" dirty="0" err="1"/>
              <a:t>чи</a:t>
            </a:r>
            <a:r>
              <a:rPr lang="ru-RU" sz="1800" dirty="0"/>
              <a:t> вам коли-</a:t>
            </a:r>
            <a:r>
              <a:rPr lang="ru-RU" sz="1800" dirty="0" err="1"/>
              <a:t>небудь</a:t>
            </a:r>
            <a:r>
              <a:rPr lang="ru-RU" sz="1800" dirty="0"/>
              <a:t> </a:t>
            </a:r>
            <a:r>
              <a:rPr lang="ru-RU" sz="1800" dirty="0" err="1"/>
              <a:t>доведеться</a:t>
            </a:r>
            <a:r>
              <a:rPr lang="ru-RU" sz="1800" dirty="0"/>
              <a:t> </a:t>
            </a:r>
            <a:r>
              <a:rPr lang="ru-RU" sz="1800" dirty="0" err="1"/>
              <a:t>це</a:t>
            </a:r>
            <a:r>
              <a:rPr lang="ru-RU" sz="1800" dirty="0"/>
              <a:t> </a:t>
            </a:r>
            <a:r>
              <a:rPr lang="ru-RU" sz="1800" dirty="0" err="1"/>
              <a:t>використовувати</a:t>
            </a:r>
            <a:r>
              <a:rPr lang="ru-RU" sz="1800" dirty="0"/>
              <a:t>.</a:t>
            </a:r>
            <a:endParaRPr lang="uk-UA" sz="1800" dirty="0"/>
          </a:p>
        </p:txBody>
      </p:sp>
    </p:spTree>
    <p:extLst>
      <p:ext uri="{BB962C8B-B14F-4D97-AF65-F5344CB8AC3E}">
        <p14:creationId xmlns:p14="http://schemas.microsoft.com/office/powerpoint/2010/main" val="1674613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масивів у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Через те, </a:t>
            </a:r>
            <a:r>
              <a:rPr lang="ru-RU" sz="1800" dirty="0" err="1"/>
              <a:t>що</a:t>
            </a:r>
            <a:r>
              <a:rPr lang="ru-RU" sz="1800" dirty="0"/>
              <a:t> </a:t>
            </a:r>
            <a:r>
              <a:rPr lang="ru-RU" sz="1800" dirty="0" err="1"/>
              <a:t>копіювання</a:t>
            </a:r>
            <a:r>
              <a:rPr lang="ru-RU" sz="1800" dirty="0"/>
              <a:t> великих </a:t>
            </a:r>
            <a:r>
              <a:rPr lang="ru-RU" sz="1800" dirty="0" err="1"/>
              <a:t>масивів</a:t>
            </a:r>
            <a:r>
              <a:rPr lang="ru-RU" sz="1800" dirty="0"/>
              <a:t> при </a:t>
            </a:r>
            <a:r>
              <a:rPr lang="ru-RU" sz="1800" dirty="0" err="1"/>
              <a:t>передачі</a:t>
            </a:r>
            <a:r>
              <a:rPr lang="ru-RU" sz="1800" dirty="0"/>
              <a:t> у </a:t>
            </a:r>
            <a:r>
              <a:rPr lang="ru-RU" sz="1800" dirty="0" err="1"/>
              <a:t>функцію</a:t>
            </a:r>
            <a:r>
              <a:rPr lang="ru-RU" sz="1800" dirty="0"/>
              <a:t> є </a:t>
            </a:r>
            <a:r>
              <a:rPr lang="ru-RU" sz="1800" dirty="0" err="1"/>
              <a:t>дуже</a:t>
            </a:r>
            <a:r>
              <a:rPr lang="ru-RU" sz="1800" dirty="0"/>
              <a:t> </a:t>
            </a:r>
            <a:r>
              <a:rPr lang="ru-RU" sz="1800" dirty="0" err="1"/>
              <a:t>витратною</a:t>
            </a:r>
            <a:r>
              <a:rPr lang="ru-RU" sz="1800" dirty="0"/>
              <a:t> </a:t>
            </a:r>
            <a:r>
              <a:rPr lang="ru-RU" sz="1800" dirty="0" err="1"/>
              <a:t>операцією</a:t>
            </a:r>
            <a:r>
              <a:rPr lang="ru-RU" sz="1800" dirty="0"/>
              <a:t>, </a:t>
            </a:r>
            <a:r>
              <a:rPr lang="ru-RU" sz="1800" b="1" dirty="0">
                <a:highlight>
                  <a:srgbClr val="00FF00"/>
                </a:highlight>
              </a:rPr>
              <a:t>C++ не </a:t>
            </a:r>
            <a:r>
              <a:rPr lang="ru-RU" sz="1800" b="1" dirty="0" err="1">
                <a:highlight>
                  <a:srgbClr val="00FF00"/>
                </a:highlight>
              </a:rPr>
              <a:t>копіює</a:t>
            </a:r>
            <a:r>
              <a:rPr lang="ru-RU" sz="1800" b="1" dirty="0">
                <a:highlight>
                  <a:srgbClr val="00FF00"/>
                </a:highlight>
              </a:rPr>
              <a:t> </a:t>
            </a:r>
            <a:r>
              <a:rPr lang="ru-RU" sz="1800" b="1" dirty="0" err="1">
                <a:highlight>
                  <a:srgbClr val="00FF00"/>
                </a:highlight>
              </a:rPr>
              <a:t>масив</a:t>
            </a:r>
            <a:r>
              <a:rPr lang="ru-RU" sz="1800" dirty="0"/>
              <a:t>. При </a:t>
            </a:r>
            <a:r>
              <a:rPr lang="ru-RU" sz="1800" dirty="0" err="1"/>
              <a:t>передачі</a:t>
            </a:r>
            <a:r>
              <a:rPr lang="ru-RU" sz="1800" dirty="0"/>
              <a:t> </a:t>
            </a:r>
            <a:r>
              <a:rPr lang="ru-RU" sz="1800" dirty="0" err="1"/>
              <a:t>масиву</a:t>
            </a:r>
            <a:r>
              <a:rPr lang="ru-RU" sz="1800" dirty="0"/>
              <a:t> в </a:t>
            </a:r>
            <a:r>
              <a:rPr lang="ru-RU" sz="1800" dirty="0" err="1"/>
              <a:t>якості</a:t>
            </a:r>
            <a:r>
              <a:rPr lang="ru-RU" sz="1800" dirty="0"/>
              <a:t> аргументу в </a:t>
            </a:r>
            <a:r>
              <a:rPr lang="ru-RU" sz="1800" dirty="0" err="1"/>
              <a:t>функцію</a:t>
            </a:r>
            <a:r>
              <a:rPr lang="ru-RU" sz="1800" dirty="0"/>
              <a:t>, </a:t>
            </a:r>
            <a:r>
              <a:rPr lang="ru-RU" sz="1800" b="1" dirty="0" err="1">
                <a:highlight>
                  <a:srgbClr val="00FFFF"/>
                </a:highlight>
              </a:rPr>
              <a:t>масив</a:t>
            </a:r>
            <a:r>
              <a:rPr lang="ru-RU" sz="1800" b="1" dirty="0">
                <a:highlight>
                  <a:srgbClr val="00FFFF"/>
                </a:highlight>
              </a:rPr>
              <a:t> </a:t>
            </a:r>
            <a:r>
              <a:rPr lang="ru-RU" sz="1800" b="1" dirty="0" err="1">
                <a:highlight>
                  <a:srgbClr val="00FFFF"/>
                </a:highlight>
              </a:rPr>
              <a:t>розпадається</a:t>
            </a:r>
            <a:r>
              <a:rPr lang="ru-RU" sz="1800" b="1" dirty="0">
                <a:highlight>
                  <a:srgbClr val="00FFFF"/>
                </a:highlight>
              </a:rPr>
              <a:t> у </a:t>
            </a:r>
            <a:r>
              <a:rPr lang="ru-RU" sz="1800" b="1" dirty="0" err="1">
                <a:highlight>
                  <a:srgbClr val="00FFFF"/>
                </a:highlight>
              </a:rPr>
              <a:t>вказівник</a:t>
            </a:r>
            <a:r>
              <a:rPr lang="ru-RU" sz="1800" b="1" dirty="0">
                <a:highlight>
                  <a:srgbClr val="00FFFF"/>
                </a:highlight>
              </a:rPr>
              <a:t> на </a:t>
            </a:r>
            <a:r>
              <a:rPr lang="ru-RU" sz="1800" b="1" dirty="0" err="1">
                <a:highlight>
                  <a:srgbClr val="00FFFF"/>
                </a:highlight>
              </a:rPr>
              <a:t>масив</a:t>
            </a:r>
            <a:r>
              <a:rPr lang="ru-RU" sz="1800" b="1" dirty="0">
                <a:highlight>
                  <a:srgbClr val="00FFFF"/>
                </a:highlight>
              </a:rPr>
              <a:t> і </a:t>
            </a:r>
            <a:r>
              <a:rPr lang="ru-RU" sz="1800" b="1" dirty="0" err="1">
                <a:highlight>
                  <a:srgbClr val="00FFFF"/>
                </a:highlight>
              </a:rPr>
              <a:t>цей</a:t>
            </a:r>
            <a:r>
              <a:rPr lang="ru-RU" sz="1800" b="1" dirty="0">
                <a:highlight>
                  <a:srgbClr val="00FFFF"/>
                </a:highlight>
              </a:rPr>
              <a:t> </a:t>
            </a:r>
            <a:r>
              <a:rPr lang="ru-RU" sz="1800" b="1" dirty="0" err="1">
                <a:highlight>
                  <a:srgbClr val="00FFFF"/>
                </a:highlight>
              </a:rPr>
              <a:t>вказівник</a:t>
            </a:r>
            <a:r>
              <a:rPr lang="ru-RU" sz="1800" b="1" dirty="0">
                <a:highlight>
                  <a:srgbClr val="00FFFF"/>
                </a:highlight>
              </a:rPr>
              <a:t> </a:t>
            </a:r>
            <a:r>
              <a:rPr lang="ru-RU" sz="1800" b="1" dirty="0" err="1">
                <a:highlight>
                  <a:srgbClr val="00FFFF"/>
                </a:highlight>
              </a:rPr>
              <a:t>передається</a:t>
            </a:r>
            <a:r>
              <a:rPr lang="ru-RU" sz="1800" b="1" dirty="0">
                <a:highlight>
                  <a:srgbClr val="00FFFF"/>
                </a:highlight>
              </a:rPr>
              <a:t> в </a:t>
            </a:r>
            <a:r>
              <a:rPr lang="ru-RU" sz="1800" b="1" dirty="0" err="1">
                <a:highlight>
                  <a:srgbClr val="00FFFF"/>
                </a:highlight>
              </a:rPr>
              <a:t>функцію</a:t>
            </a:r>
            <a:r>
              <a:rPr lang="ru-RU" sz="1800" dirty="0"/>
              <a:t>:</a:t>
            </a:r>
            <a:endParaRPr lang="uk-UA" sz="1800" dirty="0"/>
          </a:p>
        </p:txBody>
      </p:sp>
      <p:pic>
        <p:nvPicPr>
          <p:cNvPr id="5" name="Рисунок 4">
            <a:extLst>
              <a:ext uri="{FF2B5EF4-FFF2-40B4-BE49-F238E27FC236}">
                <a16:creationId xmlns:a16="http://schemas.microsoft.com/office/drawing/2014/main" id="{8CA51296-037F-4C4B-AE2F-60D55E461CE6}"/>
              </a:ext>
            </a:extLst>
          </p:cNvPr>
          <p:cNvPicPr>
            <a:picLocks noChangeAspect="1"/>
          </p:cNvPicPr>
          <p:nvPr/>
        </p:nvPicPr>
        <p:blipFill>
          <a:blip r:embed="rId2"/>
          <a:stretch>
            <a:fillRect/>
          </a:stretch>
        </p:blipFill>
        <p:spPr>
          <a:xfrm>
            <a:off x="1448763" y="2156264"/>
            <a:ext cx="9294471" cy="4701735"/>
          </a:xfrm>
          <a:prstGeom prst="rect">
            <a:avLst/>
          </a:prstGeom>
        </p:spPr>
      </p:pic>
      <p:pic>
        <p:nvPicPr>
          <p:cNvPr id="7" name="Рисунок 6">
            <a:extLst>
              <a:ext uri="{FF2B5EF4-FFF2-40B4-BE49-F238E27FC236}">
                <a16:creationId xmlns:a16="http://schemas.microsoft.com/office/drawing/2014/main" id="{24455DEA-8BDD-49C5-B749-F4E8543CDFB5}"/>
              </a:ext>
            </a:extLst>
          </p:cNvPr>
          <p:cNvPicPr>
            <a:picLocks noChangeAspect="1"/>
          </p:cNvPicPr>
          <p:nvPr/>
        </p:nvPicPr>
        <p:blipFill>
          <a:blip r:embed="rId3"/>
          <a:stretch>
            <a:fillRect/>
          </a:stretch>
        </p:blipFill>
        <p:spPr>
          <a:xfrm>
            <a:off x="9426939" y="5564533"/>
            <a:ext cx="724057" cy="871549"/>
          </a:xfrm>
          <a:prstGeom prst="rect">
            <a:avLst/>
          </a:prstGeom>
        </p:spPr>
      </p:pic>
    </p:spTree>
    <p:extLst>
      <p:ext uri="{BB962C8B-B14F-4D97-AF65-F5344CB8AC3E}">
        <p14:creationId xmlns:p14="http://schemas.microsoft.com/office/powerpoint/2010/main" val="1269242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масивів у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результат буде таким же, </a:t>
            </a:r>
            <a:r>
              <a:rPr lang="ru-RU" sz="1800" dirty="0" err="1"/>
              <a:t>навіть</a:t>
            </a:r>
            <a:r>
              <a:rPr lang="ru-RU" sz="1800" dirty="0"/>
              <a:t> </a:t>
            </a:r>
            <a:r>
              <a:rPr lang="ru-RU" sz="1800" dirty="0" err="1"/>
              <a:t>якщо</a:t>
            </a:r>
            <a:r>
              <a:rPr lang="ru-RU" sz="1800" dirty="0"/>
              <a:t> параметром буде </a:t>
            </a:r>
            <a:r>
              <a:rPr lang="ru-RU" sz="1800" dirty="0" err="1"/>
              <a:t>фіксований</a:t>
            </a:r>
            <a:r>
              <a:rPr lang="ru-RU" sz="1800" dirty="0"/>
              <a:t> </a:t>
            </a:r>
            <a:r>
              <a:rPr lang="ru-RU" sz="1800" dirty="0" err="1"/>
              <a:t>масив</a:t>
            </a:r>
            <a:r>
              <a:rPr lang="ru-RU" sz="1800" dirty="0"/>
              <a:t>:</a:t>
            </a:r>
            <a:endParaRPr lang="uk-UA" sz="1800" dirty="0"/>
          </a:p>
        </p:txBody>
      </p:sp>
      <p:pic>
        <p:nvPicPr>
          <p:cNvPr id="5" name="Рисунок 4">
            <a:extLst>
              <a:ext uri="{FF2B5EF4-FFF2-40B4-BE49-F238E27FC236}">
                <a16:creationId xmlns:a16="http://schemas.microsoft.com/office/drawing/2014/main" id="{06029111-8F39-40F4-858B-661B15965C3F}"/>
              </a:ext>
            </a:extLst>
          </p:cNvPr>
          <p:cNvPicPr>
            <a:picLocks noChangeAspect="1"/>
          </p:cNvPicPr>
          <p:nvPr/>
        </p:nvPicPr>
        <p:blipFill>
          <a:blip r:embed="rId2"/>
          <a:stretch>
            <a:fillRect/>
          </a:stretch>
        </p:blipFill>
        <p:spPr>
          <a:xfrm>
            <a:off x="1211482" y="1465320"/>
            <a:ext cx="9769033" cy="5253513"/>
          </a:xfrm>
          <a:prstGeom prst="rect">
            <a:avLst/>
          </a:prstGeom>
        </p:spPr>
      </p:pic>
      <p:pic>
        <p:nvPicPr>
          <p:cNvPr id="7" name="Рисунок 6">
            <a:extLst>
              <a:ext uri="{FF2B5EF4-FFF2-40B4-BE49-F238E27FC236}">
                <a16:creationId xmlns:a16="http://schemas.microsoft.com/office/drawing/2014/main" id="{E6A47407-4EA4-4E9F-923F-10F0ADF9E14A}"/>
              </a:ext>
            </a:extLst>
          </p:cNvPr>
          <p:cNvPicPr>
            <a:picLocks noChangeAspect="1"/>
          </p:cNvPicPr>
          <p:nvPr/>
        </p:nvPicPr>
        <p:blipFill>
          <a:blip r:embed="rId3"/>
          <a:stretch>
            <a:fillRect/>
          </a:stretch>
        </p:blipFill>
        <p:spPr>
          <a:xfrm>
            <a:off x="9606039" y="5496248"/>
            <a:ext cx="885511" cy="1008120"/>
          </a:xfrm>
          <a:prstGeom prst="rect">
            <a:avLst/>
          </a:prstGeom>
        </p:spPr>
      </p:pic>
    </p:spTree>
    <p:extLst>
      <p:ext uri="{BB962C8B-B14F-4D97-AF65-F5344CB8AC3E}">
        <p14:creationId xmlns:p14="http://schemas.microsoft.com/office/powerpoint/2010/main" val="3416013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масивів у функції</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У </a:t>
            </a:r>
            <a:r>
              <a:rPr lang="ru-RU" sz="1800" dirty="0" err="1"/>
              <a:t>вищенаведеному</a:t>
            </a:r>
            <a:r>
              <a:rPr lang="ru-RU" sz="1800" dirty="0"/>
              <a:t> </a:t>
            </a:r>
            <a:r>
              <a:rPr lang="ru-RU" sz="1800" dirty="0" err="1"/>
              <a:t>прикладі</a:t>
            </a:r>
            <a:r>
              <a:rPr lang="ru-RU" sz="1800" dirty="0"/>
              <a:t> C++ неявно </a:t>
            </a:r>
            <a:r>
              <a:rPr lang="ru-RU" sz="1800" dirty="0" err="1"/>
              <a:t>конвертує</a:t>
            </a:r>
            <a:r>
              <a:rPr lang="ru-RU" sz="1800" dirty="0"/>
              <a:t> параметр з синтаксису </a:t>
            </a:r>
            <a:r>
              <a:rPr lang="ru-RU" sz="1800" dirty="0" err="1"/>
              <a:t>масиву</a:t>
            </a:r>
            <a:r>
              <a:rPr lang="ru-RU" sz="1800" dirty="0"/>
              <a:t> (</a:t>
            </a:r>
            <a:r>
              <a:rPr lang="ru-RU" sz="1800" dirty="0">
                <a:solidFill>
                  <a:schemeClr val="accent5">
                    <a:lumMod val="75000"/>
                  </a:schemeClr>
                </a:solidFill>
                <a:latin typeface="Consolas" panose="020B0609020204030204" pitchFamily="49" charset="0"/>
              </a:rPr>
              <a:t>[]</a:t>
            </a:r>
            <a:r>
              <a:rPr lang="ru-RU" sz="1800" dirty="0"/>
              <a:t>) в синтаксис </a:t>
            </a:r>
            <a:r>
              <a:rPr lang="ru-RU" sz="1800" dirty="0" err="1"/>
              <a:t>вказівника</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Це</a:t>
            </a:r>
            <a:r>
              <a:rPr lang="ru-RU" sz="1800" dirty="0"/>
              <a:t> </a:t>
            </a:r>
            <a:r>
              <a:rPr lang="ru-RU" sz="1800" dirty="0" err="1"/>
              <a:t>означає</a:t>
            </a:r>
            <a:r>
              <a:rPr lang="ru-RU" sz="1800" dirty="0"/>
              <a:t>, </a:t>
            </a:r>
            <a:r>
              <a:rPr lang="ru-RU" sz="1800" dirty="0" err="1"/>
              <a:t>що</a:t>
            </a:r>
            <a:r>
              <a:rPr lang="ru-RU" sz="1800" dirty="0"/>
              <a:t> </a:t>
            </a:r>
            <a:r>
              <a:rPr lang="ru-RU" sz="1800" dirty="0" err="1"/>
              <a:t>наступні</a:t>
            </a:r>
            <a:r>
              <a:rPr lang="ru-RU" sz="1800" dirty="0"/>
              <a:t> два </a:t>
            </a:r>
            <a:r>
              <a:rPr lang="ru-RU" sz="1800" dirty="0" err="1"/>
              <a:t>оголошення</a:t>
            </a:r>
            <a:r>
              <a:rPr lang="ru-RU" sz="1800" dirty="0"/>
              <a:t> </a:t>
            </a:r>
            <a:r>
              <a:rPr lang="ru-RU" sz="1800" dirty="0" err="1"/>
              <a:t>функції</a:t>
            </a:r>
            <a:r>
              <a:rPr lang="ru-RU" sz="1800" dirty="0"/>
              <a:t> </a:t>
            </a:r>
            <a:r>
              <a:rPr lang="ru-RU" sz="1800" dirty="0" err="1"/>
              <a:t>ідентичні</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Деякі програмісти надають перевагу використанню синтаксису </a:t>
            </a:r>
            <a:r>
              <a:rPr lang="uk-UA" sz="1800" dirty="0">
                <a:solidFill>
                  <a:schemeClr val="accent5">
                    <a:lumMod val="75000"/>
                  </a:schemeClr>
                </a:solidFill>
                <a:latin typeface="Consolas" panose="020B0609020204030204" pitchFamily="49" charset="0"/>
              </a:rPr>
              <a:t>[]</a:t>
            </a:r>
            <a:r>
              <a:rPr lang="uk-UA" sz="1800" dirty="0"/>
              <a:t>, так як він дозволяє зрозуміти, що функція очікує масив, а не вказівник на значення. Однак в більшості випадків, оскільки вказівник не знає, наскільки великим є масив, вам доведеться передавати розмір масиву в якості окремого параметру (рядки є винятком, тому що вони нуль-терміновані).</a:t>
            </a:r>
          </a:p>
          <a:p>
            <a:pPr marL="540000" indent="360000">
              <a:lnSpc>
                <a:spcPct val="150000"/>
              </a:lnSpc>
              <a:spcBef>
                <a:spcPts val="0"/>
              </a:spcBef>
              <a:buNone/>
            </a:pPr>
            <a:r>
              <a:rPr lang="uk-UA" sz="1800" b="1" dirty="0">
                <a:highlight>
                  <a:srgbClr val="00FF00"/>
                </a:highlight>
              </a:rPr>
              <a:t>Рекомендується використовувати синтаксис вказівника</a:t>
            </a:r>
            <a:r>
              <a:rPr lang="uk-UA" sz="1800" dirty="0"/>
              <a:t>, оскільки він дозволяє зрозуміти, що параметр оброблятиметься як вказівник, а не як фіксований масив, і певні операції, такі як у випадку з оператором </a:t>
            </a:r>
            <a:r>
              <a:rPr lang="en-US" sz="1800" dirty="0" err="1">
                <a:solidFill>
                  <a:schemeClr val="accent5">
                    <a:lumMod val="75000"/>
                  </a:schemeClr>
                </a:solidFill>
                <a:latin typeface="Consolas" panose="020B0609020204030204" pitchFamily="49" charset="0"/>
              </a:rPr>
              <a:t>sizeof</a:t>
            </a:r>
            <a:r>
              <a:rPr lang="en-US" sz="1800" dirty="0"/>
              <a:t>, </a:t>
            </a:r>
            <a:r>
              <a:rPr lang="uk-UA" sz="1800" dirty="0"/>
              <a:t>виконуватимуться з параметром-вказівником (а не з параметром-масивом).</a:t>
            </a:r>
            <a:endParaRPr lang="en-US" sz="1800" dirty="0"/>
          </a:p>
          <a:p>
            <a:pPr marL="540000" indent="360000">
              <a:lnSpc>
                <a:spcPct val="150000"/>
              </a:lnSpc>
              <a:spcBef>
                <a:spcPts val="0"/>
              </a:spcBef>
              <a:buNone/>
            </a:pPr>
            <a:r>
              <a:rPr lang="ru-RU" sz="1800" b="1" dirty="0" err="1">
                <a:highlight>
                  <a:srgbClr val="00FF00"/>
                </a:highlight>
              </a:rPr>
              <a:t>Порада</a:t>
            </a:r>
            <a:r>
              <a:rPr lang="ru-RU" sz="1800" dirty="0"/>
              <a:t>: </a:t>
            </a:r>
            <a:r>
              <a:rPr lang="ru-RU" sz="1800" dirty="0" err="1"/>
              <a:t>Використовуйте</a:t>
            </a:r>
            <a:r>
              <a:rPr lang="ru-RU" sz="1800" dirty="0"/>
              <a:t> синтаксис </a:t>
            </a:r>
            <a:r>
              <a:rPr lang="ru-RU" sz="1800" dirty="0" err="1"/>
              <a:t>вказівника</a:t>
            </a:r>
            <a:r>
              <a:rPr lang="ru-RU" sz="1800" dirty="0"/>
              <a:t> (</a:t>
            </a:r>
            <a:r>
              <a:rPr lang="ru-RU" sz="1800" dirty="0">
                <a:solidFill>
                  <a:schemeClr val="accent5">
                    <a:lumMod val="75000"/>
                  </a:schemeClr>
                </a:solidFill>
                <a:latin typeface="Consolas" panose="020B0609020204030204" pitchFamily="49" charset="0"/>
              </a:rPr>
              <a:t>*</a:t>
            </a:r>
            <a:r>
              <a:rPr lang="ru-RU" sz="1800" dirty="0"/>
              <a:t>) </a:t>
            </a:r>
            <a:r>
              <a:rPr lang="ru-RU" sz="1800" dirty="0" err="1"/>
              <a:t>замість</a:t>
            </a:r>
            <a:r>
              <a:rPr lang="ru-RU" sz="1800" dirty="0"/>
              <a:t> синтаксису </a:t>
            </a:r>
            <a:r>
              <a:rPr lang="ru-RU" sz="1800" dirty="0" err="1"/>
              <a:t>масива</a:t>
            </a:r>
            <a:r>
              <a:rPr lang="ru-RU" sz="1800" dirty="0"/>
              <a:t> (</a:t>
            </a:r>
            <a:r>
              <a:rPr lang="ru-RU" sz="1800" dirty="0">
                <a:solidFill>
                  <a:schemeClr val="accent5">
                    <a:lumMod val="75000"/>
                  </a:schemeClr>
                </a:solidFill>
                <a:latin typeface="Consolas" panose="020B0609020204030204" pitchFamily="49" charset="0"/>
              </a:rPr>
              <a:t>[]</a:t>
            </a:r>
            <a:r>
              <a:rPr lang="ru-RU" sz="1800" dirty="0"/>
              <a:t>) при </a:t>
            </a:r>
            <a:r>
              <a:rPr lang="ru-RU" sz="1800" dirty="0" err="1"/>
              <a:t>передачі</a:t>
            </a:r>
            <a:r>
              <a:rPr lang="ru-RU" sz="1800" dirty="0"/>
              <a:t> </a:t>
            </a:r>
            <a:r>
              <a:rPr lang="ru-RU" sz="1800" dirty="0" err="1"/>
              <a:t>масивів</a:t>
            </a:r>
            <a:r>
              <a:rPr lang="ru-RU" sz="1800" dirty="0"/>
              <a:t> в </a:t>
            </a:r>
            <a:r>
              <a:rPr lang="ru-RU" sz="1800" dirty="0" err="1"/>
              <a:t>якості</a:t>
            </a:r>
            <a:r>
              <a:rPr lang="ru-RU" sz="1800" dirty="0"/>
              <a:t> </a:t>
            </a:r>
            <a:r>
              <a:rPr lang="ru-RU" sz="1800" dirty="0" err="1"/>
              <a:t>параметрів</a:t>
            </a:r>
            <a:r>
              <a:rPr lang="ru-RU" sz="1800" dirty="0"/>
              <a:t> у </a:t>
            </a:r>
            <a:r>
              <a:rPr lang="ru-RU" sz="1800" dirty="0" err="1"/>
              <a:t>функції</a:t>
            </a:r>
            <a:r>
              <a:rPr lang="ru-RU" sz="1800" dirty="0"/>
              <a:t>.</a:t>
            </a:r>
            <a:endParaRPr lang="uk-UA" sz="1800" dirty="0"/>
          </a:p>
        </p:txBody>
      </p:sp>
      <p:pic>
        <p:nvPicPr>
          <p:cNvPr id="6" name="Рисунок 5">
            <a:extLst>
              <a:ext uri="{FF2B5EF4-FFF2-40B4-BE49-F238E27FC236}">
                <a16:creationId xmlns:a16="http://schemas.microsoft.com/office/drawing/2014/main" id="{3A714DAC-E389-40C2-B00C-1112C4A8F52F}"/>
              </a:ext>
            </a:extLst>
          </p:cNvPr>
          <p:cNvPicPr>
            <a:picLocks noChangeAspect="1"/>
          </p:cNvPicPr>
          <p:nvPr/>
        </p:nvPicPr>
        <p:blipFill>
          <a:blip r:embed="rId2"/>
          <a:stretch>
            <a:fillRect/>
          </a:stretch>
        </p:blipFill>
        <p:spPr>
          <a:xfrm>
            <a:off x="966546" y="1770927"/>
            <a:ext cx="3998993" cy="1118786"/>
          </a:xfrm>
          <a:prstGeom prst="rect">
            <a:avLst/>
          </a:prstGeom>
        </p:spPr>
      </p:pic>
    </p:spTree>
    <p:extLst>
      <p:ext uri="{BB962C8B-B14F-4D97-AF65-F5344CB8AC3E}">
        <p14:creationId xmlns:p14="http://schemas.microsoft.com/office/powerpoint/2010/main" val="2459624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Той факт, </a:t>
            </a:r>
            <a:r>
              <a:rPr lang="ru-RU" sz="1800" dirty="0" err="1"/>
              <a:t>що</a:t>
            </a:r>
            <a:r>
              <a:rPr lang="ru-RU" sz="1800" dirty="0"/>
              <a:t> </a:t>
            </a:r>
            <a:r>
              <a:rPr lang="ru-RU" sz="1800" dirty="0" err="1"/>
              <a:t>масиви</a:t>
            </a:r>
            <a:r>
              <a:rPr lang="ru-RU" sz="1800" dirty="0"/>
              <a:t> </a:t>
            </a:r>
            <a:r>
              <a:rPr lang="ru-RU" sz="1800" dirty="0" err="1"/>
              <a:t>розпадаються</a:t>
            </a:r>
            <a:r>
              <a:rPr lang="ru-RU" sz="1800" dirty="0"/>
              <a:t> на </a:t>
            </a:r>
            <a:r>
              <a:rPr lang="ru-RU" sz="1800" dirty="0" err="1"/>
              <a:t>вказівники</a:t>
            </a:r>
            <a:r>
              <a:rPr lang="ru-RU" sz="1800" dirty="0"/>
              <a:t> при </a:t>
            </a:r>
            <a:r>
              <a:rPr lang="ru-RU" sz="1800" dirty="0" err="1"/>
              <a:t>передачі</a:t>
            </a:r>
            <a:r>
              <a:rPr lang="ru-RU" sz="1800" dirty="0"/>
              <a:t> у </a:t>
            </a:r>
            <a:r>
              <a:rPr lang="ru-RU" sz="1800" dirty="0" err="1"/>
              <a:t>функції</a:t>
            </a:r>
            <a:r>
              <a:rPr lang="ru-RU" sz="1800" dirty="0"/>
              <a:t>, </a:t>
            </a:r>
            <a:r>
              <a:rPr lang="ru-RU" sz="1800" dirty="0" err="1"/>
              <a:t>пояснює</a:t>
            </a:r>
            <a:r>
              <a:rPr lang="ru-RU" sz="1800" dirty="0"/>
              <a:t> </a:t>
            </a:r>
            <a:r>
              <a:rPr lang="ru-RU" sz="1800" dirty="0" err="1"/>
              <a:t>основну</a:t>
            </a:r>
            <a:r>
              <a:rPr lang="ru-RU" sz="1800" dirty="0"/>
              <a:t> причину, по </a:t>
            </a:r>
            <a:r>
              <a:rPr lang="ru-RU" sz="1800" dirty="0" err="1"/>
              <a:t>якій</a:t>
            </a:r>
            <a:r>
              <a:rPr lang="ru-RU" sz="1800" dirty="0"/>
              <a:t> </a:t>
            </a:r>
            <a:r>
              <a:rPr lang="ru-RU" sz="1800" b="1" dirty="0" err="1">
                <a:highlight>
                  <a:srgbClr val="00FF00"/>
                </a:highlight>
              </a:rPr>
              <a:t>зміна</a:t>
            </a:r>
            <a:r>
              <a:rPr lang="ru-RU" sz="1800" b="1" dirty="0">
                <a:highlight>
                  <a:srgbClr val="00FF00"/>
                </a:highlight>
              </a:rPr>
              <a:t> </a:t>
            </a:r>
            <a:r>
              <a:rPr lang="ru-RU" sz="1800" b="1" dirty="0" err="1">
                <a:highlight>
                  <a:srgbClr val="00FF00"/>
                </a:highlight>
              </a:rPr>
              <a:t>масиву</a:t>
            </a:r>
            <a:r>
              <a:rPr lang="ru-RU" sz="1800" b="1" dirty="0">
                <a:highlight>
                  <a:srgbClr val="00FF00"/>
                </a:highlight>
              </a:rPr>
              <a:t> в </a:t>
            </a:r>
            <a:r>
              <a:rPr lang="ru-RU" sz="1800" b="1" dirty="0" err="1">
                <a:highlight>
                  <a:srgbClr val="00FF00"/>
                </a:highlight>
              </a:rPr>
              <a:t>функції</a:t>
            </a:r>
            <a:r>
              <a:rPr lang="ru-RU" sz="1800" b="1" dirty="0">
                <a:highlight>
                  <a:srgbClr val="00FF00"/>
                </a:highlight>
              </a:rPr>
              <a:t> </a:t>
            </a:r>
            <a:r>
              <a:rPr lang="ru-RU" sz="1800" b="1" dirty="0" err="1">
                <a:highlight>
                  <a:srgbClr val="00FF00"/>
                </a:highlight>
              </a:rPr>
              <a:t>призведе</a:t>
            </a:r>
            <a:r>
              <a:rPr lang="ru-RU" sz="1800" b="1" dirty="0">
                <a:highlight>
                  <a:srgbClr val="00FF00"/>
                </a:highlight>
              </a:rPr>
              <a:t> до </a:t>
            </a:r>
            <a:r>
              <a:rPr lang="ru-RU" sz="1800" b="1" dirty="0" err="1">
                <a:highlight>
                  <a:srgbClr val="00FF00"/>
                </a:highlight>
              </a:rPr>
              <a:t>зміни</a:t>
            </a:r>
            <a:r>
              <a:rPr lang="ru-RU" sz="1800" b="1" dirty="0">
                <a:highlight>
                  <a:srgbClr val="00FF00"/>
                </a:highlight>
              </a:rPr>
              <a:t> фактичного </a:t>
            </a:r>
            <a:r>
              <a:rPr lang="ru-RU" sz="1800" b="1" dirty="0" err="1">
                <a:highlight>
                  <a:srgbClr val="00FF00"/>
                </a:highlight>
              </a:rPr>
              <a:t>масиву</a:t>
            </a:r>
            <a:r>
              <a:rPr lang="ru-RU" sz="1800" dirty="0"/>
              <a:t>. </a:t>
            </a:r>
            <a:r>
              <a:rPr lang="ru-RU" sz="1800" dirty="0" err="1"/>
              <a:t>Розглянемо</a:t>
            </a:r>
            <a:r>
              <a:rPr lang="ru-RU" sz="1800" dirty="0"/>
              <a:t> </a:t>
            </a:r>
            <a:r>
              <a:rPr lang="ru-RU" sz="1800" dirty="0" err="1"/>
              <a:t>наступний</a:t>
            </a:r>
            <a:r>
              <a:rPr lang="ru-RU" sz="1800" dirty="0"/>
              <a:t> приклад:</a:t>
            </a:r>
            <a:endParaRPr lang="uk-UA" sz="1800" dirty="0"/>
          </a:p>
        </p:txBody>
      </p:sp>
      <p:pic>
        <p:nvPicPr>
          <p:cNvPr id="5" name="Рисунок 4">
            <a:extLst>
              <a:ext uri="{FF2B5EF4-FFF2-40B4-BE49-F238E27FC236}">
                <a16:creationId xmlns:a16="http://schemas.microsoft.com/office/drawing/2014/main" id="{31872E1E-F729-42AC-9679-80DCC96CDB7C}"/>
              </a:ext>
            </a:extLst>
          </p:cNvPr>
          <p:cNvPicPr>
            <a:picLocks noChangeAspect="1"/>
          </p:cNvPicPr>
          <p:nvPr/>
        </p:nvPicPr>
        <p:blipFill>
          <a:blip r:embed="rId2"/>
          <a:stretch>
            <a:fillRect/>
          </a:stretch>
        </p:blipFill>
        <p:spPr>
          <a:xfrm>
            <a:off x="2156904" y="1754390"/>
            <a:ext cx="7878192" cy="5103610"/>
          </a:xfrm>
          <a:prstGeom prst="rect">
            <a:avLst/>
          </a:prstGeom>
        </p:spPr>
      </p:pic>
      <p:pic>
        <p:nvPicPr>
          <p:cNvPr id="7" name="Рисунок 6">
            <a:extLst>
              <a:ext uri="{FF2B5EF4-FFF2-40B4-BE49-F238E27FC236}">
                <a16:creationId xmlns:a16="http://schemas.microsoft.com/office/drawing/2014/main" id="{666D6F72-B064-4D7E-BEE0-D11D0448CC97}"/>
              </a:ext>
            </a:extLst>
          </p:cNvPr>
          <p:cNvPicPr>
            <a:picLocks noChangeAspect="1"/>
          </p:cNvPicPr>
          <p:nvPr/>
        </p:nvPicPr>
        <p:blipFill>
          <a:blip r:embed="rId3"/>
          <a:stretch>
            <a:fillRect/>
          </a:stretch>
        </p:blipFill>
        <p:spPr>
          <a:xfrm>
            <a:off x="8444445" y="5667064"/>
            <a:ext cx="3646510" cy="952921"/>
          </a:xfrm>
          <a:prstGeom prst="rect">
            <a:avLst/>
          </a:prstGeom>
        </p:spPr>
      </p:pic>
    </p:spTree>
    <p:extLst>
      <p:ext uri="{BB962C8B-B14F-4D97-AF65-F5344CB8AC3E}">
        <p14:creationId xmlns:p14="http://schemas.microsoft.com/office/powerpoint/2010/main" val="2836093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Передача по адресі</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При виклику функції </a:t>
            </a:r>
            <a:r>
              <a:rPr lang="en-US" sz="1800" dirty="0" err="1">
                <a:solidFill>
                  <a:schemeClr val="accent5">
                    <a:lumMod val="75000"/>
                  </a:schemeClr>
                </a:solidFill>
                <a:latin typeface="Consolas" panose="020B0609020204030204" pitchFamily="49" charset="0"/>
              </a:rPr>
              <a:t>changeArray</a:t>
            </a:r>
            <a:r>
              <a:rPr lang="en-US" sz="1800" dirty="0">
                <a:solidFill>
                  <a:schemeClr val="accent5">
                    <a:lumMod val="75000"/>
                  </a:schemeClr>
                </a:solidFill>
                <a:latin typeface="Consolas" panose="020B0609020204030204" pitchFamily="49" charset="0"/>
              </a:rPr>
              <a:t>()</a:t>
            </a:r>
            <a:r>
              <a:rPr lang="en-US" sz="1800" dirty="0"/>
              <a:t>, </a:t>
            </a:r>
            <a:r>
              <a:rPr lang="uk-UA" sz="1800" dirty="0"/>
              <a:t>масив розпадається у вказівник, а значення цього вказівника (адреса пам’яті першого елемента масиву) копіюється в параметр </a:t>
            </a:r>
            <a:r>
              <a:rPr lang="en-US" sz="1800" dirty="0" err="1">
                <a:solidFill>
                  <a:schemeClr val="accent5">
                    <a:lumMod val="75000"/>
                  </a:schemeClr>
                </a:solidFill>
                <a:latin typeface="Consolas" panose="020B0609020204030204" pitchFamily="49" charset="0"/>
              </a:rPr>
              <a:t>ptr</a:t>
            </a:r>
            <a:r>
              <a:rPr lang="en-US" sz="1800" dirty="0"/>
              <a:t> </a:t>
            </a:r>
            <a:r>
              <a:rPr lang="uk-UA" sz="1800" dirty="0"/>
              <a:t>функції </a:t>
            </a:r>
            <a:r>
              <a:rPr lang="en-US" sz="1800" dirty="0" err="1">
                <a:solidFill>
                  <a:schemeClr val="accent5">
                    <a:lumMod val="75000"/>
                  </a:schemeClr>
                </a:solidFill>
                <a:latin typeface="Consolas" panose="020B0609020204030204" pitchFamily="49" charset="0"/>
              </a:rPr>
              <a:t>changeArray</a:t>
            </a:r>
            <a:r>
              <a:rPr lang="en-US" sz="1800" dirty="0">
                <a:solidFill>
                  <a:schemeClr val="accent5">
                    <a:lumMod val="75000"/>
                  </a:schemeClr>
                </a:solidFill>
                <a:latin typeface="Consolas" panose="020B0609020204030204" pitchFamily="49" charset="0"/>
              </a:rPr>
              <a:t>()</a:t>
            </a:r>
            <a:r>
              <a:rPr lang="en-US" sz="1800" dirty="0"/>
              <a:t>. </a:t>
            </a:r>
            <a:r>
              <a:rPr lang="uk-UA" sz="1800" dirty="0"/>
              <a:t>Хоча значення </a:t>
            </a:r>
            <a:r>
              <a:rPr lang="en-US" sz="1800" dirty="0" err="1">
                <a:solidFill>
                  <a:schemeClr val="accent5">
                    <a:lumMod val="75000"/>
                  </a:schemeClr>
                </a:solidFill>
                <a:latin typeface="Consolas" panose="020B0609020204030204" pitchFamily="49" charset="0"/>
              </a:rPr>
              <a:t>ptr</a:t>
            </a:r>
            <a:r>
              <a:rPr lang="en-US" sz="1800" dirty="0"/>
              <a:t> </a:t>
            </a:r>
            <a:r>
              <a:rPr lang="uk-UA" sz="1800" dirty="0"/>
              <a:t>в функції є копією адреси масиву, </a:t>
            </a:r>
            <a:r>
              <a:rPr lang="en-US" sz="1800" dirty="0" err="1">
                <a:solidFill>
                  <a:schemeClr val="accent5">
                    <a:lumMod val="75000"/>
                  </a:schemeClr>
                </a:solidFill>
                <a:latin typeface="Consolas" panose="020B0609020204030204" pitchFamily="49" charset="0"/>
              </a:rPr>
              <a:t>ptr</a:t>
            </a:r>
            <a:r>
              <a:rPr lang="en-US" sz="1800" dirty="0"/>
              <a:t> </a:t>
            </a:r>
            <a:r>
              <a:rPr lang="uk-UA" sz="1800" b="1" dirty="0">
                <a:highlight>
                  <a:srgbClr val="00FF00"/>
                </a:highlight>
              </a:rPr>
              <a:t>все рівно вказує на фактичний масив (а не на копію!)</a:t>
            </a:r>
            <a:r>
              <a:rPr lang="uk-UA" sz="1800" dirty="0"/>
              <a:t>. </a:t>
            </a:r>
            <a:r>
              <a:rPr lang="uk-UA" sz="1800" b="1" dirty="0">
                <a:highlight>
                  <a:srgbClr val="00FFFF"/>
                </a:highlight>
              </a:rPr>
              <a:t>Тому при </a:t>
            </a:r>
            <a:r>
              <a:rPr lang="uk-UA" sz="1800" b="1" dirty="0" err="1">
                <a:highlight>
                  <a:srgbClr val="00FFFF"/>
                </a:highlight>
              </a:rPr>
              <a:t>розіменуванні</a:t>
            </a:r>
            <a:r>
              <a:rPr lang="uk-UA" sz="1800" b="1" dirty="0">
                <a:highlight>
                  <a:srgbClr val="00FFFF"/>
                </a:highlight>
              </a:rPr>
              <a:t> </a:t>
            </a:r>
            <a:r>
              <a:rPr lang="en-US" sz="1800" b="1" dirty="0" err="1">
                <a:solidFill>
                  <a:schemeClr val="accent5">
                    <a:lumMod val="75000"/>
                  </a:schemeClr>
                </a:solidFill>
                <a:highlight>
                  <a:srgbClr val="00FFFF"/>
                </a:highlight>
                <a:latin typeface="Consolas" panose="020B0609020204030204" pitchFamily="49" charset="0"/>
              </a:rPr>
              <a:t>ptr</a:t>
            </a:r>
            <a:r>
              <a:rPr lang="en-US" sz="1800" b="1" dirty="0">
                <a:highlight>
                  <a:srgbClr val="00FFFF"/>
                </a:highlight>
              </a:rPr>
              <a:t>, </a:t>
            </a:r>
            <a:r>
              <a:rPr lang="uk-UA" sz="1800" b="1" dirty="0" err="1">
                <a:highlight>
                  <a:srgbClr val="00FFFF"/>
                </a:highlight>
              </a:rPr>
              <a:t>розіменується</a:t>
            </a:r>
            <a:r>
              <a:rPr lang="uk-UA" sz="1800" b="1" dirty="0">
                <a:highlight>
                  <a:srgbClr val="00FFFF"/>
                </a:highlight>
              </a:rPr>
              <a:t> і фактичний масив</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Цей феномен працює так само і з вказівниками на значення не з масиву.</a:t>
            </a:r>
          </a:p>
        </p:txBody>
      </p:sp>
    </p:spTree>
    <p:extLst>
      <p:ext uri="{BB962C8B-B14F-4D97-AF65-F5344CB8AC3E}">
        <p14:creationId xmlns:p14="http://schemas.microsoft.com/office/powerpoint/2010/main" val="2301134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Адресна</a:t>
            </a:r>
            <a:r>
              <a:rPr lang="ru-RU" b="1" dirty="0"/>
              <a:t> арифметика і </a:t>
            </a:r>
            <a:r>
              <a:rPr lang="ru-RU" b="1" dirty="0" err="1"/>
              <a:t>індексація</a:t>
            </a:r>
            <a:r>
              <a:rPr lang="ru-RU" b="1" dirty="0"/>
              <a:t> </a:t>
            </a:r>
            <a:r>
              <a:rPr lang="ru-RU" b="1" dirty="0" err="1"/>
              <a:t>масивів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Мова С++ </a:t>
            </a:r>
            <a:r>
              <a:rPr lang="uk-UA" sz="1800" b="1" dirty="0">
                <a:highlight>
                  <a:srgbClr val="00FF00"/>
                </a:highlight>
              </a:rPr>
              <a:t>дозволяє виконувати </a:t>
            </a:r>
            <a:r>
              <a:rPr lang="uk-UA" sz="1800" b="1" dirty="0" err="1">
                <a:highlight>
                  <a:srgbClr val="00FF00"/>
                </a:highlight>
              </a:rPr>
              <a:t>цілочисельні</a:t>
            </a:r>
            <a:r>
              <a:rPr lang="uk-UA" sz="1800" b="1" dirty="0">
                <a:highlight>
                  <a:srgbClr val="00FF00"/>
                </a:highlight>
              </a:rPr>
              <a:t> операції додавання/віднімання з вказівниками</a:t>
            </a:r>
            <a:r>
              <a:rPr lang="uk-UA" sz="1800" dirty="0"/>
              <a:t>. Якщо </a:t>
            </a:r>
            <a:r>
              <a:rPr lang="en-US" sz="1800" dirty="0" err="1">
                <a:solidFill>
                  <a:schemeClr val="accent5">
                    <a:lumMod val="75000"/>
                  </a:schemeClr>
                </a:solidFill>
                <a:latin typeface="Consolas" panose="020B0609020204030204" pitchFamily="49" charset="0"/>
              </a:rPr>
              <a:t>ptr</a:t>
            </a:r>
            <a:r>
              <a:rPr lang="en-US" sz="1800" dirty="0"/>
              <a:t> </a:t>
            </a:r>
            <a:r>
              <a:rPr lang="uk-UA" sz="1800" dirty="0"/>
              <a:t>вказує на ціле число, то </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 + 1</a:t>
            </a:r>
            <a:r>
              <a:rPr lang="en-US" sz="1800" dirty="0">
                <a:solidFill>
                  <a:schemeClr val="accent5">
                    <a:lumMod val="75000"/>
                  </a:schemeClr>
                </a:solidFill>
              </a:rPr>
              <a:t> </a:t>
            </a:r>
            <a:r>
              <a:rPr lang="uk-UA" sz="1800" dirty="0"/>
              <a:t>є </a:t>
            </a:r>
            <a:r>
              <a:rPr lang="uk-UA" sz="1800" dirty="0" err="1"/>
              <a:t>адресою</a:t>
            </a:r>
            <a:r>
              <a:rPr lang="uk-UA" sz="1800" dirty="0"/>
              <a:t> наступного </a:t>
            </a:r>
            <a:r>
              <a:rPr lang="uk-UA" sz="1800" dirty="0" err="1"/>
              <a:t>цілочисельного</a:t>
            </a:r>
            <a:r>
              <a:rPr lang="uk-UA" sz="1800" dirty="0"/>
              <a:t> значення в пам’яті після </a:t>
            </a:r>
            <a:r>
              <a:rPr lang="en-US" sz="1800" dirty="0" err="1">
                <a:solidFill>
                  <a:schemeClr val="accent5">
                    <a:lumMod val="75000"/>
                  </a:schemeClr>
                </a:solidFill>
                <a:latin typeface="Consolas" panose="020B0609020204030204" pitchFamily="49" charset="0"/>
              </a:rPr>
              <a:t>ptr</a:t>
            </a:r>
            <a:r>
              <a:rPr lang="en-US" sz="1800" dirty="0"/>
              <a:t>. </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 - 1</a:t>
            </a:r>
            <a:r>
              <a:rPr lang="en-US" sz="1800" dirty="0">
                <a:solidFill>
                  <a:schemeClr val="accent5">
                    <a:lumMod val="75000"/>
                  </a:schemeClr>
                </a:solidFill>
              </a:rPr>
              <a:t> </a:t>
            </a:r>
            <a:r>
              <a:rPr lang="en-US" sz="1800" dirty="0"/>
              <a:t>— </a:t>
            </a:r>
            <a:r>
              <a:rPr lang="uk-UA" sz="1800" dirty="0"/>
              <a:t>це адреса попереднього </a:t>
            </a:r>
            <a:r>
              <a:rPr lang="uk-UA" sz="1800" dirty="0" err="1"/>
              <a:t>цілочисельного</a:t>
            </a:r>
            <a:r>
              <a:rPr lang="uk-UA" sz="1800" dirty="0"/>
              <a:t> значення (перед </a:t>
            </a:r>
            <a:r>
              <a:rPr lang="en-US" sz="1800" dirty="0" err="1">
                <a:solidFill>
                  <a:schemeClr val="accent5">
                    <a:lumMod val="75000"/>
                  </a:schemeClr>
                </a:solidFill>
                <a:latin typeface="Consolas" panose="020B0609020204030204" pitchFamily="49" charset="0"/>
              </a:rPr>
              <a:t>ptr</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Зверніть увагу, </a:t>
            </a:r>
            <a:r>
              <a:rPr lang="en-US" sz="1800" dirty="0" err="1">
                <a:solidFill>
                  <a:schemeClr val="accent5">
                    <a:lumMod val="75000"/>
                  </a:schemeClr>
                </a:solidFill>
                <a:latin typeface="Consolas" panose="020B0609020204030204" pitchFamily="49" charset="0"/>
              </a:rPr>
              <a:t>ptr</a:t>
            </a:r>
            <a:r>
              <a:rPr lang="en-US" sz="1800" dirty="0">
                <a:solidFill>
                  <a:schemeClr val="accent5">
                    <a:lumMod val="75000"/>
                  </a:schemeClr>
                </a:solidFill>
                <a:latin typeface="Consolas" panose="020B0609020204030204" pitchFamily="49" charset="0"/>
              </a:rPr>
              <a:t> + 1</a:t>
            </a:r>
            <a:r>
              <a:rPr lang="en-US" sz="1800" dirty="0">
                <a:solidFill>
                  <a:schemeClr val="accent5">
                    <a:lumMod val="75000"/>
                  </a:schemeClr>
                </a:solidFill>
              </a:rPr>
              <a:t> </a:t>
            </a:r>
            <a:r>
              <a:rPr lang="uk-UA" sz="1800" dirty="0"/>
              <a:t>не повертає наступну будь-яку адресу в пам’яті, яка знаходиться відразу після </a:t>
            </a:r>
            <a:r>
              <a:rPr lang="en-US" sz="1800" dirty="0" err="1">
                <a:solidFill>
                  <a:schemeClr val="accent5">
                    <a:lumMod val="75000"/>
                  </a:schemeClr>
                </a:solidFill>
                <a:latin typeface="Consolas" panose="020B0609020204030204" pitchFamily="49" charset="0"/>
              </a:rPr>
              <a:t>ptr</a:t>
            </a:r>
            <a:r>
              <a:rPr lang="en-US" sz="1800" dirty="0"/>
              <a:t>, </a:t>
            </a:r>
            <a:r>
              <a:rPr lang="uk-UA" sz="1800" dirty="0"/>
              <a:t>але повертає адресу наступного об’єкта в пам’яті, тип якого збігається з типом значення, на яке вказує </a:t>
            </a:r>
            <a:r>
              <a:rPr lang="en-US" sz="1800" dirty="0" err="1">
                <a:solidFill>
                  <a:schemeClr val="accent5">
                    <a:lumMod val="75000"/>
                  </a:schemeClr>
                </a:solidFill>
                <a:latin typeface="Consolas" panose="020B0609020204030204" pitchFamily="49" charset="0"/>
              </a:rPr>
              <a:t>ptr</a:t>
            </a:r>
            <a:r>
              <a:rPr lang="en-US" sz="1800" dirty="0"/>
              <a:t>. </a:t>
            </a:r>
            <a:r>
              <a:rPr lang="uk-UA" sz="1800" dirty="0"/>
              <a:t>Якщо </a:t>
            </a:r>
            <a:r>
              <a:rPr lang="en-US" sz="1800" dirty="0" err="1">
                <a:solidFill>
                  <a:schemeClr val="accent5">
                    <a:lumMod val="75000"/>
                  </a:schemeClr>
                </a:solidFill>
                <a:latin typeface="Consolas" panose="020B0609020204030204" pitchFamily="49" charset="0"/>
              </a:rPr>
              <a:t>ptr</a:t>
            </a:r>
            <a:r>
              <a:rPr lang="en-US" sz="1800" dirty="0"/>
              <a:t> </a:t>
            </a:r>
            <a:r>
              <a:rPr lang="uk-UA" sz="1800" dirty="0"/>
              <a:t>вказує на адресу </a:t>
            </a:r>
            <a:r>
              <a:rPr lang="uk-UA" sz="1800" dirty="0" err="1"/>
              <a:t>цілочисельного</a:t>
            </a:r>
            <a:r>
              <a:rPr lang="uk-UA" sz="1800" dirty="0"/>
              <a:t> значення в пам’яті (розмір якого складає </a:t>
            </a:r>
            <a:r>
              <a:rPr lang="uk-UA" sz="1800" b="1" dirty="0">
                <a:highlight>
                  <a:srgbClr val="00FF00"/>
                </a:highlight>
              </a:rPr>
              <a:t>4 байти</a:t>
            </a:r>
            <a:r>
              <a:rPr lang="uk-UA" sz="1800" dirty="0"/>
              <a:t>), </a:t>
            </a:r>
            <a:r>
              <a:rPr lang="uk-UA" sz="1800" b="1" dirty="0">
                <a:highlight>
                  <a:srgbClr val="00FF00"/>
                </a:highlight>
              </a:rPr>
              <a:t>то </a:t>
            </a:r>
            <a:r>
              <a:rPr lang="en-US" sz="1800" b="1" dirty="0" err="1">
                <a:solidFill>
                  <a:schemeClr val="accent5">
                    <a:lumMod val="75000"/>
                  </a:schemeClr>
                </a:solidFill>
                <a:highlight>
                  <a:srgbClr val="00FF00"/>
                </a:highlight>
                <a:latin typeface="Consolas" panose="020B0609020204030204" pitchFamily="49" charset="0"/>
              </a:rPr>
              <a:t>ptr</a:t>
            </a:r>
            <a:r>
              <a:rPr lang="en-US" sz="1800" b="1" dirty="0">
                <a:solidFill>
                  <a:schemeClr val="accent5">
                    <a:lumMod val="75000"/>
                  </a:schemeClr>
                </a:solidFill>
                <a:highlight>
                  <a:srgbClr val="00FF00"/>
                </a:highlight>
                <a:latin typeface="Consolas" panose="020B0609020204030204" pitchFamily="49" charset="0"/>
              </a:rPr>
              <a:t> + 3</a:t>
            </a:r>
            <a:r>
              <a:rPr lang="en-US" sz="1800" b="1" dirty="0">
                <a:highlight>
                  <a:srgbClr val="00FF00"/>
                </a:highlight>
              </a:rPr>
              <a:t> </a:t>
            </a:r>
            <a:r>
              <a:rPr lang="uk-UA" sz="1800" b="1" dirty="0">
                <a:highlight>
                  <a:srgbClr val="00FF00"/>
                </a:highlight>
              </a:rPr>
              <a:t>повертатиме адресу третього </a:t>
            </a:r>
            <a:r>
              <a:rPr lang="uk-UA" sz="1800" b="1" dirty="0" err="1">
                <a:highlight>
                  <a:srgbClr val="00FF00"/>
                </a:highlight>
              </a:rPr>
              <a:t>цілочисельного</a:t>
            </a:r>
            <a:r>
              <a:rPr lang="uk-UA" sz="1800" b="1" dirty="0">
                <a:highlight>
                  <a:srgbClr val="00FF00"/>
                </a:highlight>
              </a:rPr>
              <a:t> значення після </a:t>
            </a:r>
            <a:r>
              <a:rPr lang="en-US" sz="1800" b="1" dirty="0" err="1">
                <a:solidFill>
                  <a:schemeClr val="accent5">
                    <a:lumMod val="75000"/>
                  </a:schemeClr>
                </a:solidFill>
                <a:highlight>
                  <a:srgbClr val="00FF00"/>
                </a:highlight>
                <a:latin typeface="Consolas" panose="020B0609020204030204" pitchFamily="49" charset="0"/>
              </a:rPr>
              <a:t>ptr</a:t>
            </a:r>
            <a:r>
              <a:rPr lang="en-US" sz="1800" b="1" dirty="0">
                <a:highlight>
                  <a:srgbClr val="00FF00"/>
                </a:highlight>
              </a:rPr>
              <a:t> </a:t>
            </a:r>
            <a:r>
              <a:rPr lang="uk-UA" sz="1800" b="1" dirty="0">
                <a:highlight>
                  <a:srgbClr val="00FF00"/>
                </a:highlight>
              </a:rPr>
              <a:t>в пам’яті</a:t>
            </a:r>
            <a:r>
              <a:rPr lang="uk-UA" sz="1800" dirty="0"/>
              <a:t>. Якщо </a:t>
            </a:r>
            <a:r>
              <a:rPr lang="en-US" sz="1800" dirty="0" err="1">
                <a:solidFill>
                  <a:schemeClr val="accent5">
                    <a:lumMod val="75000"/>
                  </a:schemeClr>
                </a:solidFill>
                <a:latin typeface="Consolas" panose="020B0609020204030204" pitchFamily="49" charset="0"/>
              </a:rPr>
              <a:t>ptr</a:t>
            </a:r>
            <a:r>
              <a:rPr lang="en-US" sz="1800" dirty="0"/>
              <a:t> </a:t>
            </a:r>
            <a:r>
              <a:rPr lang="uk-UA" sz="1800" dirty="0"/>
              <a:t>вказує на адресу значення </a:t>
            </a:r>
            <a:r>
              <a:rPr lang="uk-UA" sz="1800" b="1" dirty="0">
                <a:highlight>
                  <a:srgbClr val="00FFFF"/>
                </a:highlight>
              </a:rPr>
              <a:t>типу </a:t>
            </a:r>
            <a:r>
              <a:rPr lang="en-US" sz="1800" b="1" dirty="0">
                <a:solidFill>
                  <a:schemeClr val="accent5">
                    <a:lumMod val="75000"/>
                  </a:schemeClr>
                </a:solidFill>
                <a:highlight>
                  <a:srgbClr val="00FFFF"/>
                </a:highlight>
                <a:latin typeface="Consolas" panose="020B0609020204030204" pitchFamily="49" charset="0"/>
              </a:rPr>
              <a:t>char</a:t>
            </a:r>
            <a:r>
              <a:rPr lang="en-US" sz="1800" b="1" dirty="0">
                <a:highlight>
                  <a:srgbClr val="00FFFF"/>
                </a:highlight>
              </a:rPr>
              <a:t> </a:t>
            </a:r>
            <a:r>
              <a:rPr lang="uk-UA" sz="1800" dirty="0"/>
              <a:t>в пам’яті, </a:t>
            </a:r>
            <a:r>
              <a:rPr lang="uk-UA" sz="1800" b="1" dirty="0">
                <a:highlight>
                  <a:srgbClr val="00FFFF"/>
                </a:highlight>
              </a:rPr>
              <a:t>то </a:t>
            </a:r>
            <a:r>
              <a:rPr lang="en-US" sz="1800" b="1" dirty="0" err="1">
                <a:solidFill>
                  <a:schemeClr val="accent5">
                    <a:lumMod val="75000"/>
                  </a:schemeClr>
                </a:solidFill>
                <a:highlight>
                  <a:srgbClr val="00FFFF"/>
                </a:highlight>
                <a:latin typeface="Consolas" panose="020B0609020204030204" pitchFamily="49" charset="0"/>
              </a:rPr>
              <a:t>ptr</a:t>
            </a:r>
            <a:r>
              <a:rPr lang="en-US" sz="1800" b="1" dirty="0">
                <a:solidFill>
                  <a:schemeClr val="accent5">
                    <a:lumMod val="75000"/>
                  </a:schemeClr>
                </a:solidFill>
                <a:highlight>
                  <a:srgbClr val="00FFFF"/>
                </a:highlight>
                <a:latin typeface="Consolas" panose="020B0609020204030204" pitchFamily="49" charset="0"/>
              </a:rPr>
              <a:t> + 3</a:t>
            </a:r>
            <a:r>
              <a:rPr lang="en-US" sz="1800" b="1" dirty="0">
                <a:solidFill>
                  <a:schemeClr val="accent5">
                    <a:lumMod val="75000"/>
                  </a:schemeClr>
                </a:solidFill>
                <a:highlight>
                  <a:srgbClr val="00FFFF"/>
                </a:highlight>
              </a:rPr>
              <a:t> </a:t>
            </a:r>
            <a:r>
              <a:rPr lang="uk-UA" sz="1800" b="1" dirty="0">
                <a:highlight>
                  <a:srgbClr val="00FFFF"/>
                </a:highlight>
              </a:rPr>
              <a:t>повертатиме адресу третього значення типу </a:t>
            </a:r>
            <a:r>
              <a:rPr lang="en-US" sz="1800" b="1" dirty="0">
                <a:solidFill>
                  <a:schemeClr val="accent5">
                    <a:lumMod val="75000"/>
                  </a:schemeClr>
                </a:solidFill>
                <a:highlight>
                  <a:srgbClr val="00FFFF"/>
                </a:highlight>
                <a:latin typeface="Consolas" panose="020B0609020204030204" pitchFamily="49" charset="0"/>
              </a:rPr>
              <a:t>char</a:t>
            </a:r>
            <a:r>
              <a:rPr lang="en-US" sz="1800" b="1" dirty="0">
                <a:highlight>
                  <a:srgbClr val="00FFFF"/>
                </a:highlight>
              </a:rPr>
              <a:t> </a:t>
            </a:r>
            <a:r>
              <a:rPr lang="uk-UA" sz="1800" b="1" dirty="0">
                <a:highlight>
                  <a:srgbClr val="00FFFF"/>
                </a:highlight>
              </a:rPr>
              <a:t>в пам’яті після </a:t>
            </a:r>
            <a:r>
              <a:rPr lang="en-US" sz="1800" b="1" dirty="0" err="1">
                <a:solidFill>
                  <a:schemeClr val="accent5">
                    <a:lumMod val="75000"/>
                  </a:schemeClr>
                </a:solidFill>
                <a:highlight>
                  <a:srgbClr val="00FFFF"/>
                </a:highlight>
                <a:latin typeface="Consolas" panose="020B0609020204030204" pitchFamily="49" charset="0"/>
              </a:rPr>
              <a:t>ptr</a:t>
            </a:r>
            <a:r>
              <a:rPr lang="en-US" sz="1800" dirty="0"/>
              <a:t>.</a:t>
            </a:r>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При обчисленні результату виразу адресної арифметики (або “арифметики з вказівниками”) компілятор </a:t>
            </a:r>
            <a:r>
              <a:rPr lang="uk-UA" sz="1800" b="1" dirty="0">
                <a:highlight>
                  <a:srgbClr val="00FF00"/>
                </a:highlight>
              </a:rPr>
              <a:t>завжди множить </a:t>
            </a:r>
            <a:r>
              <a:rPr lang="uk-UA" sz="1800" b="1" dirty="0" err="1">
                <a:highlight>
                  <a:srgbClr val="00FF00"/>
                </a:highlight>
              </a:rPr>
              <a:t>цілочисельний</a:t>
            </a:r>
            <a:r>
              <a:rPr lang="uk-UA" sz="1800" b="1" dirty="0">
                <a:highlight>
                  <a:srgbClr val="00FF00"/>
                </a:highlight>
              </a:rPr>
              <a:t> операнд на розмір об’єкта, на який вказує вказівник</a:t>
            </a:r>
            <a:r>
              <a:rPr lang="uk-UA" sz="1800" dirty="0"/>
              <a:t>. Наприклад:</a:t>
            </a:r>
          </a:p>
        </p:txBody>
      </p:sp>
    </p:spTree>
    <p:extLst>
      <p:ext uri="{BB962C8B-B14F-4D97-AF65-F5344CB8AC3E}">
        <p14:creationId xmlns:p14="http://schemas.microsoft.com/office/powerpoint/2010/main" val="585987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Адресна</a:t>
            </a:r>
            <a:r>
              <a:rPr lang="ru-RU" b="1" dirty="0"/>
              <a:t> арифметика і </a:t>
            </a:r>
            <a:r>
              <a:rPr lang="ru-RU" b="1" dirty="0" err="1"/>
              <a:t>індексація</a:t>
            </a:r>
            <a:r>
              <a:rPr lang="ru-RU" b="1" dirty="0"/>
              <a:t> </a:t>
            </a:r>
            <a:r>
              <a:rPr lang="ru-RU" b="1" dirty="0" err="1"/>
              <a:t>масивів</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Як </a:t>
            </a:r>
            <a:r>
              <a:rPr lang="ru-RU" sz="1800" dirty="0" err="1"/>
              <a:t>ви</a:t>
            </a:r>
            <a:r>
              <a:rPr lang="ru-RU" sz="1800" dirty="0"/>
              <a:t> можете </a:t>
            </a:r>
            <a:r>
              <a:rPr lang="ru-RU" sz="1800" dirty="0" err="1"/>
              <a:t>бачити</a:t>
            </a:r>
            <a:r>
              <a:rPr lang="ru-RU" sz="1800" dirty="0"/>
              <a:t>, </a:t>
            </a:r>
            <a:r>
              <a:rPr lang="ru-RU" sz="1800" dirty="0" err="1"/>
              <a:t>кожна</a:t>
            </a:r>
            <a:r>
              <a:rPr lang="ru-RU" sz="1800" dirty="0"/>
              <a:t> </a:t>
            </a:r>
            <a:r>
              <a:rPr lang="ru-RU" sz="1800" dirty="0" err="1"/>
              <a:t>наступна</a:t>
            </a:r>
            <a:r>
              <a:rPr lang="ru-RU" sz="1800" dirty="0"/>
              <a:t> адреса </a:t>
            </a:r>
            <a:r>
              <a:rPr lang="ru-RU" sz="1800" dirty="0" err="1"/>
              <a:t>збільшується</a:t>
            </a:r>
            <a:r>
              <a:rPr lang="ru-RU" sz="1800" dirty="0"/>
              <a:t> на </a:t>
            </a:r>
            <a:r>
              <a:rPr lang="ru-RU" sz="1800" dirty="0">
                <a:solidFill>
                  <a:schemeClr val="accent5">
                    <a:lumMod val="75000"/>
                  </a:schemeClr>
                </a:solidFill>
                <a:latin typeface="Consolas" panose="020B0609020204030204" pitchFamily="49" charset="0"/>
              </a:rPr>
              <a:t>4</a:t>
            </a:r>
            <a:r>
              <a:rPr lang="ru-RU" sz="1800" dirty="0"/>
              <a:t>. </a:t>
            </a:r>
            <a:r>
              <a:rPr lang="ru-RU" sz="1800" dirty="0" err="1"/>
              <a:t>Це</a:t>
            </a:r>
            <a:r>
              <a:rPr lang="ru-RU" sz="1800" dirty="0"/>
              <a:t> </a:t>
            </a:r>
            <a:r>
              <a:rPr lang="ru-RU" sz="1800" dirty="0" err="1"/>
              <a:t>пов’язано</a:t>
            </a:r>
            <a:r>
              <a:rPr lang="ru-RU" sz="1800" dirty="0"/>
              <a:t> з </a:t>
            </a:r>
            <a:r>
              <a:rPr lang="ru-RU" sz="1800" dirty="0" err="1"/>
              <a:t>тим</a:t>
            </a:r>
            <a:r>
              <a:rPr lang="ru-RU" sz="1800" dirty="0"/>
              <a:t>, </a:t>
            </a:r>
            <a:r>
              <a:rPr lang="ru-RU" sz="1800" dirty="0" err="1"/>
              <a:t>що</a:t>
            </a:r>
            <a:r>
              <a:rPr lang="ru-RU" sz="1800" dirty="0"/>
              <a:t> </a:t>
            </a:r>
            <a:r>
              <a:rPr lang="ru-RU" sz="1800" dirty="0" err="1"/>
              <a:t>розмір</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 на </a:t>
            </a:r>
            <a:r>
              <a:rPr lang="ru-RU" sz="1800" dirty="0" err="1"/>
              <a:t>моєму</a:t>
            </a:r>
            <a:r>
              <a:rPr lang="ru-RU" sz="1800" dirty="0"/>
              <a:t> </a:t>
            </a:r>
            <a:r>
              <a:rPr lang="ru-RU" sz="1800" dirty="0" err="1"/>
              <a:t>комп’ютері</a:t>
            </a:r>
            <a:r>
              <a:rPr lang="ru-RU" sz="1800" dirty="0"/>
              <a:t> становить </a:t>
            </a:r>
            <a:r>
              <a:rPr lang="ru-RU" sz="1800" dirty="0">
                <a:solidFill>
                  <a:schemeClr val="accent5">
                    <a:lumMod val="75000"/>
                  </a:schemeClr>
                </a:solidFill>
                <a:latin typeface="Consolas" panose="020B0609020204030204" pitchFamily="49" charset="0"/>
              </a:rPr>
              <a:t>4</a:t>
            </a:r>
            <a:r>
              <a:rPr lang="ru-RU" sz="1800" dirty="0"/>
              <a:t> </a:t>
            </a:r>
            <a:r>
              <a:rPr lang="ru-RU" sz="1800" dirty="0" err="1"/>
              <a:t>байти</a:t>
            </a:r>
            <a:r>
              <a:rPr lang="ru-RU" sz="1800" dirty="0"/>
              <a:t>.</a:t>
            </a:r>
            <a:endParaRPr lang="uk-UA" sz="1800" dirty="0"/>
          </a:p>
        </p:txBody>
      </p:sp>
      <p:pic>
        <p:nvPicPr>
          <p:cNvPr id="5" name="Рисунок 4">
            <a:extLst>
              <a:ext uri="{FF2B5EF4-FFF2-40B4-BE49-F238E27FC236}">
                <a16:creationId xmlns:a16="http://schemas.microsoft.com/office/drawing/2014/main" id="{E685FB00-4162-4911-8BB6-532F439445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82783" y="1761874"/>
            <a:ext cx="4826432" cy="4963063"/>
          </a:xfrm>
          <a:prstGeom prst="rect">
            <a:avLst/>
          </a:prstGeom>
        </p:spPr>
      </p:pic>
      <p:pic>
        <p:nvPicPr>
          <p:cNvPr id="7" name="Рисунок 6">
            <a:extLst>
              <a:ext uri="{FF2B5EF4-FFF2-40B4-BE49-F238E27FC236}">
                <a16:creationId xmlns:a16="http://schemas.microsoft.com/office/drawing/2014/main" id="{7F9E5906-0494-4E8E-A3C3-CD13AA4482CA}"/>
              </a:ext>
            </a:extLst>
          </p:cNvPr>
          <p:cNvPicPr>
            <a:picLocks noChangeAspect="1"/>
          </p:cNvPicPr>
          <p:nvPr/>
        </p:nvPicPr>
        <p:blipFill>
          <a:blip r:embed="rId3"/>
          <a:stretch>
            <a:fillRect/>
          </a:stretch>
        </p:blipFill>
        <p:spPr>
          <a:xfrm>
            <a:off x="9115287" y="3798744"/>
            <a:ext cx="1741767" cy="2039504"/>
          </a:xfrm>
          <a:prstGeom prst="rect">
            <a:avLst/>
          </a:prstGeom>
        </p:spPr>
      </p:pic>
    </p:spTree>
    <p:extLst>
      <p:ext uri="{BB962C8B-B14F-4D97-AF65-F5344CB8AC3E}">
        <p14:creationId xmlns:p14="http://schemas.microsoft.com/office/powerpoint/2010/main" val="1377889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У виразах виду:</a:t>
            </a:r>
            <a:r>
              <a:rPr lang="en-US" sz="1800" dirty="0"/>
              <a:t> </a:t>
            </a:r>
            <a:r>
              <a:rPr lang="en-US" sz="1800" dirty="0">
                <a:solidFill>
                  <a:schemeClr val="accent5">
                    <a:lumMod val="75000"/>
                  </a:schemeClr>
                </a:solidFill>
                <a:latin typeface="Consolas" panose="020B0609020204030204" pitchFamily="49" charset="0"/>
              </a:rPr>
              <a:t>y = *px + 1;</a:t>
            </a:r>
          </a:p>
          <a:p>
            <a:pPr marL="540000" indent="360000">
              <a:lnSpc>
                <a:spcPct val="150000"/>
              </a:lnSpc>
              <a:spcBef>
                <a:spcPts val="0"/>
              </a:spcBef>
              <a:buNone/>
            </a:pPr>
            <a:r>
              <a:rPr lang="uk-UA" sz="1800" dirty="0" err="1"/>
              <a:t>унарні</a:t>
            </a:r>
            <a:r>
              <a:rPr lang="uk-UA" sz="1800" dirty="0"/>
              <a:t> операції </a:t>
            </a:r>
            <a:r>
              <a:rPr lang="uk-UA" sz="1800" dirty="0">
                <a:solidFill>
                  <a:schemeClr val="accent5">
                    <a:lumMod val="75000"/>
                  </a:schemeClr>
                </a:solidFill>
                <a:latin typeface="Consolas" panose="020B0609020204030204" pitchFamily="49" charset="0"/>
              </a:rPr>
              <a:t>*</a:t>
            </a:r>
            <a:r>
              <a:rPr lang="uk-UA" sz="1800" dirty="0"/>
              <a:t> і </a:t>
            </a:r>
            <a:r>
              <a:rPr lang="uk-UA" sz="1800" dirty="0">
                <a:solidFill>
                  <a:schemeClr val="accent5">
                    <a:lumMod val="75000"/>
                  </a:schemeClr>
                </a:solidFill>
                <a:latin typeface="Consolas" panose="020B0609020204030204" pitchFamily="49" charset="0"/>
              </a:rPr>
              <a:t>&amp;</a:t>
            </a:r>
            <a:r>
              <a:rPr lang="uk-UA" sz="1800" dirty="0"/>
              <a:t> пов'язані зі своїм операндом міцніше, ніж арифметичні операції, отже, такий вираз бере те значення, на яке вказує </a:t>
            </a:r>
            <a:r>
              <a:rPr lang="uk-UA" sz="1800" dirty="0" err="1">
                <a:solidFill>
                  <a:schemeClr val="accent5">
                    <a:lumMod val="75000"/>
                  </a:schemeClr>
                </a:solidFill>
                <a:latin typeface="Consolas" panose="020B0609020204030204" pitchFamily="49" charset="0"/>
              </a:rPr>
              <a:t>рх</a:t>
            </a:r>
            <a:r>
              <a:rPr lang="uk-UA" sz="1800" dirty="0"/>
              <a:t>, додає </a:t>
            </a:r>
            <a:r>
              <a:rPr lang="uk-UA" sz="1800" dirty="0">
                <a:solidFill>
                  <a:schemeClr val="accent5">
                    <a:lumMod val="75000"/>
                  </a:schemeClr>
                </a:solidFill>
                <a:latin typeface="Consolas" panose="020B0609020204030204" pitchFamily="49" charset="0"/>
              </a:rPr>
              <a:t>1</a:t>
            </a:r>
            <a:r>
              <a:rPr lang="uk-UA" sz="1800" dirty="0"/>
              <a:t> і привласнює результат змінній </a:t>
            </a:r>
            <a:r>
              <a:rPr lang="en-US" sz="1800" dirty="0">
                <a:solidFill>
                  <a:schemeClr val="accent5">
                    <a:lumMod val="75000"/>
                  </a:schemeClr>
                </a:solidFill>
                <a:latin typeface="Consolas" panose="020B0609020204030204" pitchFamily="49" charset="0"/>
              </a:rPr>
              <a:t>y</a:t>
            </a:r>
            <a:r>
              <a:rPr lang="en-US" sz="1800" dirty="0"/>
              <a:t>. (</a:t>
            </a:r>
            <a:r>
              <a:rPr lang="ru-RU" sz="1800" b="1" dirty="0" err="1">
                <a:highlight>
                  <a:srgbClr val="00FF00"/>
                </a:highlight>
              </a:rPr>
              <a:t>це</a:t>
            </a:r>
            <a:r>
              <a:rPr lang="ru-RU" sz="1800" b="1" dirty="0">
                <a:highlight>
                  <a:srgbClr val="00FF00"/>
                </a:highlight>
              </a:rPr>
              <a:t> про </a:t>
            </a:r>
            <a:r>
              <a:rPr lang="uk-UA" sz="1800" b="1" dirty="0">
                <a:highlight>
                  <a:srgbClr val="00FF00"/>
                </a:highlight>
              </a:rPr>
              <a:t>пріоритет операторів</a:t>
            </a:r>
            <a:r>
              <a:rPr lang="uk-UA"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Ми незабаром повернемося до того, що може означати вираз: </a:t>
            </a:r>
            <a:r>
              <a:rPr lang="en-US" sz="1800" dirty="0">
                <a:solidFill>
                  <a:schemeClr val="accent5">
                    <a:lumMod val="75000"/>
                  </a:schemeClr>
                </a:solidFill>
                <a:latin typeface="Consolas" panose="020B0609020204030204" pitchFamily="49" charset="0"/>
              </a:rPr>
              <a:t>y = *(px + 1);</a:t>
            </a:r>
            <a:endParaRPr lang="uk-UA" sz="1800" dirty="0">
              <a:solidFill>
                <a:schemeClr val="accent5">
                  <a:lumMod val="75000"/>
                </a:schemeClr>
              </a:solidFill>
              <a:latin typeface="Consolas" panose="020B0609020204030204" pitchFamily="49" charset="0"/>
            </a:endParaRPr>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Ви можете </a:t>
            </a:r>
            <a:r>
              <a:rPr lang="ru-RU" sz="1800" dirty="0" err="1"/>
              <a:t>використовувати</a:t>
            </a:r>
            <a:r>
              <a:rPr lang="ru-RU" sz="1800" dirty="0"/>
              <a:t> </a:t>
            </a:r>
            <a:r>
              <a:rPr lang="ru-RU" sz="1800" b="1" dirty="0" err="1">
                <a:highlight>
                  <a:srgbClr val="00FFFF"/>
                </a:highlight>
              </a:rPr>
              <a:t>розіменування</a:t>
            </a:r>
            <a:r>
              <a:rPr lang="ru-RU" sz="1800" dirty="0"/>
              <a:t> й </a:t>
            </a:r>
            <a:r>
              <a:rPr lang="ru-RU" sz="1800" b="1" dirty="0">
                <a:highlight>
                  <a:srgbClr val="00FFFF"/>
                </a:highlight>
              </a:rPr>
              <a:t>у </a:t>
            </a:r>
            <a:r>
              <a:rPr lang="ru-RU" sz="1800" b="1" dirty="0" err="1">
                <a:highlight>
                  <a:srgbClr val="00FFFF"/>
                </a:highlight>
              </a:rPr>
              <a:t>лівій</a:t>
            </a:r>
            <a:r>
              <a:rPr lang="ru-RU" sz="1800" b="1" dirty="0">
                <a:highlight>
                  <a:srgbClr val="00FFFF"/>
                </a:highlight>
              </a:rPr>
              <a:t> </a:t>
            </a:r>
            <a:r>
              <a:rPr lang="ru-RU" sz="1800" b="1" dirty="0" err="1">
                <a:highlight>
                  <a:srgbClr val="00FFFF"/>
                </a:highlight>
              </a:rPr>
              <a:t>частині</a:t>
            </a:r>
            <a:r>
              <a:rPr lang="ru-RU" sz="1800" b="1" dirty="0">
                <a:highlight>
                  <a:srgbClr val="00FFFF"/>
                </a:highlight>
              </a:rPr>
              <a:t> </a:t>
            </a:r>
            <a:r>
              <a:rPr lang="ru-RU" sz="1800" b="1" dirty="0" err="1">
                <a:highlight>
                  <a:srgbClr val="00FFFF"/>
                </a:highlight>
              </a:rPr>
              <a:t>присвоювання</a:t>
            </a:r>
            <a:r>
              <a:rPr lang="ru-RU" sz="1800" dirty="0"/>
              <a:t>. </a:t>
            </a:r>
            <a:endParaRPr lang="en-US" sz="1800" dirty="0"/>
          </a:p>
          <a:p>
            <a:pPr marL="540000" indent="360000">
              <a:lnSpc>
                <a:spcPct val="150000"/>
              </a:lnSpc>
              <a:spcBef>
                <a:spcPts val="0"/>
              </a:spcBef>
              <a:buNone/>
            </a:pPr>
            <a:r>
              <a:rPr lang="ru-RU" sz="1800" dirty="0" err="1"/>
              <a:t>Якщо</a:t>
            </a:r>
            <a:r>
              <a:rPr lang="ru-RU" sz="1800" dirty="0"/>
              <a:t> </a:t>
            </a:r>
            <a:r>
              <a:rPr lang="ru-RU" sz="1800" dirty="0" err="1">
                <a:solidFill>
                  <a:schemeClr val="accent5">
                    <a:lumMod val="75000"/>
                  </a:schemeClr>
                </a:solidFill>
                <a:latin typeface="Consolas" panose="020B0609020204030204" pitchFamily="49" charset="0"/>
              </a:rPr>
              <a:t>px</a:t>
            </a:r>
            <a:r>
              <a:rPr lang="ru-RU" sz="1800" dirty="0"/>
              <a:t> </a:t>
            </a:r>
            <a:r>
              <a:rPr lang="ru-RU" sz="1800" dirty="0" err="1"/>
              <a:t>вказує</a:t>
            </a:r>
            <a:r>
              <a:rPr lang="ru-RU" sz="1800" dirty="0"/>
              <a:t> на </a:t>
            </a:r>
            <a:r>
              <a:rPr lang="ru-RU" sz="1800" dirty="0">
                <a:solidFill>
                  <a:schemeClr val="accent5">
                    <a:lumMod val="75000"/>
                  </a:schemeClr>
                </a:solidFill>
                <a:latin typeface="Consolas" panose="020B0609020204030204" pitchFamily="49" charset="0"/>
              </a:rPr>
              <a:t>x</a:t>
            </a:r>
            <a:r>
              <a:rPr lang="ru-RU" sz="1800" dirty="0"/>
              <a:t>, то:</a:t>
            </a:r>
            <a:r>
              <a:rPr lang="en-US" sz="1800" dirty="0"/>
              <a:t> </a:t>
            </a:r>
            <a:r>
              <a:rPr lang="en-US" sz="1800" dirty="0">
                <a:solidFill>
                  <a:schemeClr val="accent5">
                    <a:lumMod val="75000"/>
                  </a:schemeClr>
                </a:solidFill>
                <a:latin typeface="Consolas" panose="020B0609020204030204" pitchFamily="49" charset="0"/>
              </a:rPr>
              <a:t>*px = 0;</a:t>
            </a:r>
          </a:p>
          <a:p>
            <a:pPr marL="540000" indent="360000">
              <a:lnSpc>
                <a:spcPct val="150000"/>
              </a:lnSpc>
              <a:spcBef>
                <a:spcPts val="0"/>
              </a:spcBef>
              <a:buNone/>
            </a:pPr>
            <a:r>
              <a:rPr lang="ru-RU" sz="1800" dirty="0" err="1"/>
              <a:t>вважає</a:t>
            </a:r>
            <a:r>
              <a:rPr lang="ru-RU" sz="1800" dirty="0"/>
              <a:t>, </a:t>
            </a:r>
            <a:r>
              <a:rPr lang="ru-RU" sz="1800" dirty="0" err="1"/>
              <a:t>що</a:t>
            </a:r>
            <a:r>
              <a:rPr lang="ru-RU" sz="1800" dirty="0"/>
              <a:t> </a:t>
            </a:r>
            <a:r>
              <a:rPr lang="ru-RU" sz="1800" dirty="0">
                <a:solidFill>
                  <a:schemeClr val="accent5">
                    <a:lumMod val="75000"/>
                  </a:schemeClr>
                </a:solidFill>
                <a:latin typeface="Consolas" panose="020B0609020204030204" pitchFamily="49" charset="0"/>
              </a:rPr>
              <a:t>х</a:t>
            </a:r>
            <a:r>
              <a:rPr lang="ru-RU" sz="1800" dirty="0"/>
              <a:t> </a:t>
            </a:r>
            <a:r>
              <a:rPr lang="ru-RU" sz="1800" dirty="0" err="1"/>
              <a:t>дорівнює</a:t>
            </a:r>
            <a:r>
              <a:rPr lang="ru-RU" sz="1800" dirty="0"/>
              <a:t> </a:t>
            </a:r>
            <a:r>
              <a:rPr lang="ru-RU" sz="1800" dirty="0">
                <a:solidFill>
                  <a:schemeClr val="accent5">
                    <a:lumMod val="75000"/>
                  </a:schemeClr>
                </a:solidFill>
                <a:latin typeface="Consolas" panose="020B0609020204030204" pitchFamily="49" charset="0"/>
              </a:rPr>
              <a:t>нулю</a:t>
            </a:r>
            <a:r>
              <a:rPr lang="ru-RU" sz="1800" dirty="0"/>
              <a:t> (тому </a:t>
            </a:r>
            <a:r>
              <a:rPr lang="ru-RU" sz="1800" dirty="0" err="1"/>
              <a:t>що</a:t>
            </a:r>
            <a:r>
              <a:rPr lang="ru-RU" sz="1800" dirty="0"/>
              <a:t> </a:t>
            </a:r>
            <a:r>
              <a:rPr lang="ru-RU" sz="1800" dirty="0" err="1"/>
              <a:t>використання</a:t>
            </a:r>
            <a:r>
              <a:rPr lang="ru-RU" sz="1800" dirty="0"/>
              <a:t> </a:t>
            </a:r>
            <a:r>
              <a:rPr lang="ru-RU" sz="1800" dirty="0">
                <a:solidFill>
                  <a:schemeClr val="accent5">
                    <a:lumMod val="75000"/>
                  </a:schemeClr>
                </a:solidFill>
                <a:latin typeface="Consolas" panose="020B0609020204030204" pitchFamily="49" charset="0"/>
              </a:rPr>
              <a:t>*</a:t>
            </a:r>
            <a:r>
              <a:rPr lang="en-US" sz="1800" dirty="0"/>
              <a:t> </a:t>
            </a:r>
            <a:r>
              <a:rPr lang="ru-RU" sz="1800" b="1" dirty="0" err="1">
                <a:highlight>
                  <a:srgbClr val="00FF00"/>
                </a:highlight>
              </a:rPr>
              <a:t>записує</a:t>
            </a:r>
            <a:r>
              <a:rPr lang="ru-RU" sz="1800" b="1" dirty="0">
                <a:highlight>
                  <a:srgbClr val="00FF00"/>
                </a:highlight>
              </a:rPr>
              <a:t> </a:t>
            </a:r>
            <a:r>
              <a:rPr lang="ru-RU" sz="1800" b="1" dirty="0" err="1">
                <a:highlight>
                  <a:srgbClr val="00FF00"/>
                </a:highlight>
              </a:rPr>
              <a:t>значення</a:t>
            </a:r>
            <a:r>
              <a:rPr lang="ru-RU" sz="1800" b="1" dirty="0">
                <a:highlight>
                  <a:srgbClr val="00FF00"/>
                </a:highlight>
              </a:rPr>
              <a:t> в той </a:t>
            </a:r>
            <a:r>
              <a:rPr lang="ru-RU" sz="1800" b="1" dirty="0" err="1">
                <a:highlight>
                  <a:srgbClr val="00FF00"/>
                </a:highlight>
              </a:rPr>
              <a:t>осередок</a:t>
            </a:r>
            <a:r>
              <a:rPr lang="ru-RU" sz="1800" b="1" dirty="0">
                <a:highlight>
                  <a:srgbClr val="00FF00"/>
                </a:highlight>
              </a:rPr>
              <a:t>, на </a:t>
            </a:r>
            <a:r>
              <a:rPr lang="ru-RU" sz="1800" b="1" dirty="0" err="1">
                <a:highlight>
                  <a:srgbClr val="00FF00"/>
                </a:highlight>
              </a:rPr>
              <a:t>який</a:t>
            </a:r>
            <a:r>
              <a:rPr lang="ru-RU" sz="1800" b="1" dirty="0">
                <a:highlight>
                  <a:srgbClr val="00FF00"/>
                </a:highlight>
              </a:rPr>
              <a:t> </a:t>
            </a:r>
            <a:r>
              <a:rPr lang="ru-RU" sz="1800" b="1" dirty="0" err="1">
                <a:highlight>
                  <a:srgbClr val="00FF00"/>
                </a:highlight>
              </a:rPr>
              <a:t>вказує</a:t>
            </a:r>
            <a:r>
              <a:rPr lang="ru-RU" sz="1800" dirty="0"/>
              <a:t> </a:t>
            </a:r>
            <a:r>
              <a:rPr lang="ru-RU" sz="1800" dirty="0" err="1">
                <a:solidFill>
                  <a:schemeClr val="accent5">
                    <a:lumMod val="75000"/>
                  </a:schemeClr>
                </a:solidFill>
                <a:latin typeface="Consolas" panose="020B0609020204030204" pitchFamily="49" charset="0"/>
              </a:rPr>
              <a:t>px</a:t>
            </a:r>
            <a:r>
              <a:rPr lang="ru-RU" sz="1800" dirty="0"/>
              <a:t>), а:</a:t>
            </a:r>
            <a:r>
              <a:rPr lang="en-US" sz="1800" dirty="0"/>
              <a:t> </a:t>
            </a:r>
            <a:r>
              <a:rPr lang="en-US" sz="1800" dirty="0">
                <a:solidFill>
                  <a:schemeClr val="accent5">
                    <a:lumMod val="75000"/>
                  </a:schemeClr>
                </a:solidFill>
                <a:latin typeface="Consolas" panose="020B0609020204030204" pitchFamily="49" charset="0"/>
              </a:rPr>
              <a:t>*px += 1;</a:t>
            </a:r>
          </a:p>
          <a:p>
            <a:pPr marL="540000" indent="360000">
              <a:lnSpc>
                <a:spcPct val="150000"/>
              </a:lnSpc>
              <a:spcBef>
                <a:spcPts val="0"/>
              </a:spcBef>
              <a:buNone/>
            </a:pPr>
            <a:r>
              <a:rPr lang="ru-RU" sz="1800" dirty="0" err="1">
                <a:solidFill>
                  <a:schemeClr val="accent5">
                    <a:lumMod val="75000"/>
                  </a:schemeClr>
                </a:solidFill>
                <a:latin typeface="Consolas" panose="020B0609020204030204" pitchFamily="49" charset="0"/>
              </a:rPr>
              <a:t>збільшує</a:t>
            </a:r>
            <a:r>
              <a:rPr lang="ru-RU" sz="1800" dirty="0"/>
              <a:t> </a:t>
            </a:r>
            <a:r>
              <a:rPr lang="ru-RU" sz="1800" dirty="0" err="1"/>
              <a:t>його</a:t>
            </a:r>
            <a:r>
              <a:rPr lang="ru-RU" sz="1800" dirty="0"/>
              <a:t> на </a:t>
            </a:r>
            <a:r>
              <a:rPr lang="ru-RU" sz="1800" dirty="0" err="1">
                <a:solidFill>
                  <a:schemeClr val="accent5">
                    <a:lumMod val="75000"/>
                  </a:schemeClr>
                </a:solidFill>
                <a:latin typeface="Consolas" panose="020B0609020204030204" pitchFamily="49" charset="0"/>
              </a:rPr>
              <a:t>одиницю</a:t>
            </a:r>
            <a:r>
              <a:rPr lang="ru-RU" sz="1800" dirty="0"/>
              <a:t>, тому </a:t>
            </a:r>
            <a:r>
              <a:rPr lang="ru-RU" sz="1800" dirty="0" err="1"/>
              <a:t>що</a:t>
            </a:r>
            <a:r>
              <a:rPr lang="ru-RU" sz="1800" dirty="0"/>
              <a:t> </a:t>
            </a:r>
            <a:r>
              <a:rPr lang="ru-RU" sz="1800" dirty="0" err="1"/>
              <a:t>це</a:t>
            </a:r>
            <a:r>
              <a:rPr lang="ru-RU" sz="1800" dirty="0"/>
              <a:t> </a:t>
            </a:r>
            <a:r>
              <a:rPr lang="ru-RU" sz="1800" dirty="0" err="1"/>
              <a:t>перетвориться</a:t>
            </a:r>
            <a:r>
              <a:rPr lang="ru-RU" sz="1800" dirty="0"/>
              <a:t> на</a:t>
            </a:r>
            <a:r>
              <a:rPr lang="en-US" sz="1800" dirty="0"/>
              <a:t>: </a:t>
            </a:r>
            <a:r>
              <a:rPr lang="en-US" sz="1800" dirty="0">
                <a:solidFill>
                  <a:schemeClr val="accent5">
                    <a:lumMod val="75000"/>
                  </a:schemeClr>
                </a:solidFill>
                <a:latin typeface="Consolas" panose="020B0609020204030204" pitchFamily="49" charset="0"/>
              </a:rPr>
              <a:t>*px = *px + 1;</a:t>
            </a:r>
            <a:endParaRPr lang="uk-UA" sz="1800" dirty="0">
              <a:solidFill>
                <a:schemeClr val="accent5">
                  <a:lumMod val="75000"/>
                </a:schemeClr>
              </a:solidFill>
              <a:latin typeface="Consolas" panose="020B0609020204030204" pitchFamily="49" charset="0"/>
            </a:endParaRPr>
          </a:p>
        </p:txBody>
      </p:sp>
    </p:spTree>
    <p:extLst>
      <p:ext uri="{BB962C8B-B14F-4D97-AF65-F5344CB8AC3E}">
        <p14:creationId xmlns:p14="http://schemas.microsoft.com/office/powerpoint/2010/main" val="866383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Оскільки</a:t>
            </a:r>
            <a:r>
              <a:rPr lang="ru-RU" sz="1800" dirty="0"/>
              <a:t> тип </a:t>
            </a:r>
            <a:r>
              <a:rPr lang="ru-RU" sz="1800" dirty="0" err="1">
                <a:solidFill>
                  <a:schemeClr val="accent5">
                    <a:lumMod val="75000"/>
                  </a:schemeClr>
                </a:solidFill>
                <a:latin typeface="Consolas" panose="020B0609020204030204" pitchFamily="49" charset="0"/>
              </a:rPr>
              <a:t>short</a:t>
            </a:r>
            <a:r>
              <a:rPr lang="ru-RU" sz="1800" dirty="0"/>
              <a:t> </a:t>
            </a:r>
            <a:r>
              <a:rPr lang="ru-RU" sz="1800" dirty="0" err="1"/>
              <a:t>займає</a:t>
            </a:r>
            <a:r>
              <a:rPr lang="ru-RU" sz="1800" dirty="0"/>
              <a:t> </a:t>
            </a:r>
            <a:r>
              <a:rPr lang="ru-RU" sz="1800" dirty="0">
                <a:solidFill>
                  <a:schemeClr val="accent5">
                    <a:lumMod val="75000"/>
                  </a:schemeClr>
                </a:solidFill>
                <a:latin typeface="Consolas" panose="020B0609020204030204" pitchFamily="49" charset="0"/>
              </a:rPr>
              <a:t>2</a:t>
            </a:r>
            <a:r>
              <a:rPr lang="ru-RU" sz="1800" dirty="0"/>
              <a:t> </a:t>
            </a:r>
            <a:r>
              <a:rPr lang="ru-RU" sz="1800" dirty="0" err="1"/>
              <a:t>байти</a:t>
            </a:r>
            <a:r>
              <a:rPr lang="ru-RU" sz="1800" dirty="0"/>
              <a:t>, то </a:t>
            </a:r>
            <a:r>
              <a:rPr lang="ru-RU" sz="1800" dirty="0" err="1"/>
              <a:t>кожна</a:t>
            </a:r>
            <a:r>
              <a:rPr lang="ru-RU" sz="1800" dirty="0"/>
              <a:t> </a:t>
            </a:r>
            <a:r>
              <a:rPr lang="ru-RU" sz="1800" dirty="0" err="1"/>
              <a:t>наступна</a:t>
            </a:r>
            <a:r>
              <a:rPr lang="ru-RU" sz="1800" dirty="0"/>
              <a:t> адреса </a:t>
            </a:r>
            <a:r>
              <a:rPr lang="ru-RU" sz="1800" dirty="0" err="1"/>
              <a:t>збільшується</a:t>
            </a:r>
            <a:r>
              <a:rPr lang="ru-RU" sz="1800" dirty="0"/>
              <a:t> на </a:t>
            </a:r>
            <a:r>
              <a:rPr lang="ru-RU" sz="1800" dirty="0">
                <a:solidFill>
                  <a:schemeClr val="accent5">
                    <a:lumMod val="75000"/>
                  </a:schemeClr>
                </a:solidFill>
                <a:latin typeface="Consolas" panose="020B0609020204030204" pitchFamily="49" charset="0"/>
              </a:rPr>
              <a:t>2</a:t>
            </a:r>
            <a:r>
              <a:rPr lang="ru-RU" sz="1800" dirty="0"/>
              <a:t>.</a:t>
            </a:r>
            <a:endParaRPr lang="uk-UA" sz="1800" dirty="0"/>
          </a:p>
        </p:txBody>
      </p:sp>
      <p:pic>
        <p:nvPicPr>
          <p:cNvPr id="5" name="Рисунок 4">
            <a:extLst>
              <a:ext uri="{FF2B5EF4-FFF2-40B4-BE49-F238E27FC236}">
                <a16:creationId xmlns:a16="http://schemas.microsoft.com/office/drawing/2014/main" id="{5C923883-3F22-464C-AE32-0024E5C50E95}"/>
              </a:ext>
            </a:extLst>
          </p:cNvPr>
          <p:cNvPicPr>
            <a:picLocks noChangeAspect="1"/>
          </p:cNvPicPr>
          <p:nvPr/>
        </p:nvPicPr>
        <p:blipFill>
          <a:blip r:embed="rId2"/>
          <a:stretch>
            <a:fillRect/>
          </a:stretch>
        </p:blipFill>
        <p:spPr>
          <a:xfrm>
            <a:off x="3810104" y="1834035"/>
            <a:ext cx="4571789" cy="4931368"/>
          </a:xfrm>
          <a:prstGeom prst="rect">
            <a:avLst/>
          </a:prstGeom>
        </p:spPr>
      </p:pic>
      <p:pic>
        <p:nvPicPr>
          <p:cNvPr id="7" name="Рисунок 6">
            <a:extLst>
              <a:ext uri="{FF2B5EF4-FFF2-40B4-BE49-F238E27FC236}">
                <a16:creationId xmlns:a16="http://schemas.microsoft.com/office/drawing/2014/main" id="{0E185C3C-A5EB-4D55-9FDE-A182E1402960}"/>
              </a:ext>
            </a:extLst>
          </p:cNvPr>
          <p:cNvPicPr>
            <a:picLocks noChangeAspect="1"/>
          </p:cNvPicPr>
          <p:nvPr/>
        </p:nvPicPr>
        <p:blipFill>
          <a:blip r:embed="rId3"/>
          <a:stretch>
            <a:fillRect/>
          </a:stretch>
        </p:blipFill>
        <p:spPr>
          <a:xfrm>
            <a:off x="8970447" y="3995217"/>
            <a:ext cx="2147702" cy="2162513"/>
          </a:xfrm>
          <a:prstGeom prst="rect">
            <a:avLst/>
          </a:prstGeom>
        </p:spPr>
      </p:pic>
    </p:spTree>
    <p:extLst>
      <p:ext uri="{BB962C8B-B14F-4D97-AF65-F5344CB8AC3E}">
        <p14:creationId xmlns:p14="http://schemas.microsoft.com/office/powerpoint/2010/main" val="403434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ru-RU" b="1" dirty="0" err="1"/>
              <a:t>Розташування</a:t>
            </a:r>
            <a:r>
              <a:rPr lang="ru-RU" b="1" dirty="0"/>
              <a:t> </a:t>
            </a:r>
            <a:r>
              <a:rPr lang="ru-RU" b="1" dirty="0" err="1"/>
              <a:t>елементів</a:t>
            </a:r>
            <a:r>
              <a:rPr lang="ru-RU" b="1" dirty="0"/>
              <a:t> </a:t>
            </a:r>
            <a:r>
              <a:rPr lang="ru-RU" b="1" dirty="0" err="1"/>
              <a:t>масиву</a:t>
            </a:r>
            <a:r>
              <a:rPr lang="ru-RU" b="1" dirty="0"/>
              <a:t> в </a:t>
            </a:r>
            <a:r>
              <a:rPr lang="ru-RU" b="1" dirty="0" err="1"/>
              <a:t>пам’яті</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Використовуючи</a:t>
            </a:r>
            <a:r>
              <a:rPr lang="ru-RU" sz="1800" dirty="0"/>
              <a:t> оператор </a:t>
            </a:r>
            <a:r>
              <a:rPr lang="ru-RU" sz="1800" dirty="0" err="1"/>
              <a:t>адреси</a:t>
            </a:r>
            <a:r>
              <a:rPr lang="ru-RU" sz="1800" dirty="0"/>
              <a:t> </a:t>
            </a:r>
            <a:r>
              <a:rPr lang="ru-RU" sz="1800" dirty="0">
                <a:solidFill>
                  <a:schemeClr val="accent5">
                    <a:lumMod val="75000"/>
                  </a:schemeClr>
                </a:solidFill>
                <a:latin typeface="Consolas" panose="020B0609020204030204" pitchFamily="49" charset="0"/>
              </a:rPr>
              <a:t>&amp;</a:t>
            </a:r>
            <a:r>
              <a:rPr lang="ru-RU" sz="1800" dirty="0"/>
              <a:t>, ми </a:t>
            </a:r>
            <a:r>
              <a:rPr lang="ru-RU" sz="1800" dirty="0" err="1"/>
              <a:t>можемо</a:t>
            </a:r>
            <a:r>
              <a:rPr lang="ru-RU" sz="1800" dirty="0"/>
              <a:t> легко </a:t>
            </a:r>
            <a:r>
              <a:rPr lang="ru-RU" sz="1800" dirty="0" err="1"/>
              <a:t>визначити</a:t>
            </a:r>
            <a:r>
              <a:rPr lang="ru-RU" sz="1800" dirty="0"/>
              <a:t>, </a:t>
            </a:r>
            <a:r>
              <a:rPr lang="ru-RU" sz="1800" dirty="0" err="1"/>
              <a:t>що</a:t>
            </a:r>
            <a:r>
              <a:rPr lang="ru-RU" sz="1800" dirty="0"/>
              <a:t> </a:t>
            </a:r>
            <a:r>
              <a:rPr lang="ru-RU" sz="1800" dirty="0" err="1"/>
              <a:t>елементи</a:t>
            </a:r>
            <a:r>
              <a:rPr lang="ru-RU" sz="1800" dirty="0"/>
              <a:t> </a:t>
            </a:r>
            <a:r>
              <a:rPr lang="ru-RU" sz="1800" dirty="0" err="1"/>
              <a:t>масиву</a:t>
            </a:r>
            <a:r>
              <a:rPr lang="ru-RU" sz="1800" dirty="0"/>
              <a:t> </a:t>
            </a:r>
            <a:r>
              <a:rPr lang="ru-RU" sz="1800" dirty="0" err="1"/>
              <a:t>розташовані</a:t>
            </a:r>
            <a:r>
              <a:rPr lang="ru-RU" sz="1800" dirty="0"/>
              <a:t> в </a:t>
            </a:r>
            <a:r>
              <a:rPr lang="ru-RU" sz="1800" dirty="0" err="1"/>
              <a:t>пам’яті</a:t>
            </a:r>
            <a:r>
              <a:rPr lang="ru-RU" sz="1800" dirty="0"/>
              <a:t> </a:t>
            </a:r>
            <a:r>
              <a:rPr lang="ru-RU" sz="1800" dirty="0" err="1"/>
              <a:t>послідовно</a:t>
            </a:r>
            <a:r>
              <a:rPr lang="ru-RU" sz="1800" dirty="0"/>
              <a:t>:</a:t>
            </a:r>
            <a:endParaRPr lang="uk-UA" sz="1800" dirty="0"/>
          </a:p>
        </p:txBody>
      </p:sp>
      <p:pic>
        <p:nvPicPr>
          <p:cNvPr id="6" name="Рисунок 5">
            <a:extLst>
              <a:ext uri="{FF2B5EF4-FFF2-40B4-BE49-F238E27FC236}">
                <a16:creationId xmlns:a16="http://schemas.microsoft.com/office/drawing/2014/main" id="{0AEFF138-7EDE-4C69-9A27-E6EB3796FC92}"/>
              </a:ext>
            </a:extLst>
          </p:cNvPr>
          <p:cNvPicPr>
            <a:picLocks noChangeAspect="1"/>
          </p:cNvPicPr>
          <p:nvPr/>
        </p:nvPicPr>
        <p:blipFill>
          <a:blip r:embed="rId2"/>
          <a:stretch>
            <a:fillRect/>
          </a:stretch>
        </p:blipFill>
        <p:spPr>
          <a:xfrm>
            <a:off x="1591859" y="1767984"/>
            <a:ext cx="7802925" cy="4232323"/>
          </a:xfrm>
          <a:prstGeom prst="rect">
            <a:avLst/>
          </a:prstGeom>
        </p:spPr>
      </p:pic>
      <p:pic>
        <p:nvPicPr>
          <p:cNvPr id="8" name="Рисунок 7">
            <a:extLst>
              <a:ext uri="{FF2B5EF4-FFF2-40B4-BE49-F238E27FC236}">
                <a16:creationId xmlns:a16="http://schemas.microsoft.com/office/drawing/2014/main" id="{D8EE6AAC-9F54-4C0B-B5D1-74E349204F20}"/>
              </a:ext>
            </a:extLst>
          </p:cNvPr>
          <p:cNvPicPr>
            <a:picLocks noChangeAspect="1"/>
          </p:cNvPicPr>
          <p:nvPr/>
        </p:nvPicPr>
        <p:blipFill>
          <a:blip r:embed="rId3"/>
          <a:stretch>
            <a:fillRect/>
          </a:stretch>
        </p:blipFill>
        <p:spPr>
          <a:xfrm>
            <a:off x="5953626" y="5080391"/>
            <a:ext cx="5366415" cy="1700369"/>
          </a:xfrm>
          <a:prstGeom prst="rect">
            <a:avLst/>
          </a:prstGeom>
        </p:spPr>
      </p:pic>
      <p:sp>
        <p:nvSpPr>
          <p:cNvPr id="10" name="TextBox 9">
            <a:extLst>
              <a:ext uri="{FF2B5EF4-FFF2-40B4-BE49-F238E27FC236}">
                <a16:creationId xmlns:a16="http://schemas.microsoft.com/office/drawing/2014/main" id="{E2243F77-4979-4F48-AD52-8C6774B64D86}"/>
              </a:ext>
            </a:extLst>
          </p:cNvPr>
          <p:cNvSpPr txBox="1"/>
          <p:nvPr/>
        </p:nvSpPr>
        <p:spPr>
          <a:xfrm>
            <a:off x="3622876" y="2454691"/>
            <a:ext cx="6157730" cy="646331"/>
          </a:xfrm>
          <a:prstGeom prst="rect">
            <a:avLst/>
          </a:prstGeom>
          <a:noFill/>
        </p:spPr>
        <p:txBody>
          <a:bodyPr wrap="square">
            <a:spAutoFit/>
          </a:bodyPr>
          <a:lstStyle/>
          <a:p>
            <a:r>
              <a:rPr lang="uk-UA" b="0" i="0" dirty="0">
                <a:solidFill>
                  <a:schemeClr val="bg1"/>
                </a:solidFill>
                <a:effectLst/>
                <a:latin typeface="Open Sans" panose="020B0606030504020204" pitchFamily="34" charset="0"/>
              </a:rPr>
              <a:t>Зверніть увагу, кожна з цих адрес окремо займає 4 байти, як і розмір типу </a:t>
            </a:r>
            <a:r>
              <a:rPr lang="en-US" b="0" i="0" dirty="0">
                <a:solidFill>
                  <a:schemeClr val="bg1"/>
                </a:solidFill>
                <a:effectLst/>
                <a:latin typeface="Open Sans" panose="020B0606030504020204" pitchFamily="34" charset="0"/>
              </a:rPr>
              <a:t>int</a:t>
            </a:r>
            <a:endParaRPr lang="uk-UA" dirty="0">
              <a:solidFill>
                <a:schemeClr val="bg1"/>
              </a:solidFill>
            </a:endParaRPr>
          </a:p>
        </p:txBody>
      </p:sp>
    </p:spTree>
    <p:extLst>
      <p:ext uri="{BB962C8B-B14F-4D97-AF65-F5344CB8AC3E}">
        <p14:creationId xmlns:p14="http://schemas.microsoft.com/office/powerpoint/2010/main" val="3972071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Індексація масивів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вже знаємо, що елементи масиву розташовані в пам’яті </a:t>
            </a:r>
            <a:r>
              <a:rPr lang="uk-UA" sz="1800" b="1" dirty="0">
                <a:highlight>
                  <a:srgbClr val="00FF00"/>
                </a:highlight>
              </a:rPr>
              <a:t>послідовно</a:t>
            </a:r>
            <a:r>
              <a:rPr lang="uk-UA" sz="1800" dirty="0"/>
              <a:t>. Ми знаємо, що фіксований масив може </a:t>
            </a:r>
            <a:r>
              <a:rPr lang="uk-UA" sz="1800" b="1" dirty="0">
                <a:highlight>
                  <a:srgbClr val="00FF00"/>
                </a:highlight>
              </a:rPr>
              <a:t>конвертуватися на вказівник</a:t>
            </a:r>
            <a:r>
              <a:rPr lang="uk-UA" sz="1800" dirty="0"/>
              <a:t>, який вказує на перший елемент (елемент під індексом 0) масиву.</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Також ми вже знаємо, що </a:t>
            </a:r>
            <a:r>
              <a:rPr lang="uk-UA" sz="1800" b="1" dirty="0">
                <a:highlight>
                  <a:srgbClr val="00FF00"/>
                </a:highlight>
              </a:rPr>
              <a:t>додавання одиниці до вказівника повертає адресу в пам’яті наступного об’єкта цього ж типу даних</a:t>
            </a:r>
            <a:r>
              <a:rPr lang="uk-UA" sz="1800" dirty="0"/>
              <a:t>.</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dirty="0"/>
              <a:t>Отже, можна припустити, що </a:t>
            </a:r>
            <a:r>
              <a:rPr lang="uk-UA" sz="1800" b="1" dirty="0">
                <a:highlight>
                  <a:srgbClr val="00FF00"/>
                </a:highlight>
              </a:rPr>
              <a:t>додавання одиниці до ідентифікатора масиву призведе до повернення адреси другого елемента (елементу під індексом 1) масиву в пам’яті</a:t>
            </a:r>
            <a:r>
              <a:rPr lang="uk-UA" sz="1800" dirty="0"/>
              <a:t>. Перевіримо на практиці:</a:t>
            </a:r>
          </a:p>
        </p:txBody>
      </p:sp>
    </p:spTree>
    <p:extLst>
      <p:ext uri="{BB962C8B-B14F-4D97-AF65-F5344CB8AC3E}">
        <p14:creationId xmlns:p14="http://schemas.microsoft.com/office/powerpoint/2010/main" val="34795365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Індексація масивів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a:highlight>
                  <a:srgbClr val="00FF00"/>
                </a:highlight>
              </a:rPr>
              <a:t>При </a:t>
            </a:r>
            <a:r>
              <a:rPr lang="ru-RU" sz="1800" b="1" dirty="0" err="1">
                <a:highlight>
                  <a:srgbClr val="00FF00"/>
                </a:highlight>
              </a:rPr>
              <a:t>розіменуванні</a:t>
            </a:r>
            <a:r>
              <a:rPr lang="ru-RU" sz="1800" b="1" dirty="0">
                <a:highlight>
                  <a:srgbClr val="00FF00"/>
                </a:highlight>
              </a:rPr>
              <a:t> результату </a:t>
            </a:r>
            <a:r>
              <a:rPr lang="ru-RU" sz="1800" b="1" dirty="0" err="1">
                <a:highlight>
                  <a:srgbClr val="00FF00"/>
                </a:highlight>
              </a:rPr>
              <a:t>виразу</a:t>
            </a:r>
            <a:r>
              <a:rPr lang="ru-RU" sz="1800" b="1" dirty="0">
                <a:highlight>
                  <a:srgbClr val="00FF00"/>
                </a:highlight>
              </a:rPr>
              <a:t> </a:t>
            </a:r>
            <a:r>
              <a:rPr lang="ru-RU" sz="1800" b="1" dirty="0" err="1">
                <a:highlight>
                  <a:srgbClr val="00FF00"/>
                </a:highlight>
              </a:rPr>
              <a:t>адресної</a:t>
            </a:r>
            <a:r>
              <a:rPr lang="ru-RU" sz="1800" b="1" dirty="0">
                <a:highlight>
                  <a:srgbClr val="00FF00"/>
                </a:highlight>
              </a:rPr>
              <a:t> арифметики дужки </a:t>
            </a:r>
            <a:r>
              <a:rPr lang="ru-RU" sz="1800" b="1" dirty="0" err="1">
                <a:highlight>
                  <a:srgbClr val="00FF00"/>
                </a:highlight>
              </a:rPr>
              <a:t>необхідні</a:t>
            </a:r>
            <a:r>
              <a:rPr lang="ru-RU" sz="1800" b="1" dirty="0">
                <a:highlight>
                  <a:srgbClr val="00FF00"/>
                </a:highlight>
              </a:rPr>
              <a:t> для </a:t>
            </a:r>
            <a:r>
              <a:rPr lang="ru-RU" sz="1800" b="1" dirty="0" err="1">
                <a:highlight>
                  <a:srgbClr val="00FF00"/>
                </a:highlight>
              </a:rPr>
              <a:t>дотримання</a:t>
            </a:r>
            <a:r>
              <a:rPr lang="ru-RU" sz="1800" b="1" dirty="0">
                <a:highlight>
                  <a:srgbClr val="00FF00"/>
                </a:highlight>
              </a:rPr>
              <a:t> </a:t>
            </a:r>
            <a:r>
              <a:rPr lang="ru-RU" sz="1800" b="1" dirty="0" err="1">
                <a:highlight>
                  <a:srgbClr val="00FF00"/>
                </a:highlight>
              </a:rPr>
              <a:t>пріоритету</a:t>
            </a:r>
            <a:r>
              <a:rPr lang="ru-RU" sz="1800" b="1" dirty="0">
                <a:highlight>
                  <a:srgbClr val="00FF00"/>
                </a:highlight>
              </a:rPr>
              <a:t> </a:t>
            </a:r>
            <a:r>
              <a:rPr lang="ru-RU" sz="1800" b="1" dirty="0" err="1">
                <a:highlight>
                  <a:srgbClr val="00FF00"/>
                </a:highlight>
              </a:rPr>
              <a:t>операцій</a:t>
            </a:r>
            <a:r>
              <a:rPr lang="ru-RU" sz="1800" b="1" dirty="0">
                <a:highlight>
                  <a:srgbClr val="00FF00"/>
                </a:highlight>
              </a:rPr>
              <a:t>, </a:t>
            </a:r>
            <a:r>
              <a:rPr lang="ru-RU" sz="1800" b="1" dirty="0" err="1">
                <a:highlight>
                  <a:srgbClr val="00FF00"/>
                </a:highlight>
              </a:rPr>
              <a:t>оскільки</a:t>
            </a:r>
            <a:r>
              <a:rPr lang="ru-RU" sz="1800" b="1" dirty="0">
                <a:highlight>
                  <a:srgbClr val="00FF00"/>
                </a:highlight>
              </a:rPr>
              <a:t> оператор </a:t>
            </a:r>
            <a:r>
              <a:rPr lang="ru-RU" sz="1800" b="1" dirty="0">
                <a:solidFill>
                  <a:schemeClr val="accent5">
                    <a:lumMod val="75000"/>
                  </a:schemeClr>
                </a:solidFill>
                <a:highlight>
                  <a:srgbClr val="00FF00"/>
                </a:highlight>
                <a:latin typeface="Consolas" panose="020B0609020204030204" pitchFamily="49" charset="0"/>
              </a:rPr>
              <a:t>*</a:t>
            </a:r>
            <a:r>
              <a:rPr lang="ru-RU" sz="1800" b="1" dirty="0">
                <a:highlight>
                  <a:srgbClr val="00FF00"/>
                </a:highlight>
              </a:rPr>
              <a:t> </a:t>
            </a:r>
            <a:r>
              <a:rPr lang="ru-RU" sz="1800" b="1" dirty="0" err="1">
                <a:highlight>
                  <a:srgbClr val="00FF00"/>
                </a:highlight>
              </a:rPr>
              <a:t>має</a:t>
            </a:r>
            <a:r>
              <a:rPr lang="ru-RU" sz="1800" b="1" dirty="0">
                <a:highlight>
                  <a:srgbClr val="00FF00"/>
                </a:highlight>
              </a:rPr>
              <a:t> </a:t>
            </a:r>
            <a:r>
              <a:rPr lang="ru-RU" sz="1800" b="1" dirty="0" err="1">
                <a:highlight>
                  <a:srgbClr val="00FF00"/>
                </a:highlight>
              </a:rPr>
              <a:t>більший</a:t>
            </a:r>
            <a:r>
              <a:rPr lang="ru-RU" sz="1800" b="1" dirty="0">
                <a:highlight>
                  <a:srgbClr val="00FF00"/>
                </a:highlight>
              </a:rPr>
              <a:t> </a:t>
            </a:r>
            <a:r>
              <a:rPr lang="ru-RU" sz="1800" b="1" dirty="0" err="1">
                <a:highlight>
                  <a:srgbClr val="00FF00"/>
                </a:highlight>
              </a:rPr>
              <a:t>пріоритет</a:t>
            </a:r>
            <a:r>
              <a:rPr lang="ru-RU" sz="1800" b="1" dirty="0">
                <a:highlight>
                  <a:srgbClr val="00FF00"/>
                </a:highlight>
              </a:rPr>
              <a:t>, </a:t>
            </a:r>
            <a:r>
              <a:rPr lang="ru-RU" sz="1800" b="1" dirty="0" err="1">
                <a:highlight>
                  <a:srgbClr val="00FF00"/>
                </a:highlight>
              </a:rPr>
              <a:t>ніж</a:t>
            </a:r>
            <a:r>
              <a:rPr lang="ru-RU" sz="1800" b="1" dirty="0">
                <a:highlight>
                  <a:srgbClr val="00FF00"/>
                </a:highlight>
              </a:rPr>
              <a:t> оператор </a:t>
            </a:r>
            <a:r>
              <a:rPr lang="ru-RU" sz="1800" b="1" dirty="0">
                <a:solidFill>
                  <a:schemeClr val="accent5">
                    <a:lumMod val="75000"/>
                  </a:schemeClr>
                </a:solidFill>
                <a:highlight>
                  <a:srgbClr val="00FF00"/>
                </a:highlight>
                <a:latin typeface="Consolas" panose="020B0609020204030204" pitchFamily="49" charset="0"/>
              </a:rPr>
              <a:t>+</a:t>
            </a:r>
            <a:r>
              <a:rPr lang="ru-RU" sz="1800" dirty="0"/>
              <a:t>.</a:t>
            </a:r>
            <a:endParaRPr lang="uk-UA" sz="1800" dirty="0"/>
          </a:p>
        </p:txBody>
      </p:sp>
      <p:pic>
        <p:nvPicPr>
          <p:cNvPr id="5" name="Рисунок 4">
            <a:extLst>
              <a:ext uri="{FF2B5EF4-FFF2-40B4-BE49-F238E27FC236}">
                <a16:creationId xmlns:a16="http://schemas.microsoft.com/office/drawing/2014/main" id="{41E318E8-19C1-460B-A060-7F7C627EADCC}"/>
              </a:ext>
            </a:extLst>
          </p:cNvPr>
          <p:cNvPicPr>
            <a:picLocks noChangeAspect="1"/>
          </p:cNvPicPr>
          <p:nvPr/>
        </p:nvPicPr>
        <p:blipFill>
          <a:blip r:embed="rId2"/>
          <a:stretch>
            <a:fillRect/>
          </a:stretch>
        </p:blipFill>
        <p:spPr>
          <a:xfrm>
            <a:off x="0" y="1921431"/>
            <a:ext cx="12192000" cy="4774490"/>
          </a:xfrm>
          <a:prstGeom prst="rect">
            <a:avLst/>
          </a:prstGeom>
        </p:spPr>
      </p:pic>
      <p:pic>
        <p:nvPicPr>
          <p:cNvPr id="7" name="Рисунок 6">
            <a:extLst>
              <a:ext uri="{FF2B5EF4-FFF2-40B4-BE49-F238E27FC236}">
                <a16:creationId xmlns:a16="http://schemas.microsoft.com/office/drawing/2014/main" id="{37D1827A-267F-4FE1-9937-693D8885AB5D}"/>
              </a:ext>
            </a:extLst>
          </p:cNvPr>
          <p:cNvPicPr>
            <a:picLocks noChangeAspect="1"/>
          </p:cNvPicPr>
          <p:nvPr/>
        </p:nvPicPr>
        <p:blipFill>
          <a:blip r:embed="rId3"/>
          <a:stretch>
            <a:fillRect/>
          </a:stretch>
        </p:blipFill>
        <p:spPr>
          <a:xfrm>
            <a:off x="10044740" y="2125226"/>
            <a:ext cx="1749862" cy="1615257"/>
          </a:xfrm>
          <a:prstGeom prst="rect">
            <a:avLst/>
          </a:prstGeom>
        </p:spPr>
      </p:pic>
    </p:spTree>
    <p:extLst>
      <p:ext uri="{BB962C8B-B14F-4D97-AF65-F5344CB8AC3E}">
        <p14:creationId xmlns:p14="http://schemas.microsoft.com/office/powerpoint/2010/main" val="25793120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Індексація масивів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Виявляється, коли компілятор бачить оператор індексу </a:t>
            </a:r>
            <a:r>
              <a:rPr lang="uk-UA" sz="1800" dirty="0">
                <a:solidFill>
                  <a:schemeClr val="accent5">
                    <a:lumMod val="75000"/>
                  </a:schemeClr>
                </a:solidFill>
                <a:latin typeface="Consolas" panose="020B0609020204030204" pitchFamily="49" charset="0"/>
              </a:rPr>
              <a:t>[]</a:t>
            </a:r>
            <a:r>
              <a:rPr lang="uk-UA" sz="1800" dirty="0"/>
              <a:t>, він, насправді, конвертує його у вказівник з операцією додавання і </a:t>
            </a:r>
            <a:r>
              <a:rPr lang="uk-UA" sz="1800" dirty="0" err="1"/>
              <a:t>розіменування</a:t>
            </a:r>
            <a:r>
              <a:rPr lang="uk-UA" sz="1800" dirty="0"/>
              <a:t>! Тобто, </a:t>
            </a:r>
            <a:r>
              <a:rPr lang="en-US" sz="1800" dirty="0">
                <a:solidFill>
                  <a:schemeClr val="accent5">
                    <a:lumMod val="75000"/>
                  </a:schemeClr>
                </a:solidFill>
                <a:latin typeface="Consolas" panose="020B0609020204030204" pitchFamily="49" charset="0"/>
              </a:rPr>
              <a:t>array[n]</a:t>
            </a:r>
            <a:r>
              <a:rPr lang="en-US" sz="1800" dirty="0"/>
              <a:t> — </a:t>
            </a:r>
            <a:r>
              <a:rPr lang="uk-UA" sz="1800" dirty="0"/>
              <a:t>це те ж саме, що </a:t>
            </a:r>
            <a:r>
              <a:rPr lang="uk-UA" sz="1800" dirty="0">
                <a:solidFill>
                  <a:schemeClr val="accent5">
                    <a:lumMod val="75000"/>
                  </a:schemeClr>
                </a:solidFill>
                <a:latin typeface="Consolas" panose="020B0609020204030204" pitchFamily="49" charset="0"/>
              </a:rPr>
              <a:t>*(</a:t>
            </a:r>
            <a:r>
              <a:rPr lang="en-US" sz="1800" dirty="0">
                <a:solidFill>
                  <a:schemeClr val="accent5">
                    <a:lumMod val="75000"/>
                  </a:schemeClr>
                </a:solidFill>
                <a:latin typeface="Consolas" panose="020B0609020204030204" pitchFamily="49" charset="0"/>
              </a:rPr>
              <a:t>array + n)</a:t>
            </a:r>
            <a:r>
              <a:rPr lang="en-US" sz="1800" dirty="0"/>
              <a:t>, </a:t>
            </a:r>
            <a:r>
              <a:rPr lang="uk-UA" sz="1800" dirty="0"/>
              <a:t>де </a:t>
            </a:r>
            <a:r>
              <a:rPr lang="en-US" sz="1800" dirty="0">
                <a:solidFill>
                  <a:schemeClr val="accent5">
                    <a:lumMod val="75000"/>
                  </a:schemeClr>
                </a:solidFill>
                <a:latin typeface="Consolas" panose="020B0609020204030204" pitchFamily="49" charset="0"/>
              </a:rPr>
              <a:t>n</a:t>
            </a:r>
            <a:r>
              <a:rPr lang="en-US" sz="1800" dirty="0"/>
              <a:t> </a:t>
            </a:r>
            <a:r>
              <a:rPr lang="uk-UA" sz="1800" dirty="0"/>
              <a:t>є </a:t>
            </a:r>
            <a:r>
              <a:rPr lang="uk-UA" sz="1800" dirty="0" err="1"/>
              <a:t>цілочисельним</a:t>
            </a:r>
            <a:r>
              <a:rPr lang="uk-UA" sz="1800" dirty="0"/>
              <a:t> значенням. Оператор індексу </a:t>
            </a:r>
            <a:r>
              <a:rPr lang="uk-UA" sz="1800" dirty="0">
                <a:solidFill>
                  <a:schemeClr val="accent5">
                    <a:lumMod val="75000"/>
                  </a:schemeClr>
                </a:solidFill>
                <a:latin typeface="Consolas" panose="020B0609020204030204" pitchFamily="49" charset="0"/>
              </a:rPr>
              <a:t>[]</a:t>
            </a:r>
            <a:r>
              <a:rPr lang="uk-UA" sz="1800" dirty="0"/>
              <a:t> використовується в цілях зручності, щоб не потрібно було завжди пам’ятати про дужки.</a:t>
            </a:r>
          </a:p>
        </p:txBody>
      </p:sp>
    </p:spTree>
    <p:extLst>
      <p:ext uri="{BB962C8B-B14F-4D97-AF65-F5344CB8AC3E}">
        <p14:creationId xmlns:p14="http://schemas.microsoft.com/office/powerpoint/2010/main" val="4255843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200" b="1" dirty="0" err="1"/>
              <a:t>Використання</a:t>
            </a:r>
            <a:r>
              <a:rPr lang="ru-RU" sz="3200" b="1" dirty="0"/>
              <a:t> </a:t>
            </a:r>
            <a:r>
              <a:rPr lang="ru-RU" sz="3200" b="1" dirty="0" err="1"/>
              <a:t>вказівника</a:t>
            </a:r>
            <a:r>
              <a:rPr lang="ru-RU" sz="3200" b="1" dirty="0"/>
              <a:t> для </a:t>
            </a:r>
            <a:r>
              <a:rPr lang="ru-RU" sz="3200" b="1" dirty="0" err="1"/>
              <a:t>ітерації</a:t>
            </a:r>
            <a:r>
              <a:rPr lang="ru-RU" sz="3200" b="1" dirty="0"/>
              <a:t> по </a:t>
            </a:r>
            <a:r>
              <a:rPr lang="ru-RU" sz="3200" b="1" dirty="0" err="1"/>
              <a:t>масиву</a:t>
            </a:r>
            <a:endParaRPr lang="uk-UA" sz="32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7157631" cy="6000307"/>
          </a:xfrm>
        </p:spPr>
        <p:txBody>
          <a:bodyPr>
            <a:normAutofit fontScale="92500" lnSpcReduction="10000"/>
          </a:bodyPr>
          <a:lstStyle/>
          <a:p>
            <a:pPr marL="540000" indent="360000">
              <a:lnSpc>
                <a:spcPct val="150000"/>
              </a:lnSpc>
              <a:spcBef>
                <a:spcPts val="0"/>
              </a:spcBef>
              <a:buNone/>
            </a:pPr>
            <a:r>
              <a:rPr lang="ru-RU" sz="1800" dirty="0"/>
              <a:t>Ми </a:t>
            </a:r>
            <a:r>
              <a:rPr lang="ru-RU" sz="1800" dirty="0" err="1"/>
              <a:t>можемо</a:t>
            </a:r>
            <a:r>
              <a:rPr lang="ru-RU" sz="1800" dirty="0"/>
              <a:t> </a:t>
            </a:r>
            <a:r>
              <a:rPr lang="ru-RU" sz="1800" dirty="0" err="1"/>
              <a:t>використовувати</a:t>
            </a:r>
            <a:r>
              <a:rPr lang="ru-RU" sz="1800" dirty="0"/>
              <a:t> </a:t>
            </a:r>
            <a:r>
              <a:rPr lang="ru-RU" sz="1800" dirty="0" err="1"/>
              <a:t>вказівники</a:t>
            </a:r>
            <a:r>
              <a:rPr lang="ru-RU" sz="1800" dirty="0"/>
              <a:t> і </a:t>
            </a:r>
            <a:r>
              <a:rPr lang="ru-RU" sz="1800" dirty="0" err="1"/>
              <a:t>адресну</a:t>
            </a:r>
            <a:r>
              <a:rPr lang="ru-RU" sz="1800" dirty="0"/>
              <a:t> арифметику для </a:t>
            </a:r>
            <a:r>
              <a:rPr lang="ru-RU" sz="1800" dirty="0" err="1"/>
              <a:t>виконання</a:t>
            </a:r>
            <a:r>
              <a:rPr lang="ru-RU" sz="1800" dirty="0"/>
              <a:t> </a:t>
            </a:r>
            <a:r>
              <a:rPr lang="ru-RU" sz="1800" dirty="0" err="1"/>
              <a:t>ітерацій</a:t>
            </a:r>
            <a:r>
              <a:rPr lang="ru-RU" sz="1800" dirty="0"/>
              <a:t> по </a:t>
            </a:r>
            <a:r>
              <a:rPr lang="ru-RU" sz="1800" dirty="0" err="1"/>
              <a:t>масиву</a:t>
            </a:r>
            <a:r>
              <a:rPr lang="ru-RU" sz="1800" dirty="0"/>
              <a:t>. </a:t>
            </a:r>
            <a:r>
              <a:rPr lang="ru-RU" sz="1800" dirty="0" err="1"/>
              <a:t>Хоча</a:t>
            </a:r>
            <a:r>
              <a:rPr lang="ru-RU" sz="1800" dirty="0"/>
              <a:t> </a:t>
            </a:r>
            <a:r>
              <a:rPr lang="ru-RU" sz="1800" dirty="0" err="1"/>
              <a:t>зазвичай</a:t>
            </a:r>
            <a:r>
              <a:rPr lang="ru-RU" sz="1800" dirty="0"/>
              <a:t> </a:t>
            </a:r>
            <a:r>
              <a:rPr lang="ru-RU" sz="1800" dirty="0" err="1"/>
              <a:t>це</a:t>
            </a:r>
            <a:r>
              <a:rPr lang="ru-RU" sz="1800" dirty="0"/>
              <a:t> не робиться (</a:t>
            </a:r>
            <a:r>
              <a:rPr lang="ru-RU" sz="1800" b="1" dirty="0" err="1">
                <a:highlight>
                  <a:srgbClr val="00FF00"/>
                </a:highlight>
              </a:rPr>
              <a:t>використання</a:t>
            </a:r>
            <a:r>
              <a:rPr lang="ru-RU" sz="1800" b="1" dirty="0">
                <a:highlight>
                  <a:srgbClr val="00FF00"/>
                </a:highlight>
              </a:rPr>
              <a:t> оператора </a:t>
            </a:r>
            <a:r>
              <a:rPr lang="ru-RU" sz="1800" b="1" dirty="0" err="1">
                <a:highlight>
                  <a:srgbClr val="00FF00"/>
                </a:highlight>
              </a:rPr>
              <a:t>індексу</a:t>
            </a:r>
            <a:r>
              <a:rPr lang="ru-RU" sz="1800" b="1" dirty="0">
                <a:highlight>
                  <a:srgbClr val="00FF00"/>
                </a:highlight>
              </a:rPr>
              <a:t>, як правило, </a:t>
            </a:r>
            <a:r>
              <a:rPr lang="ru-RU" sz="1800" b="1" dirty="0" err="1">
                <a:highlight>
                  <a:srgbClr val="00FF00"/>
                </a:highlight>
              </a:rPr>
              <a:t>більш</a:t>
            </a:r>
            <a:r>
              <a:rPr lang="ru-RU" sz="1800" b="1" dirty="0">
                <a:highlight>
                  <a:srgbClr val="00FF00"/>
                </a:highlight>
              </a:rPr>
              <a:t> </a:t>
            </a:r>
            <a:r>
              <a:rPr lang="ru-RU" sz="1800" b="1" dirty="0" err="1">
                <a:highlight>
                  <a:srgbClr val="00FF00"/>
                </a:highlight>
              </a:rPr>
              <a:t>читабельне</a:t>
            </a:r>
            <a:r>
              <a:rPr lang="ru-RU" sz="1800" b="1" dirty="0">
                <a:highlight>
                  <a:srgbClr val="00FF00"/>
                </a:highlight>
              </a:rPr>
              <a:t> і </a:t>
            </a:r>
            <a:r>
              <a:rPr lang="ru-RU" sz="1800" b="1" dirty="0" err="1">
                <a:highlight>
                  <a:srgbClr val="00FF00"/>
                </a:highlight>
              </a:rPr>
              <a:t>менш</a:t>
            </a:r>
            <a:r>
              <a:rPr lang="ru-RU" sz="1800" b="1" dirty="0">
                <a:highlight>
                  <a:srgbClr val="00FF00"/>
                </a:highlight>
              </a:rPr>
              <a:t> </a:t>
            </a:r>
            <a:r>
              <a:rPr lang="ru-RU" sz="1800" b="1" dirty="0" err="1">
                <a:highlight>
                  <a:srgbClr val="00FF00"/>
                </a:highlight>
              </a:rPr>
              <a:t>вразливе</a:t>
            </a:r>
            <a:r>
              <a:rPr lang="ru-RU" sz="1800" b="1" dirty="0">
                <a:highlight>
                  <a:srgbClr val="00FF00"/>
                </a:highlight>
              </a:rPr>
              <a:t> до </a:t>
            </a:r>
            <a:r>
              <a:rPr lang="ru-RU" sz="1800" b="1" dirty="0" err="1">
                <a:highlight>
                  <a:srgbClr val="00FF00"/>
                </a:highlight>
              </a:rPr>
              <a:t>помилок</a:t>
            </a:r>
            <a:r>
              <a:rPr lang="ru-RU" sz="1800" dirty="0"/>
              <a:t>), </a:t>
            </a:r>
            <a:r>
              <a:rPr lang="ru-RU" sz="1800" dirty="0" err="1"/>
              <a:t>наступний</a:t>
            </a:r>
            <a:r>
              <a:rPr lang="ru-RU" sz="1800" dirty="0"/>
              <a:t> приклад </a:t>
            </a:r>
            <a:r>
              <a:rPr lang="ru-RU" sz="1800" dirty="0" err="1"/>
              <a:t>показує</a:t>
            </a:r>
            <a:r>
              <a:rPr lang="ru-RU" sz="1800" dirty="0"/>
              <a:t>, </a:t>
            </a:r>
            <a:r>
              <a:rPr lang="ru-RU" sz="1800" dirty="0" err="1"/>
              <a:t>що</a:t>
            </a:r>
            <a:r>
              <a:rPr lang="ru-RU" sz="1800" dirty="0"/>
              <a:t> </a:t>
            </a:r>
            <a:r>
              <a:rPr lang="ru-RU" sz="1800" dirty="0" err="1"/>
              <a:t>це</a:t>
            </a:r>
            <a:r>
              <a:rPr lang="ru-RU" sz="1800" dirty="0"/>
              <a:t> </a:t>
            </a:r>
            <a:r>
              <a:rPr lang="ru-RU" sz="1800" dirty="0" err="1"/>
              <a:t>можливо</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Як </a:t>
            </a:r>
            <a:r>
              <a:rPr lang="ru-RU" sz="1800" dirty="0" err="1"/>
              <a:t>це</a:t>
            </a:r>
            <a:r>
              <a:rPr lang="ru-RU" sz="1800" dirty="0"/>
              <a:t> </a:t>
            </a:r>
            <a:r>
              <a:rPr lang="ru-RU" sz="1800" dirty="0" err="1"/>
              <a:t>працює</a:t>
            </a:r>
            <a:r>
              <a:rPr lang="ru-RU" sz="1800" dirty="0"/>
              <a:t>? </a:t>
            </a:r>
            <a:r>
              <a:rPr lang="ru-RU" sz="1800" dirty="0" err="1"/>
              <a:t>Програма</a:t>
            </a:r>
            <a:r>
              <a:rPr lang="ru-RU" sz="1800" dirty="0"/>
              <a:t> </a:t>
            </a:r>
            <a:r>
              <a:rPr lang="ru-RU" sz="1800" dirty="0" err="1"/>
              <a:t>використовує</a:t>
            </a:r>
            <a:r>
              <a:rPr lang="ru-RU" sz="1800" dirty="0"/>
              <a:t> </a:t>
            </a:r>
            <a:r>
              <a:rPr lang="ru-RU" sz="1800" dirty="0" err="1"/>
              <a:t>вказівник</a:t>
            </a:r>
            <a:r>
              <a:rPr lang="ru-RU" sz="1800" dirty="0"/>
              <a:t> для прогону кожного </a:t>
            </a:r>
            <a:r>
              <a:rPr lang="ru-RU" sz="1800" dirty="0" err="1"/>
              <a:t>елемента</a:t>
            </a:r>
            <a:r>
              <a:rPr lang="ru-RU" sz="1800" dirty="0"/>
              <a:t> </a:t>
            </a:r>
            <a:r>
              <a:rPr lang="ru-RU" sz="1800" dirty="0" err="1"/>
              <a:t>масиву</a:t>
            </a:r>
            <a:r>
              <a:rPr lang="ru-RU" sz="1800" dirty="0"/>
              <a:t> по </a:t>
            </a:r>
            <a:r>
              <a:rPr lang="ru-RU" sz="1800" dirty="0" err="1"/>
              <a:t>черзі</a:t>
            </a:r>
            <a:r>
              <a:rPr lang="ru-RU" sz="1800" dirty="0"/>
              <a:t>. </a:t>
            </a:r>
            <a:r>
              <a:rPr lang="ru-RU" sz="1800" dirty="0" err="1"/>
              <a:t>Пам’ятаєте</a:t>
            </a:r>
            <a:r>
              <a:rPr lang="ru-RU" sz="1800" dirty="0"/>
              <a:t>, </a:t>
            </a:r>
            <a:r>
              <a:rPr lang="ru-RU" sz="1800" dirty="0" err="1"/>
              <a:t>що</a:t>
            </a:r>
            <a:r>
              <a:rPr lang="ru-RU" sz="1800" dirty="0"/>
              <a:t> </a:t>
            </a:r>
            <a:r>
              <a:rPr lang="ru-RU" sz="1800" dirty="0" err="1"/>
              <a:t>масив</a:t>
            </a:r>
            <a:r>
              <a:rPr lang="ru-RU" sz="1800" dirty="0"/>
              <a:t> </a:t>
            </a:r>
            <a:r>
              <a:rPr lang="ru-RU" sz="1800" dirty="0" err="1"/>
              <a:t>конвертується</a:t>
            </a:r>
            <a:r>
              <a:rPr lang="ru-RU" sz="1800" dirty="0"/>
              <a:t> у </a:t>
            </a:r>
            <a:r>
              <a:rPr lang="ru-RU" sz="1800" dirty="0" err="1"/>
              <a:t>вказівник</a:t>
            </a:r>
            <a:r>
              <a:rPr lang="ru-RU" sz="1800" dirty="0"/>
              <a:t> на перший </a:t>
            </a:r>
            <a:r>
              <a:rPr lang="ru-RU" sz="1800" dirty="0" err="1"/>
              <a:t>елемент</a:t>
            </a:r>
            <a:r>
              <a:rPr lang="ru-RU" sz="1800" dirty="0"/>
              <a:t> </a:t>
            </a:r>
            <a:r>
              <a:rPr lang="ru-RU" sz="1800" dirty="0" err="1"/>
              <a:t>масиву</a:t>
            </a:r>
            <a:r>
              <a:rPr lang="ru-RU" sz="1800" dirty="0"/>
              <a:t>? </a:t>
            </a:r>
            <a:r>
              <a:rPr lang="ru-RU" sz="1800" dirty="0" err="1"/>
              <a:t>Відповідно</a:t>
            </a:r>
            <a:r>
              <a:rPr lang="ru-RU" sz="1800" dirty="0"/>
              <a:t>, </a:t>
            </a:r>
            <a:r>
              <a:rPr lang="ru-RU" sz="1800" dirty="0" err="1"/>
              <a:t>присвоївши</a:t>
            </a:r>
            <a:r>
              <a:rPr lang="ru-RU" sz="1800" dirty="0"/>
              <a:t> </a:t>
            </a:r>
            <a:r>
              <a:rPr lang="ru-RU" sz="1800" dirty="0" err="1">
                <a:solidFill>
                  <a:schemeClr val="accent5">
                    <a:lumMod val="75000"/>
                  </a:schemeClr>
                </a:solidFill>
                <a:latin typeface="Consolas" panose="020B0609020204030204" pitchFamily="49" charset="0"/>
              </a:rPr>
              <a:t>name</a:t>
            </a:r>
            <a:r>
              <a:rPr lang="ru-RU" sz="1800" dirty="0"/>
              <a:t> для </a:t>
            </a:r>
            <a:r>
              <a:rPr lang="ru-RU" sz="1800" dirty="0" err="1">
                <a:solidFill>
                  <a:schemeClr val="accent5">
                    <a:lumMod val="75000"/>
                  </a:schemeClr>
                </a:solidFill>
                <a:latin typeface="Consolas" panose="020B0609020204030204" pitchFamily="49" charset="0"/>
              </a:rPr>
              <a:t>ptr</a:t>
            </a:r>
            <a:r>
              <a:rPr lang="ru-RU" sz="1800" dirty="0"/>
              <a:t>, сам </a:t>
            </a:r>
            <a:r>
              <a:rPr lang="ru-RU" sz="1800" dirty="0" err="1">
                <a:solidFill>
                  <a:schemeClr val="accent5">
                    <a:lumMod val="75000"/>
                  </a:schemeClr>
                </a:solidFill>
                <a:latin typeface="Consolas" panose="020B0609020204030204" pitchFamily="49" charset="0"/>
              </a:rPr>
              <a:t>ptr</a:t>
            </a:r>
            <a:r>
              <a:rPr lang="ru-RU" sz="1800" dirty="0"/>
              <a:t> став </a:t>
            </a:r>
            <a:r>
              <a:rPr lang="ru-RU" sz="1800" dirty="0" err="1"/>
              <a:t>вказувати</a:t>
            </a:r>
            <a:r>
              <a:rPr lang="ru-RU" sz="1800" dirty="0"/>
              <a:t> на перший </a:t>
            </a:r>
            <a:r>
              <a:rPr lang="ru-RU" sz="1800" dirty="0" err="1"/>
              <a:t>елемент</a:t>
            </a:r>
            <a:r>
              <a:rPr lang="ru-RU" sz="1800" dirty="0"/>
              <a:t> </a:t>
            </a:r>
            <a:r>
              <a:rPr lang="ru-RU" sz="1800" dirty="0" err="1"/>
              <a:t>масиву</a:t>
            </a:r>
            <a:r>
              <a:rPr lang="ru-RU" sz="1800" dirty="0"/>
              <a:t>. </a:t>
            </a:r>
            <a:r>
              <a:rPr lang="ru-RU" sz="1800" dirty="0" err="1"/>
              <a:t>Кожен</a:t>
            </a:r>
            <a:r>
              <a:rPr lang="ru-RU" sz="1800" dirty="0"/>
              <a:t> </a:t>
            </a:r>
            <a:r>
              <a:rPr lang="ru-RU" sz="1800" dirty="0" err="1"/>
              <a:t>елемент</a:t>
            </a:r>
            <a:r>
              <a:rPr lang="ru-RU" sz="1800" dirty="0"/>
              <a:t> </a:t>
            </a:r>
            <a:r>
              <a:rPr lang="ru-RU" sz="1800" dirty="0" err="1"/>
              <a:t>розіменовується</a:t>
            </a:r>
            <a:r>
              <a:rPr lang="ru-RU" sz="1800" dirty="0"/>
              <a:t> за </a:t>
            </a:r>
            <a:r>
              <a:rPr lang="ru-RU" sz="1800" dirty="0" err="1"/>
              <a:t>допомогою</a:t>
            </a:r>
            <a:r>
              <a:rPr lang="ru-RU" sz="1800" dirty="0"/>
              <a:t> кейсу </a:t>
            </a:r>
            <a:r>
              <a:rPr lang="ru-RU" sz="1800" dirty="0" err="1">
                <a:solidFill>
                  <a:schemeClr val="accent5">
                    <a:lumMod val="75000"/>
                  </a:schemeClr>
                </a:solidFill>
                <a:latin typeface="Consolas" panose="020B0609020204030204" pitchFamily="49" charset="0"/>
              </a:rPr>
              <a:t>switch</a:t>
            </a:r>
            <a:r>
              <a:rPr lang="ru-RU" sz="1800" dirty="0"/>
              <a:t>, і, </a:t>
            </a:r>
            <a:r>
              <a:rPr lang="ru-RU" sz="1800" dirty="0" err="1"/>
              <a:t>якщо</a:t>
            </a:r>
            <a:r>
              <a:rPr lang="ru-RU" sz="1800" dirty="0"/>
              <a:t> </a:t>
            </a:r>
            <a:r>
              <a:rPr lang="ru-RU" sz="1800" dirty="0" err="1"/>
              <a:t>поточний</a:t>
            </a:r>
            <a:r>
              <a:rPr lang="ru-RU" sz="1800" dirty="0"/>
              <a:t> </a:t>
            </a:r>
            <a:r>
              <a:rPr lang="ru-RU" sz="1800" dirty="0" err="1"/>
              <a:t>елемент</a:t>
            </a:r>
            <a:r>
              <a:rPr lang="ru-RU" sz="1800" dirty="0"/>
              <a:t> </a:t>
            </a:r>
            <a:r>
              <a:rPr lang="ru-RU" sz="1800" dirty="0" err="1"/>
              <a:t>масиву</a:t>
            </a:r>
            <a:r>
              <a:rPr lang="ru-RU" sz="1800" dirty="0"/>
              <a:t> є </a:t>
            </a:r>
            <a:r>
              <a:rPr lang="ru-RU" sz="1800" dirty="0" err="1"/>
              <a:t>голосною</a:t>
            </a:r>
            <a:r>
              <a:rPr lang="ru-RU" sz="1800" dirty="0"/>
              <a:t> буквою, </a:t>
            </a:r>
            <a:r>
              <a:rPr lang="ru-RU" sz="1800" dirty="0" err="1">
                <a:solidFill>
                  <a:schemeClr val="accent5">
                    <a:lumMod val="75000"/>
                  </a:schemeClr>
                </a:solidFill>
                <a:latin typeface="Consolas" panose="020B0609020204030204" pitchFamily="49" charset="0"/>
              </a:rPr>
              <a:t>numVowels</a:t>
            </a:r>
            <a:r>
              <a:rPr lang="ru-RU" sz="1800" dirty="0"/>
              <a:t> </a:t>
            </a:r>
            <a:r>
              <a:rPr lang="ru-RU" sz="1800" dirty="0" err="1"/>
              <a:t>збільшується</a:t>
            </a:r>
            <a:r>
              <a:rPr lang="ru-RU" sz="1800" dirty="0"/>
              <a:t>. Для </a:t>
            </a:r>
            <a:r>
              <a:rPr lang="ru-RU" sz="1800" dirty="0" err="1"/>
              <a:t>переміщення</a:t>
            </a:r>
            <a:r>
              <a:rPr lang="ru-RU" sz="1800" dirty="0"/>
              <a:t> </a:t>
            </a:r>
            <a:r>
              <a:rPr lang="ru-RU" sz="1800" dirty="0" err="1"/>
              <a:t>вказівника</a:t>
            </a:r>
            <a:r>
              <a:rPr lang="ru-RU" sz="1800" dirty="0"/>
              <a:t> до </a:t>
            </a:r>
            <a:r>
              <a:rPr lang="ru-RU" sz="1800" dirty="0" err="1"/>
              <a:t>наступного</a:t>
            </a:r>
            <a:r>
              <a:rPr lang="ru-RU" sz="1800" dirty="0"/>
              <a:t> символу (</a:t>
            </a:r>
            <a:r>
              <a:rPr lang="ru-RU" sz="1800" dirty="0" err="1"/>
              <a:t>елементу</a:t>
            </a:r>
            <a:r>
              <a:rPr lang="ru-RU" sz="1800" dirty="0"/>
              <a:t>) </a:t>
            </a:r>
            <a:r>
              <a:rPr lang="ru-RU" sz="1800" dirty="0" err="1"/>
              <a:t>масиву</a:t>
            </a:r>
            <a:r>
              <a:rPr lang="ru-RU" sz="1800" dirty="0"/>
              <a:t> в </a:t>
            </a:r>
            <a:r>
              <a:rPr lang="ru-RU" sz="1800" dirty="0" err="1"/>
              <a:t>циклі</a:t>
            </a:r>
            <a:r>
              <a:rPr lang="ru-RU" sz="1800" dirty="0"/>
              <a:t> </a:t>
            </a:r>
            <a:r>
              <a:rPr lang="ru-RU" sz="1800" dirty="0" err="1">
                <a:solidFill>
                  <a:schemeClr val="accent5">
                    <a:lumMod val="75000"/>
                  </a:schemeClr>
                </a:solidFill>
                <a:latin typeface="Consolas" panose="020B0609020204030204" pitchFamily="49" charset="0"/>
              </a:rPr>
              <a:t>for</a:t>
            </a:r>
            <a:r>
              <a:rPr lang="ru-RU" sz="1800" dirty="0"/>
              <a:t> </a:t>
            </a:r>
            <a:r>
              <a:rPr lang="ru-RU" sz="1800" dirty="0" err="1"/>
              <a:t>використовується</a:t>
            </a:r>
            <a:r>
              <a:rPr lang="ru-RU" sz="1800" dirty="0"/>
              <a:t> оператор </a:t>
            </a:r>
            <a:r>
              <a:rPr lang="ru-RU" sz="1800" dirty="0">
                <a:solidFill>
                  <a:schemeClr val="accent5">
                    <a:lumMod val="75000"/>
                  </a:schemeClr>
                </a:solidFill>
                <a:latin typeface="Consolas" panose="020B0609020204030204" pitchFamily="49" charset="0"/>
              </a:rPr>
              <a:t>++</a:t>
            </a:r>
            <a:r>
              <a:rPr lang="ru-RU" sz="1800" dirty="0"/>
              <a:t>. Цикл завершиться, коли </a:t>
            </a:r>
            <a:r>
              <a:rPr lang="ru-RU" sz="1800" dirty="0" err="1"/>
              <a:t>всі</a:t>
            </a:r>
            <a:r>
              <a:rPr lang="ru-RU" sz="1800" dirty="0"/>
              <a:t> </a:t>
            </a:r>
            <a:r>
              <a:rPr lang="ru-RU" sz="1800" dirty="0" err="1"/>
              <a:t>символи</a:t>
            </a:r>
            <a:r>
              <a:rPr lang="ru-RU" sz="1800" dirty="0"/>
              <a:t> </a:t>
            </a:r>
            <a:r>
              <a:rPr lang="ru-RU" sz="1800" dirty="0" err="1"/>
              <a:t>будуть</a:t>
            </a:r>
            <a:r>
              <a:rPr lang="ru-RU" sz="1800" dirty="0"/>
              <a:t> </a:t>
            </a:r>
            <a:r>
              <a:rPr lang="ru-RU" sz="1800" dirty="0" err="1"/>
              <a:t>перевірені</a:t>
            </a:r>
            <a:r>
              <a:rPr lang="ru-RU" sz="1800" dirty="0"/>
              <a:t>.</a:t>
            </a:r>
            <a:endParaRPr lang="uk-UA" sz="1800" dirty="0"/>
          </a:p>
        </p:txBody>
      </p:sp>
      <p:pic>
        <p:nvPicPr>
          <p:cNvPr id="5" name="Рисунок 4">
            <a:extLst>
              <a:ext uri="{FF2B5EF4-FFF2-40B4-BE49-F238E27FC236}">
                <a16:creationId xmlns:a16="http://schemas.microsoft.com/office/drawing/2014/main" id="{D62699DD-CF32-4AC5-962E-0076C6618D04}"/>
              </a:ext>
            </a:extLst>
          </p:cNvPr>
          <p:cNvPicPr>
            <a:picLocks noChangeAspect="1"/>
          </p:cNvPicPr>
          <p:nvPr/>
        </p:nvPicPr>
        <p:blipFill>
          <a:blip r:embed="rId2"/>
          <a:stretch>
            <a:fillRect/>
          </a:stretch>
        </p:blipFill>
        <p:spPr>
          <a:xfrm>
            <a:off x="7157632" y="729204"/>
            <a:ext cx="5034367" cy="6128795"/>
          </a:xfrm>
          <a:prstGeom prst="rect">
            <a:avLst/>
          </a:prstGeom>
        </p:spPr>
      </p:pic>
      <p:pic>
        <p:nvPicPr>
          <p:cNvPr id="8" name="Рисунок 7">
            <a:extLst>
              <a:ext uri="{FF2B5EF4-FFF2-40B4-BE49-F238E27FC236}">
                <a16:creationId xmlns:a16="http://schemas.microsoft.com/office/drawing/2014/main" id="{05F15C85-880B-4D9C-976B-2EC6010E2A18}"/>
              </a:ext>
            </a:extLst>
          </p:cNvPr>
          <p:cNvPicPr>
            <a:picLocks noChangeAspect="1"/>
          </p:cNvPicPr>
          <p:nvPr/>
        </p:nvPicPr>
        <p:blipFill>
          <a:blip r:embed="rId3"/>
          <a:stretch>
            <a:fillRect/>
          </a:stretch>
        </p:blipFill>
        <p:spPr>
          <a:xfrm>
            <a:off x="8477823" y="6128796"/>
            <a:ext cx="3714176" cy="549796"/>
          </a:xfrm>
          <a:prstGeom prst="rect">
            <a:avLst/>
          </a:prstGeom>
        </p:spPr>
      </p:pic>
    </p:spTree>
    <p:extLst>
      <p:ext uri="{BB962C8B-B14F-4D97-AF65-F5344CB8AC3E}">
        <p14:creationId xmlns:p14="http://schemas.microsoft.com/office/powerpoint/2010/main" val="15465467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і </a:t>
            </a:r>
            <a:r>
              <a:rPr lang="en-US" b="1" dirty="0"/>
              <a:t>const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До </a:t>
            </a:r>
            <a:r>
              <a:rPr lang="ru-RU" sz="1800" dirty="0" err="1"/>
              <a:t>цього</a:t>
            </a:r>
            <a:r>
              <a:rPr lang="ru-RU" sz="1800" dirty="0"/>
              <a:t> моменту </a:t>
            </a:r>
            <a:r>
              <a:rPr lang="ru-RU" sz="1800" dirty="0" err="1"/>
              <a:t>всі</a:t>
            </a:r>
            <a:r>
              <a:rPr lang="ru-RU" sz="1800" dirty="0"/>
              <a:t> </a:t>
            </a:r>
            <a:r>
              <a:rPr lang="ru-RU" sz="1800" dirty="0" err="1"/>
              <a:t>вказівники</a:t>
            </a:r>
            <a:r>
              <a:rPr lang="ru-RU" sz="1800" dirty="0"/>
              <a:t>, </a:t>
            </a:r>
            <a:r>
              <a:rPr lang="ru-RU" sz="1800" dirty="0" err="1"/>
              <a:t>які</a:t>
            </a:r>
            <a:r>
              <a:rPr lang="ru-RU" sz="1800" dirty="0"/>
              <a:t> ми </a:t>
            </a:r>
            <a:r>
              <a:rPr lang="ru-RU" sz="1800" dirty="0" err="1"/>
              <a:t>розглядали</a:t>
            </a:r>
            <a:r>
              <a:rPr lang="ru-RU" sz="1800" dirty="0"/>
              <a:t>, </a:t>
            </a:r>
            <a:r>
              <a:rPr lang="ru-RU" sz="1800" dirty="0" err="1"/>
              <a:t>були</a:t>
            </a:r>
            <a:r>
              <a:rPr lang="ru-RU" sz="1800" dirty="0"/>
              <a:t> </a:t>
            </a:r>
            <a:r>
              <a:rPr lang="ru-RU" sz="1800" dirty="0" err="1"/>
              <a:t>неконстантними</a:t>
            </a:r>
            <a:r>
              <a:rPr lang="ru-RU" sz="1800" dirty="0"/>
              <a:t> </a:t>
            </a:r>
            <a:r>
              <a:rPr lang="ru-RU" sz="1800" dirty="0" err="1"/>
              <a:t>вказівниками</a:t>
            </a:r>
            <a:r>
              <a:rPr lang="ru-RU" sz="1800" dirty="0"/>
              <a:t> на </a:t>
            </a:r>
            <a:r>
              <a:rPr lang="ru-RU" sz="1800" dirty="0" err="1"/>
              <a:t>неконстантні</a:t>
            </a:r>
            <a:r>
              <a:rPr lang="ru-RU" sz="1800" dirty="0"/>
              <a:t> </a:t>
            </a:r>
            <a:r>
              <a:rPr lang="ru-RU" sz="1800" dirty="0" err="1"/>
              <a:t>значення</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Однак</a:t>
            </a:r>
            <a:r>
              <a:rPr lang="ru-RU" sz="1800" dirty="0"/>
              <a:t>, </a:t>
            </a:r>
            <a:r>
              <a:rPr lang="ru-RU" sz="1800" dirty="0" err="1"/>
              <a:t>що</a:t>
            </a:r>
            <a:r>
              <a:rPr lang="ru-RU" sz="1800" dirty="0"/>
              <a:t> </a:t>
            </a:r>
            <a:r>
              <a:rPr lang="ru-RU" sz="1800" dirty="0" err="1"/>
              <a:t>відбудеться</a:t>
            </a:r>
            <a:r>
              <a:rPr lang="ru-RU" sz="1800" dirty="0"/>
              <a:t>, </a:t>
            </a:r>
            <a:r>
              <a:rPr lang="ru-RU" sz="1800" dirty="0" err="1"/>
              <a:t>якщо</a:t>
            </a:r>
            <a:r>
              <a:rPr lang="ru-RU" sz="1800" dirty="0"/>
              <a:t> </a:t>
            </a:r>
            <a:r>
              <a:rPr lang="ru-RU" sz="1800" dirty="0" err="1"/>
              <a:t>вказівник</a:t>
            </a:r>
            <a:r>
              <a:rPr lang="ru-RU" sz="1800" dirty="0"/>
              <a:t> </a:t>
            </a:r>
            <a:r>
              <a:rPr lang="ru-RU" sz="1800" dirty="0" err="1"/>
              <a:t>почне</a:t>
            </a:r>
            <a:r>
              <a:rPr lang="ru-RU" sz="1800" dirty="0"/>
              <a:t> </a:t>
            </a:r>
            <a:r>
              <a:rPr lang="ru-RU" sz="1800" dirty="0" err="1"/>
              <a:t>вказувати</a:t>
            </a:r>
            <a:r>
              <a:rPr lang="ru-RU" sz="1800" dirty="0"/>
              <a:t> на </a:t>
            </a:r>
            <a:r>
              <a:rPr lang="ru-RU" sz="1800" dirty="0" err="1"/>
              <a:t>константну</a:t>
            </a:r>
            <a:r>
              <a:rPr lang="ru-RU" sz="1800" dirty="0"/>
              <a:t> </a:t>
            </a:r>
            <a:r>
              <a:rPr lang="ru-RU" sz="1800" dirty="0" err="1"/>
              <a:t>змінну</a:t>
            </a:r>
            <a:r>
              <a:rPr lang="ru-RU" sz="1800" dirty="0"/>
              <a:t>?</a:t>
            </a:r>
            <a:endParaRPr lang="uk-UA" sz="1800" dirty="0"/>
          </a:p>
        </p:txBody>
      </p:sp>
      <p:pic>
        <p:nvPicPr>
          <p:cNvPr id="5" name="Рисунок 4">
            <a:extLst>
              <a:ext uri="{FF2B5EF4-FFF2-40B4-BE49-F238E27FC236}">
                <a16:creationId xmlns:a16="http://schemas.microsoft.com/office/drawing/2014/main" id="{E8B3A985-A610-4139-B217-F09CA45661B7}"/>
              </a:ext>
            </a:extLst>
          </p:cNvPr>
          <p:cNvPicPr>
            <a:picLocks noChangeAspect="1"/>
          </p:cNvPicPr>
          <p:nvPr/>
        </p:nvPicPr>
        <p:blipFill>
          <a:blip r:embed="rId2"/>
          <a:stretch>
            <a:fillRect/>
          </a:stretch>
        </p:blipFill>
        <p:spPr>
          <a:xfrm>
            <a:off x="2750915" y="1818309"/>
            <a:ext cx="6690167" cy="1844957"/>
          </a:xfrm>
          <a:prstGeom prst="rect">
            <a:avLst/>
          </a:prstGeom>
        </p:spPr>
      </p:pic>
      <p:pic>
        <p:nvPicPr>
          <p:cNvPr id="7" name="Рисунок 6">
            <a:extLst>
              <a:ext uri="{FF2B5EF4-FFF2-40B4-BE49-F238E27FC236}">
                <a16:creationId xmlns:a16="http://schemas.microsoft.com/office/drawing/2014/main" id="{4259BDA2-CA29-4F9F-A5DE-7467925B0205}"/>
              </a:ext>
            </a:extLst>
          </p:cNvPr>
          <p:cNvPicPr>
            <a:picLocks noChangeAspect="1"/>
          </p:cNvPicPr>
          <p:nvPr/>
        </p:nvPicPr>
        <p:blipFill>
          <a:blip r:embed="rId3"/>
          <a:stretch>
            <a:fillRect/>
          </a:stretch>
        </p:blipFill>
        <p:spPr>
          <a:xfrm>
            <a:off x="1119591" y="4321102"/>
            <a:ext cx="9952817" cy="1500964"/>
          </a:xfrm>
          <a:prstGeom prst="rect">
            <a:avLst/>
          </a:prstGeom>
        </p:spPr>
      </p:pic>
    </p:spTree>
    <p:extLst>
      <p:ext uri="{BB962C8B-B14F-4D97-AF65-F5344CB8AC3E}">
        <p14:creationId xmlns:p14="http://schemas.microsoft.com/office/powerpoint/2010/main" val="3170848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і </a:t>
            </a:r>
            <a:r>
              <a:rPr lang="en-US" b="1" dirty="0"/>
              <a:t>const</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Вищенаведений</a:t>
            </a:r>
            <a:r>
              <a:rPr lang="ru-RU" sz="1800" b="1" dirty="0">
                <a:highlight>
                  <a:srgbClr val="00FF00"/>
                </a:highlight>
              </a:rPr>
              <a:t> фрагмент коду не </a:t>
            </a:r>
            <a:r>
              <a:rPr lang="ru-RU" sz="1800" b="1" dirty="0" err="1">
                <a:highlight>
                  <a:srgbClr val="00FF00"/>
                </a:highlight>
              </a:rPr>
              <a:t>скомпілюється</a:t>
            </a:r>
            <a:r>
              <a:rPr lang="ru-RU" sz="1800" dirty="0"/>
              <a:t>: ми не </a:t>
            </a:r>
            <a:r>
              <a:rPr lang="ru-RU" sz="1800" dirty="0" err="1"/>
              <a:t>можемо</a:t>
            </a:r>
            <a:r>
              <a:rPr lang="ru-RU" sz="1800" dirty="0"/>
              <a:t> </a:t>
            </a:r>
            <a:r>
              <a:rPr lang="ru-RU" sz="1800" dirty="0" err="1"/>
              <a:t>присвоїти</a:t>
            </a:r>
            <a:r>
              <a:rPr lang="ru-RU" sz="1800" dirty="0"/>
              <a:t> </a:t>
            </a:r>
            <a:r>
              <a:rPr lang="ru-RU" sz="1800" dirty="0" err="1"/>
              <a:t>неконстантному</a:t>
            </a:r>
            <a:r>
              <a:rPr lang="ru-RU" sz="1800" dirty="0"/>
              <a:t> </a:t>
            </a:r>
            <a:r>
              <a:rPr lang="ru-RU" sz="1800" dirty="0" err="1"/>
              <a:t>вказівнику</a:t>
            </a:r>
            <a:r>
              <a:rPr lang="ru-RU" sz="1800" dirty="0"/>
              <a:t> </a:t>
            </a:r>
            <a:r>
              <a:rPr lang="ru-RU" sz="1800" dirty="0" err="1"/>
              <a:t>константну</a:t>
            </a:r>
            <a:r>
              <a:rPr lang="ru-RU" sz="1800" dirty="0"/>
              <a:t> </a:t>
            </a:r>
            <a:r>
              <a:rPr lang="ru-RU" sz="1800" dirty="0" err="1"/>
              <a:t>змінну</a:t>
            </a:r>
            <a:r>
              <a:rPr lang="ru-RU" sz="1800" dirty="0"/>
              <a:t>. В </a:t>
            </a:r>
            <a:r>
              <a:rPr lang="ru-RU" sz="1800" dirty="0" err="1"/>
              <a:t>цьому</a:t>
            </a:r>
            <a:r>
              <a:rPr lang="ru-RU" sz="1800" dirty="0"/>
              <a:t> є </a:t>
            </a:r>
            <a:r>
              <a:rPr lang="ru-RU" sz="1800" dirty="0" err="1"/>
              <a:t>сенс</a:t>
            </a:r>
            <a:r>
              <a:rPr lang="ru-RU" sz="1800" dirty="0"/>
              <a:t>, </a:t>
            </a:r>
            <a:r>
              <a:rPr lang="ru-RU" sz="1800" dirty="0" err="1"/>
              <a:t>адже</a:t>
            </a:r>
            <a:r>
              <a:rPr lang="ru-RU" sz="1800" dirty="0"/>
              <a:t> на те вона і константа, </a:t>
            </a:r>
            <a:r>
              <a:rPr lang="ru-RU" sz="1800" dirty="0" err="1"/>
              <a:t>що</a:t>
            </a:r>
            <a:r>
              <a:rPr lang="ru-RU" sz="1800" dirty="0"/>
              <a:t> </a:t>
            </a:r>
            <a:r>
              <a:rPr lang="ru-RU" sz="1800" dirty="0" err="1"/>
              <a:t>її</a:t>
            </a:r>
            <a:r>
              <a:rPr lang="ru-RU" sz="1800" dirty="0"/>
              <a:t> </a:t>
            </a:r>
            <a:r>
              <a:rPr lang="ru-RU" sz="1800" dirty="0" err="1"/>
              <a:t>значення</a:t>
            </a:r>
            <a:r>
              <a:rPr lang="ru-RU" sz="1800" dirty="0"/>
              <a:t> не </a:t>
            </a:r>
            <a:r>
              <a:rPr lang="ru-RU" sz="1800" dirty="0" err="1"/>
              <a:t>можна</a:t>
            </a:r>
            <a:r>
              <a:rPr lang="ru-RU" sz="1800" dirty="0"/>
              <a:t> </a:t>
            </a:r>
            <a:r>
              <a:rPr lang="ru-RU" sz="1800" dirty="0" err="1"/>
              <a:t>змінити</a:t>
            </a:r>
            <a:r>
              <a:rPr lang="ru-RU" sz="1800" dirty="0"/>
              <a:t>. </a:t>
            </a:r>
            <a:r>
              <a:rPr lang="ru-RU" sz="1800" dirty="0" err="1"/>
              <a:t>Гіпотетично</a:t>
            </a:r>
            <a:r>
              <a:rPr lang="ru-RU" sz="1800" dirty="0"/>
              <a:t>, </a:t>
            </a:r>
            <a:r>
              <a:rPr lang="ru-RU" sz="1800" dirty="0" err="1"/>
              <a:t>якби</a:t>
            </a:r>
            <a:r>
              <a:rPr lang="ru-RU" sz="1800" dirty="0"/>
              <a:t> ми могли </a:t>
            </a:r>
            <a:r>
              <a:rPr lang="ru-RU" sz="1800" dirty="0" err="1"/>
              <a:t>присвоїти</a:t>
            </a:r>
            <a:r>
              <a:rPr lang="ru-RU" sz="1800" dirty="0"/>
              <a:t> </a:t>
            </a:r>
            <a:r>
              <a:rPr lang="ru-RU" sz="1800" dirty="0" err="1"/>
              <a:t>константне</a:t>
            </a:r>
            <a:r>
              <a:rPr lang="ru-RU" sz="1800" dirty="0"/>
              <a:t> </a:t>
            </a:r>
            <a:r>
              <a:rPr lang="ru-RU" sz="1800" dirty="0" err="1"/>
              <a:t>значення</a:t>
            </a:r>
            <a:r>
              <a:rPr lang="ru-RU" sz="1800" dirty="0"/>
              <a:t> </a:t>
            </a:r>
            <a:r>
              <a:rPr lang="ru-RU" sz="1800" dirty="0" err="1"/>
              <a:t>неконстантному</a:t>
            </a:r>
            <a:r>
              <a:rPr lang="ru-RU" sz="1800" dirty="0"/>
              <a:t> </a:t>
            </a:r>
            <a:r>
              <a:rPr lang="ru-RU" sz="1800" dirty="0" err="1"/>
              <a:t>вказівнику</a:t>
            </a:r>
            <a:r>
              <a:rPr lang="ru-RU" sz="1800" dirty="0"/>
              <a:t>, то </a:t>
            </a:r>
            <a:r>
              <a:rPr lang="ru-RU" sz="1800" dirty="0" err="1"/>
              <a:t>тоді</a:t>
            </a:r>
            <a:r>
              <a:rPr lang="ru-RU" sz="1800" dirty="0"/>
              <a:t> ми могли б </a:t>
            </a:r>
            <a:r>
              <a:rPr lang="ru-RU" sz="1800" dirty="0" err="1"/>
              <a:t>розіменувати</a:t>
            </a:r>
            <a:r>
              <a:rPr lang="ru-RU" sz="1800" dirty="0"/>
              <a:t> </a:t>
            </a:r>
            <a:r>
              <a:rPr lang="ru-RU" sz="1800" dirty="0" err="1"/>
              <a:t>неконстантний</a:t>
            </a:r>
            <a:r>
              <a:rPr lang="ru-RU" sz="1800" dirty="0"/>
              <a:t> </a:t>
            </a:r>
            <a:r>
              <a:rPr lang="ru-RU" sz="1800" dirty="0" err="1"/>
              <a:t>вказівник</a:t>
            </a:r>
            <a:r>
              <a:rPr lang="ru-RU" sz="1800" dirty="0"/>
              <a:t> і </a:t>
            </a:r>
            <a:r>
              <a:rPr lang="ru-RU" sz="1800" dirty="0" err="1"/>
              <a:t>змінити</a:t>
            </a:r>
            <a:r>
              <a:rPr lang="ru-RU" sz="1800" dirty="0"/>
              <a:t> </a:t>
            </a:r>
            <a:r>
              <a:rPr lang="ru-RU" sz="1800" dirty="0" err="1"/>
              <a:t>значення</a:t>
            </a:r>
            <a:r>
              <a:rPr lang="ru-RU" sz="1800" dirty="0"/>
              <a:t> </a:t>
            </a:r>
            <a:r>
              <a:rPr lang="ru-RU" sz="1800" dirty="0" err="1"/>
              <a:t>цієї</a:t>
            </a:r>
            <a:r>
              <a:rPr lang="ru-RU" sz="1800" dirty="0"/>
              <a:t> ж </a:t>
            </a:r>
            <a:r>
              <a:rPr lang="ru-RU" sz="1800" dirty="0" err="1"/>
              <a:t>константи</a:t>
            </a:r>
            <a:r>
              <a:rPr lang="ru-RU" sz="1800" dirty="0"/>
              <a:t>. </a:t>
            </a:r>
            <a:r>
              <a:rPr lang="ru-RU" sz="1800" b="1" dirty="0">
                <a:highlight>
                  <a:srgbClr val="00FFFF"/>
                </a:highlight>
              </a:rPr>
              <a:t>А </a:t>
            </a:r>
            <a:r>
              <a:rPr lang="ru-RU" sz="1800" b="1" dirty="0" err="1">
                <a:highlight>
                  <a:srgbClr val="00FFFF"/>
                </a:highlight>
              </a:rPr>
              <a:t>це</a:t>
            </a:r>
            <a:r>
              <a:rPr lang="ru-RU" sz="1800" b="1" dirty="0">
                <a:highlight>
                  <a:srgbClr val="00FFFF"/>
                </a:highlight>
              </a:rPr>
              <a:t> </a:t>
            </a:r>
            <a:r>
              <a:rPr lang="ru-RU" sz="1800" b="1" dirty="0" err="1">
                <a:highlight>
                  <a:srgbClr val="00FFFF"/>
                </a:highlight>
              </a:rPr>
              <a:t>вже</a:t>
            </a:r>
            <a:r>
              <a:rPr lang="ru-RU" sz="1800" b="1" dirty="0">
                <a:highlight>
                  <a:srgbClr val="00FFFF"/>
                </a:highlight>
              </a:rPr>
              <a:t> є </a:t>
            </a:r>
            <a:r>
              <a:rPr lang="ru-RU" sz="1800" b="1" dirty="0" err="1">
                <a:highlight>
                  <a:srgbClr val="00FFFF"/>
                </a:highlight>
              </a:rPr>
              <a:t>порушенням</a:t>
            </a:r>
            <a:r>
              <a:rPr lang="ru-RU" sz="1800" b="1" dirty="0">
                <a:highlight>
                  <a:srgbClr val="00FFFF"/>
                </a:highlight>
              </a:rPr>
              <a:t> самого </a:t>
            </a:r>
            <a:r>
              <a:rPr lang="ru-RU" sz="1800" b="1" dirty="0" err="1">
                <a:highlight>
                  <a:srgbClr val="00FFFF"/>
                </a:highlight>
              </a:rPr>
              <a:t>поняття</a:t>
            </a:r>
            <a:r>
              <a:rPr lang="ru-RU" sz="1800" b="1" dirty="0">
                <a:highlight>
                  <a:srgbClr val="00FFFF"/>
                </a:highlight>
              </a:rPr>
              <a:t> «константа».</a:t>
            </a:r>
            <a:endParaRPr lang="uk-UA" sz="1800" b="1" dirty="0">
              <a:highlight>
                <a:srgbClr val="00FFFF"/>
              </a:highlight>
            </a:endParaRPr>
          </a:p>
        </p:txBody>
      </p:sp>
    </p:spTree>
    <p:extLst>
      <p:ext uri="{BB962C8B-B14F-4D97-AF65-F5344CB8AC3E}">
        <p14:creationId xmlns:p14="http://schemas.microsoft.com/office/powerpoint/2010/main" val="211605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константні значення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константне</a:t>
            </a:r>
            <a:r>
              <a:rPr lang="ru-RU" sz="1800" b="1" dirty="0">
                <a:highlight>
                  <a:srgbClr val="00FF00"/>
                </a:highlight>
              </a:rPr>
              <a:t> </a:t>
            </a:r>
            <a:r>
              <a:rPr lang="ru-RU" sz="1800" b="1" dirty="0" err="1">
                <a:highlight>
                  <a:srgbClr val="00FF00"/>
                </a:highlight>
              </a:rPr>
              <a:t>значення</a:t>
            </a:r>
            <a:r>
              <a:rPr lang="ru-RU" sz="1800" dirty="0"/>
              <a:t> — </a:t>
            </a:r>
            <a:r>
              <a:rPr lang="ru-RU" sz="1800" dirty="0" err="1"/>
              <a:t>це</a:t>
            </a:r>
            <a:r>
              <a:rPr lang="ru-RU" sz="1800" dirty="0"/>
              <a:t> </a:t>
            </a:r>
            <a:r>
              <a:rPr lang="ru-RU" sz="1800" dirty="0" err="1"/>
              <a:t>неконстантний</a:t>
            </a:r>
            <a:r>
              <a:rPr lang="ru-RU" sz="1800" dirty="0"/>
              <a:t> </a:t>
            </a:r>
            <a:r>
              <a:rPr lang="ru-RU" sz="1800" dirty="0" err="1"/>
              <a:t>вказівник</a:t>
            </a:r>
            <a:r>
              <a:rPr lang="ru-RU" sz="1800" dirty="0"/>
              <a:t>, </a:t>
            </a:r>
            <a:r>
              <a:rPr lang="ru-RU" sz="1800" dirty="0" err="1"/>
              <a:t>який</a:t>
            </a:r>
            <a:r>
              <a:rPr lang="ru-RU" sz="1800" dirty="0"/>
              <a:t> </a:t>
            </a:r>
            <a:r>
              <a:rPr lang="ru-RU" sz="1800" dirty="0" err="1"/>
              <a:t>вказує</a:t>
            </a:r>
            <a:r>
              <a:rPr lang="ru-RU" sz="1800" dirty="0"/>
              <a:t> на константу. Для </a:t>
            </a:r>
            <a:r>
              <a:rPr lang="ru-RU" sz="1800" dirty="0" err="1"/>
              <a:t>оголошення</a:t>
            </a:r>
            <a:r>
              <a:rPr lang="ru-RU" sz="1800" dirty="0"/>
              <a:t> </a:t>
            </a:r>
            <a:r>
              <a:rPr lang="ru-RU" sz="1800" dirty="0" err="1"/>
              <a:t>вказівника</a:t>
            </a:r>
            <a:r>
              <a:rPr lang="ru-RU" sz="1800" dirty="0"/>
              <a:t> на </a:t>
            </a:r>
            <a:r>
              <a:rPr lang="ru-RU" sz="1800" dirty="0" err="1"/>
              <a:t>константне</a:t>
            </a:r>
            <a:r>
              <a:rPr lang="ru-RU" sz="1800" dirty="0"/>
              <a:t> </a:t>
            </a:r>
            <a:r>
              <a:rPr lang="ru-RU" sz="1800" dirty="0" err="1"/>
              <a:t>значення</a:t>
            </a:r>
            <a:r>
              <a:rPr lang="ru-RU" sz="1800" dirty="0"/>
              <a:t>, </a:t>
            </a:r>
            <a:r>
              <a:rPr lang="ru-RU" sz="1800" dirty="0" err="1"/>
              <a:t>використовується</a:t>
            </a:r>
            <a:r>
              <a:rPr lang="ru-RU" sz="1800" dirty="0"/>
              <a:t> </a:t>
            </a:r>
            <a:r>
              <a:rPr lang="ru-RU" sz="1800" dirty="0" err="1"/>
              <a:t>ключове</a:t>
            </a:r>
            <a:r>
              <a:rPr lang="ru-RU" sz="1800" dirty="0"/>
              <a:t> слово </a:t>
            </a:r>
            <a:r>
              <a:rPr lang="ru-RU" sz="1800" dirty="0" err="1">
                <a:solidFill>
                  <a:schemeClr val="accent5">
                    <a:lumMod val="75000"/>
                  </a:schemeClr>
                </a:solidFill>
                <a:latin typeface="Consolas" panose="020B0609020204030204" pitchFamily="49" charset="0"/>
              </a:rPr>
              <a:t>const</a:t>
            </a:r>
            <a:r>
              <a:rPr lang="ru-RU" sz="1800" dirty="0"/>
              <a:t> перед типом </a:t>
            </a:r>
            <a:r>
              <a:rPr lang="ru-RU" sz="1800" dirty="0" err="1"/>
              <a:t>даних</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У </a:t>
            </a:r>
            <a:r>
              <a:rPr lang="ru-RU" sz="1800" dirty="0" err="1"/>
              <a:t>прикладі</a:t>
            </a:r>
            <a:r>
              <a:rPr lang="ru-RU" sz="1800" dirty="0"/>
              <a:t>, </a:t>
            </a:r>
            <a:r>
              <a:rPr lang="ru-RU" sz="1800" dirty="0" err="1"/>
              <a:t>наведеному</a:t>
            </a:r>
            <a:r>
              <a:rPr lang="ru-RU" sz="1800" dirty="0"/>
              <a:t> </a:t>
            </a:r>
            <a:r>
              <a:rPr lang="ru-RU" sz="1800" dirty="0" err="1"/>
              <a:t>вище</a:t>
            </a:r>
            <a:r>
              <a:rPr lang="ru-RU" sz="1800" dirty="0"/>
              <a:t>, </a:t>
            </a:r>
            <a:r>
              <a:rPr lang="ru-RU" sz="1800" dirty="0" err="1">
                <a:solidFill>
                  <a:schemeClr val="accent5">
                    <a:lumMod val="75000"/>
                  </a:schemeClr>
                </a:solidFill>
                <a:latin typeface="Consolas" panose="020B0609020204030204" pitchFamily="49" charset="0"/>
              </a:rPr>
              <a:t>ptr</a:t>
            </a:r>
            <a:r>
              <a:rPr lang="ru-RU" sz="1800" dirty="0"/>
              <a:t> </a:t>
            </a:r>
            <a:r>
              <a:rPr lang="ru-RU" sz="1800" dirty="0" err="1"/>
              <a:t>вказує</a:t>
            </a:r>
            <a:r>
              <a:rPr lang="ru-RU" sz="1800" dirty="0"/>
              <a:t> на </a:t>
            </a:r>
            <a:r>
              <a:rPr lang="ru-RU" sz="1800" dirty="0" err="1"/>
              <a:t>константний</a:t>
            </a:r>
            <a:r>
              <a:rPr lang="ru-RU" sz="1800" dirty="0"/>
              <a:t> </a:t>
            </a:r>
            <a:r>
              <a:rPr lang="ru-RU" sz="1800" dirty="0" err="1"/>
              <a:t>цілочисельний</a:t>
            </a:r>
            <a:r>
              <a:rPr lang="ru-RU" sz="1800" dirty="0"/>
              <a:t> тип </a:t>
            </a:r>
            <a:r>
              <a:rPr lang="ru-RU" sz="1800" dirty="0" err="1"/>
              <a:t>даних</a:t>
            </a:r>
            <a:r>
              <a:rPr lang="ru-RU" sz="1800" dirty="0"/>
              <a:t>.</a:t>
            </a:r>
          </a:p>
          <a:p>
            <a:pPr marL="540000" indent="360000">
              <a:lnSpc>
                <a:spcPct val="150000"/>
              </a:lnSpc>
              <a:spcBef>
                <a:spcPts val="0"/>
              </a:spcBef>
              <a:buNone/>
            </a:pPr>
            <a:r>
              <a:rPr lang="ru-RU" sz="1800" dirty="0" err="1"/>
              <a:t>Поки</a:t>
            </a:r>
            <a:r>
              <a:rPr lang="ru-RU" sz="1800" dirty="0"/>
              <a:t> </a:t>
            </a:r>
            <a:r>
              <a:rPr lang="ru-RU" sz="1800" dirty="0" err="1"/>
              <a:t>що</a:t>
            </a:r>
            <a:r>
              <a:rPr lang="ru-RU" sz="1800" dirty="0"/>
              <a:t> все добре. </a:t>
            </a:r>
            <a:r>
              <a:rPr lang="ru-RU" sz="1800" dirty="0" err="1"/>
              <a:t>Розглянемо</a:t>
            </a:r>
            <a:r>
              <a:rPr lang="ru-RU" sz="1800" dirty="0"/>
              <a:t> </a:t>
            </a:r>
            <a:r>
              <a:rPr lang="ru-RU" sz="1800" dirty="0" err="1"/>
              <a:t>наступний</a:t>
            </a:r>
            <a:r>
              <a:rPr lang="ru-RU" sz="1800" dirty="0"/>
              <a:t> приклад:</a:t>
            </a:r>
            <a:endParaRPr lang="uk-UA" sz="1800" dirty="0"/>
          </a:p>
        </p:txBody>
      </p:sp>
      <p:pic>
        <p:nvPicPr>
          <p:cNvPr id="5" name="Рисунок 4">
            <a:extLst>
              <a:ext uri="{FF2B5EF4-FFF2-40B4-BE49-F238E27FC236}">
                <a16:creationId xmlns:a16="http://schemas.microsoft.com/office/drawing/2014/main" id="{63414124-C8CB-42CC-A8BE-37681AEC7618}"/>
              </a:ext>
            </a:extLst>
          </p:cNvPr>
          <p:cNvPicPr>
            <a:picLocks noChangeAspect="1"/>
          </p:cNvPicPr>
          <p:nvPr/>
        </p:nvPicPr>
        <p:blipFill>
          <a:blip r:embed="rId2"/>
          <a:stretch>
            <a:fillRect/>
          </a:stretch>
        </p:blipFill>
        <p:spPr>
          <a:xfrm>
            <a:off x="1055224" y="2190799"/>
            <a:ext cx="10081549" cy="1521743"/>
          </a:xfrm>
          <a:prstGeom prst="rect">
            <a:avLst/>
          </a:prstGeom>
        </p:spPr>
      </p:pic>
      <p:pic>
        <p:nvPicPr>
          <p:cNvPr id="8" name="Рисунок 7">
            <a:extLst>
              <a:ext uri="{FF2B5EF4-FFF2-40B4-BE49-F238E27FC236}">
                <a16:creationId xmlns:a16="http://schemas.microsoft.com/office/drawing/2014/main" id="{4F2C7F11-7600-40D0-82E9-6F5E10ADD8F5}"/>
              </a:ext>
            </a:extLst>
          </p:cNvPr>
          <p:cNvPicPr>
            <a:picLocks noChangeAspect="1"/>
          </p:cNvPicPr>
          <p:nvPr/>
        </p:nvPicPr>
        <p:blipFill>
          <a:blip r:embed="rId3"/>
          <a:stretch>
            <a:fillRect/>
          </a:stretch>
        </p:blipFill>
        <p:spPr>
          <a:xfrm>
            <a:off x="1055224" y="4703390"/>
            <a:ext cx="4755880" cy="1049229"/>
          </a:xfrm>
          <a:prstGeom prst="rect">
            <a:avLst/>
          </a:prstGeom>
        </p:spPr>
      </p:pic>
    </p:spTree>
    <p:extLst>
      <p:ext uri="{BB962C8B-B14F-4D97-AF65-F5344CB8AC3E}">
        <p14:creationId xmlns:p14="http://schemas.microsoft.com/office/powerpoint/2010/main" val="34352822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константні значення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константну</a:t>
            </a:r>
            <a:r>
              <a:rPr lang="ru-RU" sz="1800" b="1" dirty="0">
                <a:highlight>
                  <a:srgbClr val="00FF00"/>
                </a:highlight>
              </a:rPr>
              <a:t> </a:t>
            </a:r>
            <a:r>
              <a:rPr lang="ru-RU" sz="1800" b="1" dirty="0" err="1">
                <a:highlight>
                  <a:srgbClr val="00FF00"/>
                </a:highlight>
              </a:rPr>
              <a:t>змінну</a:t>
            </a:r>
            <a:r>
              <a:rPr lang="ru-RU" sz="1800" b="1" dirty="0">
                <a:highlight>
                  <a:srgbClr val="00FF00"/>
                </a:highlight>
              </a:rPr>
              <a:t> </a:t>
            </a:r>
            <a:r>
              <a:rPr lang="ru-RU" sz="1800" b="1" dirty="0" err="1">
                <a:highlight>
                  <a:srgbClr val="00FF00"/>
                </a:highlight>
              </a:rPr>
              <a:t>може</a:t>
            </a:r>
            <a:r>
              <a:rPr lang="ru-RU" sz="1800" b="1" dirty="0">
                <a:highlight>
                  <a:srgbClr val="00FF00"/>
                </a:highlight>
              </a:rPr>
              <a:t> </a:t>
            </a:r>
            <a:r>
              <a:rPr lang="ru-RU" sz="1800" b="1" dirty="0" err="1">
                <a:highlight>
                  <a:srgbClr val="00FF00"/>
                </a:highlight>
              </a:rPr>
              <a:t>вказувати</a:t>
            </a:r>
            <a:r>
              <a:rPr lang="ru-RU" sz="1800" b="1" dirty="0">
                <a:highlight>
                  <a:srgbClr val="00FF00"/>
                </a:highlight>
              </a:rPr>
              <a:t> і на </a:t>
            </a:r>
            <a:r>
              <a:rPr lang="ru-RU" sz="1800" b="1" dirty="0" err="1">
                <a:highlight>
                  <a:srgbClr val="00FF00"/>
                </a:highlight>
              </a:rPr>
              <a:t>неконстантну</a:t>
            </a:r>
            <a:r>
              <a:rPr lang="ru-RU" sz="1800" b="1" dirty="0">
                <a:highlight>
                  <a:srgbClr val="00FF00"/>
                </a:highlight>
              </a:rPr>
              <a:t> </a:t>
            </a:r>
            <a:r>
              <a:rPr lang="ru-RU" sz="1800" b="1" dirty="0" err="1">
                <a:highlight>
                  <a:srgbClr val="00FF00"/>
                </a:highlight>
              </a:rPr>
              <a:t>змінну</a:t>
            </a:r>
            <a:r>
              <a:rPr lang="ru-RU" sz="1800" b="1" dirty="0">
                <a:highlight>
                  <a:srgbClr val="00FF00"/>
                </a:highlight>
              </a:rPr>
              <a:t> </a:t>
            </a:r>
            <a:r>
              <a:rPr lang="ru-RU" sz="1800" dirty="0"/>
              <a:t>(як у </a:t>
            </a:r>
            <a:r>
              <a:rPr lang="ru-RU" sz="1800" dirty="0" err="1"/>
              <a:t>випадку</a:t>
            </a:r>
            <a:r>
              <a:rPr lang="ru-RU" sz="1800" dirty="0"/>
              <a:t> </a:t>
            </a:r>
            <a:r>
              <a:rPr lang="ru-RU" sz="1800" dirty="0" err="1"/>
              <a:t>зі</a:t>
            </a:r>
            <a:r>
              <a:rPr lang="ru-RU" sz="1800" dirty="0"/>
              <a:t> </a:t>
            </a:r>
            <a:r>
              <a:rPr lang="ru-RU" sz="1800" dirty="0" err="1"/>
              <a:t>змінною</a:t>
            </a:r>
            <a:r>
              <a:rPr lang="ru-RU" sz="1800" dirty="0"/>
              <a:t> </a:t>
            </a:r>
            <a:r>
              <a:rPr lang="ru-RU" sz="1800" dirty="0" err="1">
                <a:solidFill>
                  <a:schemeClr val="accent5">
                    <a:lumMod val="75000"/>
                  </a:schemeClr>
                </a:solidFill>
                <a:latin typeface="Consolas" panose="020B0609020204030204" pitchFamily="49" charset="0"/>
              </a:rPr>
              <a:t>value</a:t>
            </a:r>
            <a:r>
              <a:rPr lang="ru-RU" sz="1800" dirty="0"/>
              <a:t> у </a:t>
            </a:r>
            <a:r>
              <a:rPr lang="ru-RU" sz="1800" dirty="0" err="1"/>
              <a:t>вищенаведеному</a:t>
            </a:r>
            <a:r>
              <a:rPr lang="ru-RU" sz="1800" dirty="0"/>
              <a:t> </a:t>
            </a:r>
            <a:r>
              <a:rPr lang="ru-RU" sz="1800" dirty="0" err="1"/>
              <a:t>прикладі</a:t>
            </a:r>
            <a:r>
              <a:rPr lang="ru-RU" sz="1800" dirty="0"/>
              <a:t>). Подумайте про </a:t>
            </a:r>
            <a:r>
              <a:rPr lang="ru-RU" sz="1800" dirty="0" err="1"/>
              <a:t>це</a:t>
            </a:r>
            <a:r>
              <a:rPr lang="ru-RU" sz="1800" dirty="0"/>
              <a:t> так: </a:t>
            </a:r>
            <a:r>
              <a:rPr lang="ru-RU" sz="1800" dirty="0" err="1"/>
              <a:t>вказівник</a:t>
            </a:r>
            <a:r>
              <a:rPr lang="ru-RU" sz="1800" dirty="0"/>
              <a:t> на </a:t>
            </a:r>
            <a:r>
              <a:rPr lang="ru-RU" sz="1800" dirty="0" err="1"/>
              <a:t>константну</a:t>
            </a:r>
            <a:r>
              <a:rPr lang="ru-RU" sz="1800" dirty="0"/>
              <a:t> </a:t>
            </a:r>
            <a:r>
              <a:rPr lang="ru-RU" sz="1800" dirty="0" err="1"/>
              <a:t>змінну</a:t>
            </a:r>
            <a:r>
              <a:rPr lang="ru-RU" sz="1800" dirty="0"/>
              <a:t> </a:t>
            </a:r>
            <a:r>
              <a:rPr lang="ru-RU" sz="1800" dirty="0" err="1"/>
              <a:t>обробляє</a:t>
            </a:r>
            <a:r>
              <a:rPr lang="ru-RU" sz="1800" dirty="0"/>
              <a:t> </a:t>
            </a:r>
            <a:r>
              <a:rPr lang="ru-RU" sz="1800" dirty="0" err="1"/>
              <a:t>змінну</a:t>
            </a:r>
            <a:r>
              <a:rPr lang="ru-RU" sz="1800" dirty="0"/>
              <a:t> як константу при </a:t>
            </a:r>
            <a:r>
              <a:rPr lang="ru-RU" sz="1800" dirty="0" err="1"/>
              <a:t>отриманні</a:t>
            </a:r>
            <a:r>
              <a:rPr lang="ru-RU" sz="1800" dirty="0"/>
              <a:t> доступу до </a:t>
            </a:r>
            <a:r>
              <a:rPr lang="ru-RU" sz="1800" dirty="0" err="1"/>
              <a:t>неї</a:t>
            </a:r>
            <a:r>
              <a:rPr lang="ru-RU" sz="1800" dirty="0"/>
              <a:t> </a:t>
            </a:r>
            <a:r>
              <a:rPr lang="ru-RU" sz="1800" dirty="0" err="1"/>
              <a:t>незалежно</a:t>
            </a:r>
            <a:r>
              <a:rPr lang="ru-RU" sz="1800" dirty="0"/>
              <a:t> </a:t>
            </a:r>
            <a:r>
              <a:rPr lang="ru-RU" sz="1800" dirty="0" err="1"/>
              <a:t>від</a:t>
            </a:r>
            <a:r>
              <a:rPr lang="ru-RU" sz="1800" dirty="0"/>
              <a:t> того, </a:t>
            </a:r>
            <a:r>
              <a:rPr lang="ru-RU" sz="1800" dirty="0" err="1"/>
              <a:t>чи</a:t>
            </a:r>
            <a:r>
              <a:rPr lang="ru-RU" sz="1800" dirty="0"/>
              <a:t> </a:t>
            </a:r>
            <a:r>
              <a:rPr lang="ru-RU" sz="1800" dirty="0" err="1"/>
              <a:t>була</a:t>
            </a:r>
            <a:r>
              <a:rPr lang="ru-RU" sz="1800" dirty="0"/>
              <a:t> </a:t>
            </a:r>
            <a:r>
              <a:rPr lang="ru-RU" sz="1800" dirty="0" err="1"/>
              <a:t>ця</a:t>
            </a:r>
            <a:r>
              <a:rPr lang="ru-RU" sz="1800" dirty="0"/>
              <a:t> </a:t>
            </a:r>
            <a:r>
              <a:rPr lang="ru-RU" sz="1800" dirty="0" err="1"/>
              <a:t>змінна</a:t>
            </a:r>
            <a:r>
              <a:rPr lang="ru-RU" sz="1800" dirty="0"/>
              <a:t> </a:t>
            </a:r>
            <a:r>
              <a:rPr lang="ru-RU" sz="1800" dirty="0" err="1"/>
              <a:t>від</a:t>
            </a:r>
            <a:r>
              <a:rPr lang="ru-RU" sz="1800" dirty="0"/>
              <a:t> самого початку </a:t>
            </a:r>
            <a:r>
              <a:rPr lang="ru-RU" sz="1800" dirty="0" err="1"/>
              <a:t>визначена</a:t>
            </a:r>
            <a:r>
              <a:rPr lang="ru-RU" sz="1800" dirty="0"/>
              <a:t> як </a:t>
            </a:r>
            <a:r>
              <a:rPr lang="ru-RU" sz="1800" dirty="0" err="1">
                <a:solidFill>
                  <a:schemeClr val="accent5">
                    <a:lumMod val="75000"/>
                  </a:schemeClr>
                </a:solidFill>
                <a:latin typeface="Consolas" panose="020B0609020204030204" pitchFamily="49" charset="0"/>
              </a:rPr>
              <a:t>const</a:t>
            </a:r>
            <a:r>
              <a:rPr lang="ru-RU" sz="1800" dirty="0"/>
              <a:t> </a:t>
            </a:r>
            <a:r>
              <a:rPr lang="ru-RU" sz="1800" dirty="0" err="1"/>
              <a:t>чи</a:t>
            </a:r>
            <a:r>
              <a:rPr lang="ru-RU" sz="1800" dirty="0"/>
              <a:t> </a:t>
            </a:r>
            <a:r>
              <a:rPr lang="ru-RU" sz="1800" dirty="0" err="1"/>
              <a:t>ні</a:t>
            </a:r>
            <a:r>
              <a:rPr lang="ru-RU" sz="1800" dirty="0"/>
              <a:t>. Таким чином, </a:t>
            </a:r>
            <a:r>
              <a:rPr lang="ru-RU" sz="1800" dirty="0" err="1"/>
              <a:t>наступне</a:t>
            </a:r>
            <a:r>
              <a:rPr lang="ru-RU" sz="1800" dirty="0"/>
              <a:t> в порядку речей:</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Але не наступне:</a:t>
            </a:r>
          </a:p>
        </p:txBody>
      </p:sp>
      <p:pic>
        <p:nvPicPr>
          <p:cNvPr id="8" name="Рисунок 7">
            <a:extLst>
              <a:ext uri="{FF2B5EF4-FFF2-40B4-BE49-F238E27FC236}">
                <a16:creationId xmlns:a16="http://schemas.microsoft.com/office/drawing/2014/main" id="{7FD2B06C-E702-406E-A56E-3CE82FE96F81}"/>
              </a:ext>
            </a:extLst>
          </p:cNvPr>
          <p:cNvPicPr>
            <a:picLocks noChangeAspect="1"/>
          </p:cNvPicPr>
          <p:nvPr/>
        </p:nvPicPr>
        <p:blipFill>
          <a:blip r:embed="rId2"/>
          <a:stretch>
            <a:fillRect/>
          </a:stretch>
        </p:blipFill>
        <p:spPr>
          <a:xfrm>
            <a:off x="-1" y="2593050"/>
            <a:ext cx="12192000" cy="1440405"/>
          </a:xfrm>
          <a:prstGeom prst="rect">
            <a:avLst/>
          </a:prstGeom>
        </p:spPr>
      </p:pic>
      <p:pic>
        <p:nvPicPr>
          <p:cNvPr id="10" name="Рисунок 9">
            <a:extLst>
              <a:ext uri="{FF2B5EF4-FFF2-40B4-BE49-F238E27FC236}">
                <a16:creationId xmlns:a16="http://schemas.microsoft.com/office/drawing/2014/main" id="{B8AC0471-1A2D-41D3-90CC-C3C07FC7AA89}"/>
              </a:ext>
            </a:extLst>
          </p:cNvPr>
          <p:cNvPicPr>
            <a:picLocks noChangeAspect="1"/>
          </p:cNvPicPr>
          <p:nvPr/>
        </p:nvPicPr>
        <p:blipFill>
          <a:blip r:embed="rId3"/>
          <a:stretch>
            <a:fillRect/>
          </a:stretch>
        </p:blipFill>
        <p:spPr>
          <a:xfrm>
            <a:off x="0" y="4628824"/>
            <a:ext cx="12192000" cy="1465972"/>
          </a:xfrm>
          <a:prstGeom prst="rect">
            <a:avLst/>
          </a:prstGeom>
        </p:spPr>
      </p:pic>
    </p:spTree>
    <p:extLst>
      <p:ext uri="{BB962C8B-B14F-4D97-AF65-F5344CB8AC3E}">
        <p14:creationId xmlns:p14="http://schemas.microsoft.com/office/powerpoint/2010/main" val="2521865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Покажчики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a:t>І, </a:t>
            </a:r>
            <a:r>
              <a:rPr lang="ru-RU" sz="1800" dirty="0" err="1"/>
              <a:t>нарешті</a:t>
            </a:r>
            <a:r>
              <a:rPr lang="ru-RU" sz="1800" dirty="0"/>
              <a:t>, через те, </a:t>
            </a:r>
            <a:r>
              <a:rPr lang="ru-RU" sz="1800" dirty="0" err="1"/>
              <a:t>що</a:t>
            </a:r>
            <a:r>
              <a:rPr lang="ru-RU" sz="1800" dirty="0"/>
              <a:t> </a:t>
            </a:r>
            <a:r>
              <a:rPr lang="ru-RU" sz="1800" b="1" dirty="0" err="1">
                <a:highlight>
                  <a:srgbClr val="00FF00"/>
                </a:highlight>
              </a:rPr>
              <a:t>покажчики</a:t>
            </a:r>
            <a:r>
              <a:rPr lang="ru-RU" sz="1800" b="1" dirty="0">
                <a:highlight>
                  <a:srgbClr val="00FF00"/>
                </a:highlight>
              </a:rPr>
              <a:t> є </a:t>
            </a:r>
            <a:r>
              <a:rPr lang="ru-RU" sz="1800" b="1" dirty="0" err="1">
                <a:highlight>
                  <a:srgbClr val="00FF00"/>
                </a:highlight>
              </a:rPr>
              <a:t>змінними</a:t>
            </a:r>
            <a:r>
              <a:rPr lang="ru-RU" sz="1800" dirty="0"/>
              <a:t>, то з ними </a:t>
            </a:r>
            <a:r>
              <a:rPr lang="ru-RU" sz="1800" dirty="0" err="1"/>
              <a:t>можна</a:t>
            </a:r>
            <a:r>
              <a:rPr lang="ru-RU" sz="1800" dirty="0"/>
              <a:t> </a:t>
            </a:r>
            <a:r>
              <a:rPr lang="ru-RU" sz="1800" dirty="0" err="1"/>
              <a:t>поводитися</a:t>
            </a:r>
            <a:r>
              <a:rPr lang="ru-RU" sz="1800" dirty="0"/>
              <a:t> як і з </a:t>
            </a:r>
            <a:r>
              <a:rPr lang="ru-RU" sz="1800" dirty="0" err="1"/>
              <a:t>іншими</a:t>
            </a:r>
            <a:r>
              <a:rPr lang="ru-RU" sz="1800" dirty="0"/>
              <a:t> </a:t>
            </a:r>
            <a:r>
              <a:rPr lang="ru-RU" sz="1800" dirty="0" err="1"/>
              <a:t>змінними</a:t>
            </a:r>
            <a:r>
              <a:rPr lang="ru-RU" sz="1800" dirty="0"/>
              <a:t>. </a:t>
            </a:r>
            <a:r>
              <a:rPr lang="ru-RU" sz="1800" dirty="0" err="1"/>
              <a:t>Якщо</a:t>
            </a:r>
            <a:r>
              <a:rPr lang="ru-RU" sz="1800" dirty="0"/>
              <a:t> </a:t>
            </a:r>
            <a:r>
              <a:rPr lang="ru-RU" sz="1800" dirty="0" err="1">
                <a:solidFill>
                  <a:schemeClr val="accent5">
                    <a:lumMod val="75000"/>
                  </a:schemeClr>
                </a:solidFill>
                <a:latin typeface="Consolas" panose="020B0609020204030204" pitchFamily="49" charset="0"/>
              </a:rPr>
              <a:t>py</a:t>
            </a:r>
            <a:r>
              <a:rPr lang="ru-RU" sz="1800" dirty="0"/>
              <a:t> — </a:t>
            </a:r>
            <a:r>
              <a:rPr lang="ru-RU" sz="1800" dirty="0" err="1"/>
              <a:t>інший</a:t>
            </a:r>
            <a:r>
              <a:rPr lang="ru-RU" sz="1800" dirty="0"/>
              <a:t> </a:t>
            </a:r>
            <a:r>
              <a:rPr lang="ru-RU" sz="1800" dirty="0" err="1"/>
              <a:t>покажчик</a:t>
            </a:r>
            <a:r>
              <a:rPr lang="ru-RU" sz="1800" dirty="0"/>
              <a:t> на </a:t>
            </a:r>
            <a:r>
              <a:rPr lang="ru-RU" sz="1800" dirty="0" err="1"/>
              <a:t>змінну</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 то:</a:t>
            </a:r>
          </a:p>
          <a:p>
            <a:pPr marL="540000" indent="360000">
              <a:lnSpc>
                <a:spcPct val="150000"/>
              </a:lnSpc>
              <a:spcBef>
                <a:spcPts val="0"/>
              </a:spcBef>
              <a:buNone/>
            </a:pPr>
            <a:r>
              <a:rPr lang="en-US" sz="1800" dirty="0" err="1">
                <a:solidFill>
                  <a:schemeClr val="accent5">
                    <a:lumMod val="75000"/>
                  </a:schemeClr>
                </a:solidFill>
                <a:latin typeface="Consolas" panose="020B0609020204030204" pitchFamily="49" charset="0"/>
              </a:rPr>
              <a:t>py</a:t>
            </a:r>
            <a:r>
              <a:rPr lang="en-US" sz="1800" dirty="0">
                <a:solidFill>
                  <a:schemeClr val="accent5">
                    <a:lumMod val="75000"/>
                  </a:schemeClr>
                </a:solidFill>
                <a:latin typeface="Consolas" panose="020B0609020204030204" pitchFamily="49" charset="0"/>
              </a:rPr>
              <a:t> = px;</a:t>
            </a:r>
          </a:p>
          <a:p>
            <a:pPr marL="540000" indent="360000">
              <a:lnSpc>
                <a:spcPct val="150000"/>
              </a:lnSpc>
              <a:spcBef>
                <a:spcPts val="0"/>
              </a:spcBef>
              <a:buNone/>
            </a:pPr>
            <a:r>
              <a:rPr lang="uk-UA" sz="1800" dirty="0"/>
              <a:t>копіює вміст </a:t>
            </a:r>
            <a:r>
              <a:rPr lang="uk-UA" sz="1800" dirty="0" err="1">
                <a:solidFill>
                  <a:schemeClr val="accent5">
                    <a:lumMod val="75000"/>
                  </a:schemeClr>
                </a:solidFill>
                <a:latin typeface="Consolas" panose="020B0609020204030204" pitchFamily="49" charset="0"/>
              </a:rPr>
              <a:t>рх</a:t>
            </a:r>
            <a:r>
              <a:rPr lang="uk-UA" sz="1800" dirty="0"/>
              <a:t> у </a:t>
            </a:r>
            <a:r>
              <a:rPr lang="en-US" sz="1800" dirty="0" err="1">
                <a:solidFill>
                  <a:schemeClr val="accent5">
                    <a:lumMod val="75000"/>
                  </a:schemeClr>
                </a:solidFill>
                <a:latin typeface="Consolas" panose="020B0609020204030204" pitchFamily="49" charset="0"/>
              </a:rPr>
              <a:t>py</a:t>
            </a:r>
            <a:r>
              <a:rPr lang="en-US" sz="1800" dirty="0"/>
              <a:t>, </a:t>
            </a:r>
            <a:r>
              <a:rPr lang="uk-UA" sz="1800" dirty="0"/>
              <a:t>унаслідок чого </a:t>
            </a:r>
            <a:r>
              <a:rPr lang="en-US" sz="1800" dirty="0" err="1">
                <a:solidFill>
                  <a:schemeClr val="accent5">
                    <a:lumMod val="75000"/>
                  </a:schemeClr>
                </a:solidFill>
                <a:latin typeface="Consolas" panose="020B0609020204030204" pitchFamily="49" charset="0"/>
              </a:rPr>
              <a:t>py</a:t>
            </a:r>
            <a:r>
              <a:rPr lang="en-US" sz="1800" dirty="0"/>
              <a:t> </a:t>
            </a:r>
            <a:r>
              <a:rPr lang="uk-UA" sz="1800" dirty="0"/>
              <a:t>вказує на те саме, що і </a:t>
            </a:r>
            <a:r>
              <a:rPr lang="en-US" sz="1800" dirty="0">
                <a:solidFill>
                  <a:schemeClr val="accent5">
                    <a:lumMod val="75000"/>
                  </a:schemeClr>
                </a:solidFill>
                <a:latin typeface="Consolas" panose="020B0609020204030204" pitchFamily="49" charset="0"/>
              </a:rPr>
              <a:t>px</a:t>
            </a:r>
            <a:r>
              <a:rPr lang="en-US" sz="1800" dirty="0"/>
              <a:t>.</a:t>
            </a:r>
            <a:endParaRPr lang="uk-UA" sz="1800" dirty="0"/>
          </a:p>
        </p:txBody>
      </p:sp>
    </p:spTree>
    <p:extLst>
      <p:ext uri="{BB962C8B-B14F-4D97-AF65-F5344CB8AC3E}">
        <p14:creationId xmlns:p14="http://schemas.microsoft.com/office/powerpoint/2010/main" val="726627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константні значення</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Вказівнику</a:t>
            </a:r>
            <a:r>
              <a:rPr lang="ru-RU" sz="1800" dirty="0"/>
              <a:t> на </a:t>
            </a:r>
            <a:r>
              <a:rPr lang="ru-RU" sz="1800" dirty="0" err="1"/>
              <a:t>константне</a:t>
            </a:r>
            <a:r>
              <a:rPr lang="ru-RU" sz="1800" dirty="0"/>
              <a:t> </a:t>
            </a:r>
            <a:r>
              <a:rPr lang="ru-RU" sz="1800" dirty="0" err="1"/>
              <a:t>значення</a:t>
            </a:r>
            <a:r>
              <a:rPr lang="ru-RU" sz="1800" dirty="0"/>
              <a:t>, </a:t>
            </a:r>
            <a:r>
              <a:rPr lang="ru-RU" sz="1800" dirty="0" err="1"/>
              <a:t>який</a:t>
            </a:r>
            <a:r>
              <a:rPr lang="ru-RU" sz="1800" dirty="0"/>
              <a:t> при </a:t>
            </a:r>
            <a:r>
              <a:rPr lang="ru-RU" sz="1800" dirty="0" err="1"/>
              <a:t>цьому</a:t>
            </a:r>
            <a:r>
              <a:rPr lang="ru-RU" sz="1800" dirty="0"/>
              <a:t> сам не є </a:t>
            </a:r>
            <a:r>
              <a:rPr lang="ru-RU" sz="1800" dirty="0" err="1"/>
              <a:t>константним</a:t>
            </a:r>
            <a:r>
              <a:rPr lang="ru-RU" sz="1800" dirty="0"/>
              <a:t> (</a:t>
            </a:r>
            <a:r>
              <a:rPr lang="ru-RU" sz="1800" dirty="0" err="1"/>
              <a:t>він</a:t>
            </a:r>
            <a:r>
              <a:rPr lang="ru-RU" sz="1800" dirty="0"/>
              <a:t> просто </a:t>
            </a:r>
            <a:r>
              <a:rPr lang="ru-RU" sz="1800" dirty="0" err="1"/>
              <a:t>вказує</a:t>
            </a:r>
            <a:r>
              <a:rPr lang="ru-RU" sz="1800" dirty="0"/>
              <a:t> на </a:t>
            </a:r>
            <a:r>
              <a:rPr lang="ru-RU" sz="1800" dirty="0" err="1"/>
              <a:t>константне</a:t>
            </a:r>
            <a:r>
              <a:rPr lang="ru-RU" sz="1800" dirty="0"/>
              <a:t> </a:t>
            </a:r>
            <a:r>
              <a:rPr lang="ru-RU" sz="1800" dirty="0" err="1"/>
              <a:t>значення</a:t>
            </a:r>
            <a:r>
              <a:rPr lang="ru-RU" sz="1800" dirty="0"/>
              <a:t>), </a:t>
            </a:r>
            <a:r>
              <a:rPr lang="ru-RU" sz="1800" dirty="0" err="1"/>
              <a:t>можна</a:t>
            </a:r>
            <a:r>
              <a:rPr lang="ru-RU" sz="1800" dirty="0"/>
              <a:t> </a:t>
            </a:r>
            <a:r>
              <a:rPr lang="ru-RU" sz="1800" dirty="0" err="1"/>
              <a:t>присвоїти</a:t>
            </a:r>
            <a:r>
              <a:rPr lang="ru-RU" sz="1800" dirty="0"/>
              <a:t> і </a:t>
            </a:r>
            <a:r>
              <a:rPr lang="ru-RU" sz="1800" dirty="0" err="1"/>
              <a:t>інше</a:t>
            </a:r>
            <a:r>
              <a:rPr lang="ru-RU" sz="1800" dirty="0"/>
              <a:t> </a:t>
            </a:r>
            <a:r>
              <a:rPr lang="ru-RU" sz="1800" dirty="0" err="1"/>
              <a:t>значення</a:t>
            </a:r>
            <a:r>
              <a:rPr lang="ru-RU" sz="1800" dirty="0"/>
              <a:t>:</a:t>
            </a:r>
            <a:endParaRPr lang="uk-UA" sz="1800" dirty="0"/>
          </a:p>
        </p:txBody>
      </p:sp>
      <p:pic>
        <p:nvPicPr>
          <p:cNvPr id="5" name="Рисунок 4">
            <a:extLst>
              <a:ext uri="{FF2B5EF4-FFF2-40B4-BE49-F238E27FC236}">
                <a16:creationId xmlns:a16="http://schemas.microsoft.com/office/drawing/2014/main" id="{89E0FE64-3995-450A-86D7-32575D47449D}"/>
              </a:ext>
            </a:extLst>
          </p:cNvPr>
          <p:cNvPicPr>
            <a:picLocks noChangeAspect="1"/>
          </p:cNvPicPr>
          <p:nvPr/>
        </p:nvPicPr>
        <p:blipFill>
          <a:blip r:embed="rId2"/>
          <a:stretch>
            <a:fillRect/>
          </a:stretch>
        </p:blipFill>
        <p:spPr>
          <a:xfrm>
            <a:off x="2166394" y="1872303"/>
            <a:ext cx="7859210" cy="2192228"/>
          </a:xfrm>
          <a:prstGeom prst="rect">
            <a:avLst/>
          </a:prstGeom>
        </p:spPr>
      </p:pic>
    </p:spTree>
    <p:extLst>
      <p:ext uri="{BB962C8B-B14F-4D97-AF65-F5344CB8AC3E}">
        <p14:creationId xmlns:p14="http://schemas.microsoft.com/office/powerpoint/2010/main" val="4002322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Константні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Ми також можемо зробити вказівник константним. </a:t>
            </a:r>
            <a:r>
              <a:rPr lang="uk-UA" sz="1800" b="1" dirty="0">
                <a:highlight>
                  <a:srgbClr val="00FF00"/>
                </a:highlight>
              </a:rPr>
              <a:t>Константний вказівник </a:t>
            </a:r>
            <a:r>
              <a:rPr lang="uk-UA" sz="1800" dirty="0"/>
              <a:t>— це вказівник, значення якого не може бути змінено після ініціалізації. Для оголошення константного вказівника використовується ключове слово </a:t>
            </a:r>
            <a:r>
              <a:rPr lang="en-US" sz="1800" dirty="0">
                <a:solidFill>
                  <a:schemeClr val="accent5">
                    <a:lumMod val="75000"/>
                  </a:schemeClr>
                </a:solidFill>
                <a:latin typeface="Consolas" panose="020B0609020204030204" pitchFamily="49" charset="0"/>
              </a:rPr>
              <a:t>const</a:t>
            </a:r>
            <a:r>
              <a:rPr lang="en-US" sz="1800" dirty="0"/>
              <a:t> </a:t>
            </a:r>
            <a:r>
              <a:rPr lang="uk-UA" sz="1800" dirty="0"/>
              <a:t>між зірочкою і ім’ям вказівника:</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Подібно звичайним константним змінним, </a:t>
            </a:r>
            <a:r>
              <a:rPr lang="uk-UA" sz="1800" b="1" dirty="0">
                <a:highlight>
                  <a:srgbClr val="00FF00"/>
                </a:highlight>
              </a:rPr>
              <a:t>константний вказівник повинен бути </a:t>
            </a:r>
            <a:r>
              <a:rPr lang="uk-UA" sz="1800" b="1" dirty="0" err="1">
                <a:highlight>
                  <a:srgbClr val="00FF00"/>
                </a:highlight>
              </a:rPr>
              <a:t>ініціалізований</a:t>
            </a:r>
            <a:r>
              <a:rPr lang="uk-UA" sz="1800" b="1" dirty="0">
                <a:highlight>
                  <a:srgbClr val="00FF00"/>
                </a:highlight>
              </a:rPr>
              <a:t> при оголошенні</a:t>
            </a:r>
            <a:r>
              <a:rPr lang="uk-UA" sz="1800" dirty="0"/>
              <a:t>. Це означає, що </a:t>
            </a:r>
            <a:r>
              <a:rPr lang="uk-UA" sz="1800" b="1" dirty="0">
                <a:highlight>
                  <a:srgbClr val="00FF00"/>
                </a:highlight>
              </a:rPr>
              <a:t>він завжди вказуватиме на одну і ту же адресу</a:t>
            </a:r>
            <a:r>
              <a:rPr lang="uk-UA" sz="1800" dirty="0"/>
              <a:t>. У вищенаведеному прикладі </a:t>
            </a:r>
            <a:r>
              <a:rPr lang="en-US" sz="1800" dirty="0" err="1">
                <a:solidFill>
                  <a:schemeClr val="accent5">
                    <a:lumMod val="75000"/>
                  </a:schemeClr>
                </a:solidFill>
                <a:latin typeface="Consolas" panose="020B0609020204030204" pitchFamily="49" charset="0"/>
              </a:rPr>
              <a:t>ptr</a:t>
            </a:r>
            <a:r>
              <a:rPr lang="en-US" sz="1800" dirty="0"/>
              <a:t> </a:t>
            </a:r>
            <a:r>
              <a:rPr lang="uk-UA" sz="1800" dirty="0"/>
              <a:t>завжди вказуватиме на адресу </a:t>
            </a:r>
            <a:r>
              <a:rPr lang="en-US" sz="1800" dirty="0">
                <a:solidFill>
                  <a:schemeClr val="accent5">
                    <a:lumMod val="75000"/>
                  </a:schemeClr>
                </a:solidFill>
                <a:latin typeface="Consolas" panose="020B0609020204030204" pitchFamily="49" charset="0"/>
              </a:rPr>
              <a:t>value</a:t>
            </a:r>
            <a:r>
              <a:rPr lang="en-US" sz="1800" dirty="0"/>
              <a:t> (</a:t>
            </a:r>
            <a:r>
              <a:rPr lang="uk-UA" sz="1800" dirty="0"/>
              <a:t>до тих пір, поки вказівник не вийде з області видимості і не знищиться):</a:t>
            </a:r>
          </a:p>
        </p:txBody>
      </p:sp>
      <p:pic>
        <p:nvPicPr>
          <p:cNvPr id="5" name="Рисунок 4">
            <a:extLst>
              <a:ext uri="{FF2B5EF4-FFF2-40B4-BE49-F238E27FC236}">
                <a16:creationId xmlns:a16="http://schemas.microsoft.com/office/drawing/2014/main" id="{76C8E860-60F4-4E2E-820B-9EDC9211B670}"/>
              </a:ext>
            </a:extLst>
          </p:cNvPr>
          <p:cNvPicPr>
            <a:picLocks noChangeAspect="1"/>
          </p:cNvPicPr>
          <p:nvPr/>
        </p:nvPicPr>
        <p:blipFill>
          <a:blip r:embed="rId2"/>
          <a:stretch>
            <a:fillRect/>
          </a:stretch>
        </p:blipFill>
        <p:spPr>
          <a:xfrm>
            <a:off x="3628195" y="2204112"/>
            <a:ext cx="4935610" cy="1380820"/>
          </a:xfrm>
          <a:prstGeom prst="rect">
            <a:avLst/>
          </a:prstGeom>
        </p:spPr>
      </p:pic>
      <p:pic>
        <p:nvPicPr>
          <p:cNvPr id="8" name="Рисунок 7">
            <a:extLst>
              <a:ext uri="{FF2B5EF4-FFF2-40B4-BE49-F238E27FC236}">
                <a16:creationId xmlns:a16="http://schemas.microsoft.com/office/drawing/2014/main" id="{CD90073F-A062-434A-9D55-2A8F55C8AAC9}"/>
              </a:ext>
            </a:extLst>
          </p:cNvPr>
          <p:cNvPicPr>
            <a:picLocks noChangeAspect="1"/>
          </p:cNvPicPr>
          <p:nvPr/>
        </p:nvPicPr>
        <p:blipFill>
          <a:blip r:embed="rId3"/>
          <a:stretch>
            <a:fillRect/>
          </a:stretch>
        </p:blipFill>
        <p:spPr>
          <a:xfrm>
            <a:off x="4361257" y="5224617"/>
            <a:ext cx="7836061" cy="1551382"/>
          </a:xfrm>
          <a:prstGeom prst="rect">
            <a:avLst/>
          </a:prstGeom>
        </p:spPr>
      </p:pic>
    </p:spTree>
    <p:extLst>
      <p:ext uri="{BB962C8B-B14F-4D97-AF65-F5344CB8AC3E}">
        <p14:creationId xmlns:p14="http://schemas.microsoft.com/office/powerpoint/2010/main" val="4220166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Константні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Однак, оскільки змінна </a:t>
            </a:r>
            <a:r>
              <a:rPr lang="en-US" sz="1800" dirty="0">
                <a:solidFill>
                  <a:schemeClr val="accent5">
                    <a:lumMod val="75000"/>
                  </a:schemeClr>
                </a:solidFill>
                <a:latin typeface="Consolas" panose="020B0609020204030204" pitchFamily="49" charset="0"/>
              </a:rPr>
              <a:t>value</a:t>
            </a:r>
            <a:r>
              <a:rPr lang="en-US" sz="1800" dirty="0"/>
              <a:t>, </a:t>
            </a:r>
            <a:r>
              <a:rPr lang="uk-UA" sz="1800" dirty="0"/>
              <a:t>на яку вказує вказівник, не є константою, то її значення можна змінити шляхом </a:t>
            </a:r>
            <a:r>
              <a:rPr lang="uk-UA" sz="1800" dirty="0" err="1"/>
              <a:t>розіменування</a:t>
            </a:r>
            <a:r>
              <a:rPr lang="uk-UA" sz="1800" dirty="0"/>
              <a:t> константного вказівника:</a:t>
            </a:r>
          </a:p>
        </p:txBody>
      </p:sp>
      <p:pic>
        <p:nvPicPr>
          <p:cNvPr id="8" name="Рисунок 7">
            <a:extLst>
              <a:ext uri="{FF2B5EF4-FFF2-40B4-BE49-F238E27FC236}">
                <a16:creationId xmlns:a16="http://schemas.microsoft.com/office/drawing/2014/main" id="{D706D3BA-CA76-493B-BC9D-0CF73AC9503B}"/>
              </a:ext>
            </a:extLst>
          </p:cNvPr>
          <p:cNvPicPr>
            <a:picLocks noChangeAspect="1"/>
          </p:cNvPicPr>
          <p:nvPr/>
        </p:nvPicPr>
        <p:blipFill>
          <a:blip r:embed="rId2"/>
          <a:stretch>
            <a:fillRect/>
          </a:stretch>
        </p:blipFill>
        <p:spPr>
          <a:xfrm>
            <a:off x="-1" y="1782829"/>
            <a:ext cx="12192000" cy="2204322"/>
          </a:xfrm>
          <a:prstGeom prst="rect">
            <a:avLst/>
          </a:prstGeom>
        </p:spPr>
      </p:pic>
    </p:spTree>
    <p:extLst>
      <p:ext uri="{BB962C8B-B14F-4D97-AF65-F5344CB8AC3E}">
        <p14:creationId xmlns:p14="http://schemas.microsoft.com/office/powerpoint/2010/main" val="1727685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Autofit/>
          </a:bodyPr>
          <a:lstStyle/>
          <a:p>
            <a:pPr marL="720000"/>
            <a:r>
              <a:rPr lang="ru-RU" sz="3600" b="1" dirty="0" err="1"/>
              <a:t>Константні</a:t>
            </a:r>
            <a:r>
              <a:rPr lang="ru-RU" sz="3600" b="1" dirty="0"/>
              <a:t> </a:t>
            </a:r>
            <a:r>
              <a:rPr lang="ru-RU" sz="3600" b="1" dirty="0" err="1"/>
              <a:t>вказівники</a:t>
            </a:r>
            <a:r>
              <a:rPr lang="ru-RU" sz="3600" b="1" dirty="0"/>
              <a:t> на </a:t>
            </a:r>
            <a:r>
              <a:rPr lang="ru-RU" sz="3600" b="1" dirty="0" err="1"/>
              <a:t>константні</a:t>
            </a:r>
            <a:r>
              <a:rPr lang="ru-RU" sz="3600" b="1" dirty="0"/>
              <a:t> </a:t>
            </a:r>
            <a:r>
              <a:rPr lang="ru-RU" sz="3600" b="1" dirty="0" err="1"/>
              <a:t>значення</a:t>
            </a:r>
            <a:endParaRPr lang="uk-UA" sz="3600"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Нарешті</a:t>
            </a:r>
            <a:r>
              <a:rPr lang="ru-RU" sz="1800" dirty="0"/>
              <a:t>, </a:t>
            </a:r>
            <a:r>
              <a:rPr lang="ru-RU" sz="1800" dirty="0" err="1"/>
              <a:t>можна</a:t>
            </a:r>
            <a:r>
              <a:rPr lang="ru-RU" sz="1800" dirty="0"/>
              <a:t> </a:t>
            </a:r>
            <a:r>
              <a:rPr lang="ru-RU" sz="1800" dirty="0" err="1"/>
              <a:t>оголосити</a:t>
            </a:r>
            <a:r>
              <a:rPr lang="ru-RU" sz="1800" dirty="0"/>
              <a:t> </a:t>
            </a:r>
            <a:r>
              <a:rPr lang="ru-RU" sz="1800" b="1" dirty="0" err="1">
                <a:highlight>
                  <a:srgbClr val="00FF00"/>
                </a:highlight>
              </a:rPr>
              <a:t>константний</a:t>
            </a:r>
            <a:r>
              <a:rPr lang="ru-RU" sz="1800" b="1" dirty="0">
                <a:highlight>
                  <a:srgbClr val="00FF00"/>
                </a:highlight>
              </a:rPr>
              <a:t> </a:t>
            </a: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константне</a:t>
            </a:r>
            <a:r>
              <a:rPr lang="ru-RU" sz="1800" b="1" dirty="0">
                <a:highlight>
                  <a:srgbClr val="00FF00"/>
                </a:highlight>
              </a:rPr>
              <a:t> </a:t>
            </a:r>
            <a:r>
              <a:rPr lang="ru-RU" sz="1800" b="1" dirty="0" err="1">
                <a:highlight>
                  <a:srgbClr val="00FF00"/>
                </a:highlight>
              </a:rPr>
              <a:t>значення</a:t>
            </a:r>
            <a:r>
              <a:rPr lang="ru-RU" sz="1800" dirty="0"/>
              <a:t>, </a:t>
            </a:r>
            <a:r>
              <a:rPr lang="ru-RU" sz="1800" dirty="0" err="1"/>
              <a:t>використовуючи</a:t>
            </a:r>
            <a:r>
              <a:rPr lang="ru-RU" sz="1800" dirty="0"/>
              <a:t> </a:t>
            </a:r>
            <a:r>
              <a:rPr lang="ru-RU" sz="1800" dirty="0" err="1"/>
              <a:t>ключове</a:t>
            </a:r>
            <a:r>
              <a:rPr lang="ru-RU" sz="1800" dirty="0"/>
              <a:t> слово </a:t>
            </a:r>
            <a:r>
              <a:rPr lang="ru-RU" sz="1800" dirty="0" err="1">
                <a:solidFill>
                  <a:schemeClr val="accent5">
                    <a:lumMod val="75000"/>
                  </a:schemeClr>
                </a:solidFill>
                <a:latin typeface="Consolas" panose="020B0609020204030204" pitchFamily="49" charset="0"/>
              </a:rPr>
              <a:t>const</a:t>
            </a:r>
            <a:r>
              <a:rPr lang="ru-RU" sz="1800" dirty="0"/>
              <a:t> як перед типом </a:t>
            </a:r>
            <a:r>
              <a:rPr lang="ru-RU" sz="1800" dirty="0" err="1"/>
              <a:t>даних</a:t>
            </a:r>
            <a:r>
              <a:rPr lang="ru-RU" sz="1800" dirty="0"/>
              <a:t>, так і перед </a:t>
            </a:r>
            <a:r>
              <a:rPr lang="ru-RU" sz="1800" dirty="0" err="1"/>
              <a:t>ім’ям</a:t>
            </a:r>
            <a:r>
              <a:rPr lang="ru-RU" sz="1800" dirty="0"/>
              <a:t> </a:t>
            </a:r>
            <a:r>
              <a:rPr lang="ru-RU" sz="1800" dirty="0" err="1"/>
              <a:t>вказівника</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endParaRPr lang="ru-RU" sz="1800" dirty="0"/>
          </a:p>
          <a:p>
            <a:pPr marL="540000" indent="360000">
              <a:lnSpc>
                <a:spcPct val="150000"/>
              </a:lnSpc>
              <a:spcBef>
                <a:spcPts val="0"/>
              </a:spcBef>
              <a:buNone/>
            </a:pPr>
            <a:r>
              <a:rPr lang="ru-RU" sz="1800" b="1" dirty="0" err="1">
                <a:highlight>
                  <a:srgbClr val="00FF00"/>
                </a:highlight>
              </a:rPr>
              <a:t>Константний</a:t>
            </a:r>
            <a:r>
              <a:rPr lang="ru-RU" sz="1800" b="1" dirty="0">
                <a:highlight>
                  <a:srgbClr val="00FF00"/>
                </a:highlight>
              </a:rPr>
              <a:t> </a:t>
            </a: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константне</a:t>
            </a:r>
            <a:r>
              <a:rPr lang="ru-RU" sz="1800" b="1" dirty="0">
                <a:highlight>
                  <a:srgbClr val="00FF00"/>
                </a:highlight>
              </a:rPr>
              <a:t> </a:t>
            </a:r>
            <a:r>
              <a:rPr lang="ru-RU" sz="1800" b="1" dirty="0" err="1">
                <a:highlight>
                  <a:srgbClr val="00FF00"/>
                </a:highlight>
              </a:rPr>
              <a:t>значення</a:t>
            </a:r>
            <a:r>
              <a:rPr lang="ru-RU" sz="1800" b="1" dirty="0">
                <a:highlight>
                  <a:srgbClr val="00FF00"/>
                </a:highlight>
              </a:rPr>
              <a:t> не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перенаправити</a:t>
            </a:r>
            <a:r>
              <a:rPr lang="ru-RU" sz="1800" b="1" dirty="0">
                <a:highlight>
                  <a:srgbClr val="00FF00"/>
                </a:highlight>
              </a:rPr>
              <a:t> </a:t>
            </a:r>
            <a:r>
              <a:rPr lang="ru-RU" sz="1800" b="1" dirty="0" err="1">
                <a:highlight>
                  <a:srgbClr val="00FF00"/>
                </a:highlight>
              </a:rPr>
              <a:t>вказувати</a:t>
            </a:r>
            <a:r>
              <a:rPr lang="ru-RU" sz="1800" b="1" dirty="0">
                <a:highlight>
                  <a:srgbClr val="00FF00"/>
                </a:highlight>
              </a:rPr>
              <a:t> на </a:t>
            </a:r>
            <a:r>
              <a:rPr lang="ru-RU" sz="1800" b="1" dirty="0" err="1">
                <a:highlight>
                  <a:srgbClr val="00FF00"/>
                </a:highlight>
              </a:rPr>
              <a:t>інше</a:t>
            </a:r>
            <a:r>
              <a:rPr lang="ru-RU" sz="1800" b="1" dirty="0">
                <a:highlight>
                  <a:srgbClr val="00FF00"/>
                </a:highlight>
              </a:rPr>
              <a:t> </a:t>
            </a:r>
            <a:r>
              <a:rPr lang="ru-RU" sz="1800" b="1" dirty="0" err="1">
                <a:highlight>
                  <a:srgbClr val="00FF00"/>
                </a:highlight>
              </a:rPr>
              <a:t>значення</a:t>
            </a:r>
            <a:r>
              <a:rPr lang="ru-RU" sz="1800" b="1" dirty="0">
                <a:highlight>
                  <a:srgbClr val="00FF00"/>
                </a:highlight>
              </a:rPr>
              <a:t> так же, як і </a:t>
            </a:r>
            <a:r>
              <a:rPr lang="ru-RU" sz="1800" b="1" dirty="0" err="1">
                <a:highlight>
                  <a:srgbClr val="00FF00"/>
                </a:highlight>
              </a:rPr>
              <a:t>значення</a:t>
            </a:r>
            <a:r>
              <a:rPr lang="ru-RU" sz="1800" b="1" dirty="0">
                <a:highlight>
                  <a:srgbClr val="00FF00"/>
                </a:highlight>
              </a:rPr>
              <a:t>, на яке </a:t>
            </a:r>
            <a:r>
              <a:rPr lang="ru-RU" sz="1800" b="1" dirty="0" err="1">
                <a:highlight>
                  <a:srgbClr val="00FF00"/>
                </a:highlight>
              </a:rPr>
              <a:t>він</a:t>
            </a:r>
            <a:r>
              <a:rPr lang="ru-RU" sz="1800" b="1" dirty="0">
                <a:highlight>
                  <a:srgbClr val="00FF00"/>
                </a:highlight>
              </a:rPr>
              <a:t> </a:t>
            </a:r>
            <a:r>
              <a:rPr lang="ru-RU" sz="1800" b="1" dirty="0" err="1">
                <a:highlight>
                  <a:srgbClr val="00FF00"/>
                </a:highlight>
              </a:rPr>
              <a:t>вказує</a:t>
            </a:r>
            <a:r>
              <a:rPr lang="ru-RU" sz="1800" b="1" dirty="0">
                <a:highlight>
                  <a:srgbClr val="00FF00"/>
                </a:highlight>
              </a:rPr>
              <a:t>, — не </a:t>
            </a:r>
            <a:r>
              <a:rPr lang="ru-RU" sz="1800" b="1" dirty="0" err="1">
                <a:highlight>
                  <a:srgbClr val="00FF00"/>
                </a:highlight>
              </a:rPr>
              <a:t>можна</a:t>
            </a:r>
            <a:r>
              <a:rPr lang="ru-RU" sz="1800" b="1" dirty="0">
                <a:highlight>
                  <a:srgbClr val="00FF00"/>
                </a:highlight>
              </a:rPr>
              <a:t> </a:t>
            </a:r>
            <a:r>
              <a:rPr lang="ru-RU" sz="1800" b="1" dirty="0" err="1">
                <a:highlight>
                  <a:srgbClr val="00FF00"/>
                </a:highlight>
              </a:rPr>
              <a:t>змінити</a:t>
            </a:r>
            <a:r>
              <a:rPr lang="ru-RU" sz="1800" dirty="0"/>
              <a:t>.</a:t>
            </a:r>
            <a:endParaRPr lang="uk-UA" sz="1800" dirty="0"/>
          </a:p>
        </p:txBody>
      </p:sp>
      <p:pic>
        <p:nvPicPr>
          <p:cNvPr id="5" name="Рисунок 4">
            <a:extLst>
              <a:ext uri="{FF2B5EF4-FFF2-40B4-BE49-F238E27FC236}">
                <a16:creationId xmlns:a16="http://schemas.microsoft.com/office/drawing/2014/main" id="{4892522F-5C7C-4843-91D6-94F6FADF8F5F}"/>
              </a:ext>
            </a:extLst>
          </p:cNvPr>
          <p:cNvPicPr>
            <a:picLocks noChangeAspect="1"/>
          </p:cNvPicPr>
          <p:nvPr/>
        </p:nvPicPr>
        <p:blipFill>
          <a:blip r:embed="rId2"/>
          <a:stretch>
            <a:fillRect/>
          </a:stretch>
        </p:blipFill>
        <p:spPr>
          <a:xfrm>
            <a:off x="3320999" y="1747461"/>
            <a:ext cx="5550001" cy="1552706"/>
          </a:xfrm>
          <a:prstGeom prst="rect">
            <a:avLst/>
          </a:prstGeom>
        </p:spPr>
      </p:pic>
    </p:spTree>
    <p:extLst>
      <p:ext uri="{BB962C8B-B14F-4D97-AF65-F5344CB8AC3E}">
        <p14:creationId xmlns:p14="http://schemas.microsoft.com/office/powerpoint/2010/main" val="2487054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Підводячи</a:t>
            </a:r>
            <a:r>
              <a:rPr lang="ru-RU" sz="1800" dirty="0"/>
              <a:t> </a:t>
            </a:r>
            <a:r>
              <a:rPr lang="ru-RU" sz="1800" dirty="0" err="1"/>
              <a:t>підсумки</a:t>
            </a:r>
            <a:r>
              <a:rPr lang="ru-RU" sz="1800" dirty="0"/>
              <a:t>, вам </a:t>
            </a:r>
            <a:r>
              <a:rPr lang="ru-RU" sz="1800" dirty="0" err="1"/>
              <a:t>потрібно</a:t>
            </a:r>
            <a:r>
              <a:rPr lang="ru-RU" sz="1800" dirty="0"/>
              <a:t> </a:t>
            </a:r>
            <a:r>
              <a:rPr lang="ru-RU" sz="1800" dirty="0" err="1"/>
              <a:t>запам’ятати</a:t>
            </a:r>
            <a:r>
              <a:rPr lang="ru-RU" sz="1800" dirty="0"/>
              <a:t> </a:t>
            </a:r>
            <a:r>
              <a:rPr lang="ru-RU" sz="1800" dirty="0" err="1"/>
              <a:t>всього</a:t>
            </a:r>
            <a:r>
              <a:rPr lang="ru-RU" sz="1800" dirty="0"/>
              <a:t> </a:t>
            </a:r>
            <a:r>
              <a:rPr lang="ru-RU" sz="1800" dirty="0" err="1"/>
              <a:t>лише</a:t>
            </a:r>
            <a:r>
              <a:rPr lang="ru-RU" sz="1800" dirty="0"/>
              <a:t> 4 правила:</a:t>
            </a:r>
          </a:p>
          <a:p>
            <a:pPr marL="825750" indent="-285750">
              <a:lnSpc>
                <a:spcPct val="150000"/>
              </a:lnSpc>
              <a:spcBef>
                <a:spcPts val="0"/>
              </a:spcBef>
            </a:pPr>
            <a:r>
              <a:rPr lang="ru-RU" sz="1800" dirty="0" err="1"/>
              <a:t>Неконстантний</a:t>
            </a:r>
            <a:r>
              <a:rPr lang="ru-RU" sz="1800" dirty="0"/>
              <a:t> </a:t>
            </a:r>
            <a:r>
              <a:rPr lang="ru-RU" sz="1800" dirty="0" err="1"/>
              <a:t>вказівник</a:t>
            </a:r>
            <a:r>
              <a:rPr lang="ru-RU" sz="1800" dirty="0"/>
              <a:t> </a:t>
            </a:r>
            <a:r>
              <a:rPr lang="ru-RU" sz="1800" dirty="0" err="1"/>
              <a:t>можна</a:t>
            </a:r>
            <a:r>
              <a:rPr lang="ru-RU" sz="1800" dirty="0"/>
              <a:t> </a:t>
            </a:r>
            <a:r>
              <a:rPr lang="ru-RU" sz="1800" dirty="0" err="1"/>
              <a:t>перенаправити</a:t>
            </a:r>
            <a:r>
              <a:rPr lang="ru-RU" sz="1800" dirty="0"/>
              <a:t> </a:t>
            </a:r>
            <a:r>
              <a:rPr lang="ru-RU" sz="1800" dirty="0" err="1"/>
              <a:t>вказувати</a:t>
            </a:r>
            <a:r>
              <a:rPr lang="ru-RU" sz="1800" dirty="0"/>
              <a:t> на будь-яку </a:t>
            </a:r>
            <a:r>
              <a:rPr lang="ru-RU" sz="1800" dirty="0" err="1"/>
              <a:t>іншу</a:t>
            </a:r>
            <a:r>
              <a:rPr lang="ru-RU" sz="1800" dirty="0"/>
              <a:t> адресу.</a:t>
            </a:r>
          </a:p>
          <a:p>
            <a:pPr marL="825750" indent="-285750">
              <a:lnSpc>
                <a:spcPct val="150000"/>
              </a:lnSpc>
              <a:spcBef>
                <a:spcPts val="0"/>
              </a:spcBef>
            </a:pPr>
            <a:r>
              <a:rPr lang="ru-RU" sz="1800" dirty="0"/>
              <a:t>За </a:t>
            </a:r>
            <a:r>
              <a:rPr lang="ru-RU" sz="1800" dirty="0" err="1"/>
              <a:t>допомогою</a:t>
            </a:r>
            <a:r>
              <a:rPr lang="ru-RU" sz="1800" dirty="0"/>
              <a:t> </a:t>
            </a:r>
            <a:r>
              <a:rPr lang="ru-RU" sz="1800" dirty="0" err="1"/>
              <a:t>вказівника</a:t>
            </a:r>
            <a:r>
              <a:rPr lang="ru-RU" sz="1800" dirty="0"/>
              <a:t> на </a:t>
            </a:r>
            <a:r>
              <a:rPr lang="ru-RU" sz="1800" dirty="0" err="1"/>
              <a:t>неконстантне</a:t>
            </a:r>
            <a:r>
              <a:rPr lang="ru-RU" sz="1800" dirty="0"/>
              <a:t> </a:t>
            </a:r>
            <a:r>
              <a:rPr lang="ru-RU" sz="1800" dirty="0" err="1"/>
              <a:t>значення</a:t>
            </a:r>
            <a:r>
              <a:rPr lang="ru-RU" sz="1800" dirty="0"/>
              <a:t> </a:t>
            </a:r>
            <a:r>
              <a:rPr lang="ru-RU" sz="1800" dirty="0" err="1"/>
              <a:t>можна</a:t>
            </a:r>
            <a:r>
              <a:rPr lang="ru-RU" sz="1800" dirty="0"/>
              <a:t> </a:t>
            </a:r>
            <a:r>
              <a:rPr lang="ru-RU" sz="1800" dirty="0" err="1"/>
              <a:t>змінити</a:t>
            </a:r>
            <a:r>
              <a:rPr lang="ru-RU" sz="1800" dirty="0"/>
              <a:t> </a:t>
            </a:r>
            <a:r>
              <a:rPr lang="ru-RU" sz="1800" dirty="0" err="1"/>
              <a:t>це</a:t>
            </a:r>
            <a:r>
              <a:rPr lang="ru-RU" sz="1800" dirty="0"/>
              <a:t> ж </a:t>
            </a:r>
            <a:r>
              <a:rPr lang="ru-RU" sz="1800" dirty="0" err="1"/>
              <a:t>значення</a:t>
            </a:r>
            <a:r>
              <a:rPr lang="ru-RU" sz="1800" dirty="0"/>
              <a:t> (на яке </a:t>
            </a:r>
            <a:r>
              <a:rPr lang="ru-RU" sz="1800" dirty="0" err="1"/>
              <a:t>він</a:t>
            </a:r>
            <a:r>
              <a:rPr lang="ru-RU" sz="1800" dirty="0"/>
              <a:t> </a:t>
            </a:r>
            <a:r>
              <a:rPr lang="ru-RU" sz="1800" dirty="0" err="1"/>
              <a:t>вказує</a:t>
            </a:r>
            <a:r>
              <a:rPr lang="ru-RU" sz="1800" dirty="0"/>
              <a:t>).</a:t>
            </a:r>
          </a:p>
          <a:p>
            <a:pPr marL="825750" indent="-285750">
              <a:lnSpc>
                <a:spcPct val="150000"/>
              </a:lnSpc>
              <a:spcBef>
                <a:spcPts val="0"/>
              </a:spcBef>
            </a:pPr>
            <a:r>
              <a:rPr lang="ru-RU" sz="1800" dirty="0" err="1"/>
              <a:t>Константний</a:t>
            </a:r>
            <a:r>
              <a:rPr lang="ru-RU" sz="1800" dirty="0"/>
              <a:t> </a:t>
            </a:r>
            <a:r>
              <a:rPr lang="ru-RU" sz="1800" dirty="0" err="1"/>
              <a:t>вказівник</a:t>
            </a:r>
            <a:r>
              <a:rPr lang="ru-RU" sz="1800" dirty="0"/>
              <a:t> </a:t>
            </a:r>
            <a:r>
              <a:rPr lang="ru-RU" sz="1800" dirty="0" err="1"/>
              <a:t>завжди</a:t>
            </a:r>
            <a:r>
              <a:rPr lang="ru-RU" sz="1800" dirty="0"/>
              <a:t> </a:t>
            </a:r>
            <a:r>
              <a:rPr lang="ru-RU" sz="1800" dirty="0" err="1"/>
              <a:t>вказує</a:t>
            </a:r>
            <a:r>
              <a:rPr lang="ru-RU" sz="1800" dirty="0"/>
              <a:t> на одну і ту ж адресу, і </a:t>
            </a:r>
            <a:r>
              <a:rPr lang="ru-RU" sz="1800" dirty="0" err="1"/>
              <a:t>ця</a:t>
            </a:r>
            <a:r>
              <a:rPr lang="ru-RU" sz="1800" dirty="0"/>
              <a:t> адреса не </a:t>
            </a:r>
            <a:r>
              <a:rPr lang="ru-RU" sz="1800" dirty="0" err="1"/>
              <a:t>може</a:t>
            </a:r>
            <a:r>
              <a:rPr lang="ru-RU" sz="1800" dirty="0"/>
              <a:t> бути </a:t>
            </a:r>
            <a:r>
              <a:rPr lang="ru-RU" sz="1800" dirty="0" err="1"/>
              <a:t>змінена</a:t>
            </a:r>
            <a:r>
              <a:rPr lang="ru-RU" sz="1800" dirty="0"/>
              <a:t>.</a:t>
            </a:r>
          </a:p>
          <a:p>
            <a:pPr marL="825750" indent="-285750">
              <a:lnSpc>
                <a:spcPct val="150000"/>
              </a:lnSpc>
              <a:spcBef>
                <a:spcPts val="0"/>
              </a:spcBef>
            </a:pPr>
            <a:r>
              <a:rPr lang="ru-RU" sz="1800" dirty="0" err="1"/>
              <a:t>Вказівник</a:t>
            </a:r>
            <a:r>
              <a:rPr lang="ru-RU" sz="1800" dirty="0"/>
              <a:t> на </a:t>
            </a:r>
            <a:r>
              <a:rPr lang="ru-RU" sz="1800" dirty="0" err="1"/>
              <a:t>константне</a:t>
            </a:r>
            <a:r>
              <a:rPr lang="ru-RU" sz="1800" dirty="0"/>
              <a:t> </a:t>
            </a:r>
            <a:r>
              <a:rPr lang="ru-RU" sz="1800" dirty="0" err="1"/>
              <a:t>значення</a:t>
            </a:r>
            <a:r>
              <a:rPr lang="ru-RU" sz="1800" dirty="0"/>
              <a:t> </a:t>
            </a:r>
            <a:r>
              <a:rPr lang="ru-RU" sz="1800" dirty="0" err="1"/>
              <a:t>обробляє</a:t>
            </a:r>
            <a:r>
              <a:rPr lang="ru-RU" sz="1800" dirty="0"/>
              <a:t> </a:t>
            </a:r>
            <a:r>
              <a:rPr lang="ru-RU" sz="1800" dirty="0" err="1"/>
              <a:t>значення</a:t>
            </a:r>
            <a:r>
              <a:rPr lang="ru-RU" sz="1800" dirty="0"/>
              <a:t> як </a:t>
            </a:r>
            <a:r>
              <a:rPr lang="ru-RU" sz="1800" dirty="0" err="1"/>
              <a:t>константне</a:t>
            </a:r>
            <a:r>
              <a:rPr lang="ru-RU" sz="1800" dirty="0"/>
              <a:t> (</a:t>
            </a:r>
            <a:r>
              <a:rPr lang="ru-RU" sz="1800" dirty="0" err="1"/>
              <a:t>навіть</a:t>
            </a:r>
            <a:r>
              <a:rPr lang="ru-RU" sz="1800" dirty="0"/>
              <a:t> </a:t>
            </a:r>
            <a:r>
              <a:rPr lang="ru-RU" sz="1800" dirty="0" err="1"/>
              <a:t>якщо</a:t>
            </a:r>
            <a:r>
              <a:rPr lang="ru-RU" sz="1800" dirty="0"/>
              <a:t> </a:t>
            </a:r>
            <a:r>
              <a:rPr lang="ru-RU" sz="1800" dirty="0" err="1"/>
              <a:t>воно</a:t>
            </a:r>
            <a:r>
              <a:rPr lang="ru-RU" sz="1800" dirty="0"/>
              <a:t> таким не є) і, </a:t>
            </a:r>
            <a:r>
              <a:rPr lang="ru-RU" sz="1800" dirty="0" err="1"/>
              <a:t>відповідно</a:t>
            </a:r>
            <a:r>
              <a:rPr lang="ru-RU" sz="1800" dirty="0"/>
              <a:t>, </a:t>
            </a:r>
            <a:r>
              <a:rPr lang="ru-RU" sz="1800" dirty="0" err="1"/>
              <a:t>це</a:t>
            </a:r>
            <a:r>
              <a:rPr lang="ru-RU" sz="1800" dirty="0"/>
              <a:t> </a:t>
            </a:r>
            <a:r>
              <a:rPr lang="ru-RU" sz="1800" dirty="0" err="1"/>
              <a:t>значення</a:t>
            </a:r>
            <a:r>
              <a:rPr lang="ru-RU" sz="1800" dirty="0"/>
              <a:t> через </a:t>
            </a:r>
            <a:r>
              <a:rPr lang="ru-RU" sz="1800" dirty="0" err="1"/>
              <a:t>вказівник</a:t>
            </a:r>
            <a:r>
              <a:rPr lang="ru-RU" sz="1800" dirty="0"/>
              <a:t> </a:t>
            </a:r>
            <a:r>
              <a:rPr lang="ru-RU" sz="1800" dirty="0" err="1"/>
              <a:t>змінити</a:t>
            </a:r>
            <a:r>
              <a:rPr lang="ru-RU" sz="1800" dirty="0"/>
              <a:t> не </a:t>
            </a:r>
            <a:r>
              <a:rPr lang="ru-RU" sz="1800" dirty="0" err="1"/>
              <a:t>можна</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a:t>А ось з синтаксисом </a:t>
            </a:r>
            <a:r>
              <a:rPr lang="ru-RU" sz="1800" dirty="0" err="1"/>
              <a:t>може</a:t>
            </a:r>
            <a:r>
              <a:rPr lang="ru-RU" sz="1800" dirty="0"/>
              <a:t> бути </a:t>
            </a:r>
            <a:r>
              <a:rPr lang="ru-RU" sz="1800" dirty="0" err="1"/>
              <a:t>трохи</a:t>
            </a:r>
            <a:r>
              <a:rPr lang="ru-RU" sz="1800" dirty="0"/>
              <a:t> </a:t>
            </a:r>
            <a:r>
              <a:rPr lang="ru-RU" sz="1800" dirty="0" err="1"/>
              <a:t>важче</a:t>
            </a:r>
            <a:r>
              <a:rPr lang="ru-RU" sz="1800" dirty="0"/>
              <a:t>. Просто </a:t>
            </a:r>
            <a:r>
              <a:rPr lang="ru-RU" sz="1800" dirty="0" err="1"/>
              <a:t>пам’ятайте</a:t>
            </a:r>
            <a:r>
              <a:rPr lang="ru-RU" sz="1800" dirty="0"/>
              <a:t>, </a:t>
            </a:r>
            <a:r>
              <a:rPr lang="ru-RU" sz="1800" dirty="0" err="1"/>
              <a:t>що</a:t>
            </a:r>
            <a:r>
              <a:rPr lang="ru-RU" sz="1800" dirty="0"/>
              <a:t> тип </a:t>
            </a:r>
            <a:r>
              <a:rPr lang="ru-RU" sz="1800" dirty="0" err="1"/>
              <a:t>значення</a:t>
            </a:r>
            <a:r>
              <a:rPr lang="ru-RU" sz="1800" dirty="0"/>
              <a:t>, на </a:t>
            </a:r>
            <a:r>
              <a:rPr lang="ru-RU" sz="1800" dirty="0" err="1"/>
              <a:t>який</a:t>
            </a:r>
            <a:r>
              <a:rPr lang="ru-RU" sz="1800" dirty="0"/>
              <a:t> </a:t>
            </a:r>
            <a:r>
              <a:rPr lang="ru-RU" sz="1800" dirty="0" err="1"/>
              <a:t>вказує</a:t>
            </a:r>
            <a:r>
              <a:rPr lang="ru-RU" sz="1800" dirty="0"/>
              <a:t> </a:t>
            </a:r>
            <a:r>
              <a:rPr lang="ru-RU" sz="1800" dirty="0" err="1"/>
              <a:t>вказівник</a:t>
            </a:r>
            <a:r>
              <a:rPr lang="ru-RU" sz="1800" dirty="0"/>
              <a:t>, </a:t>
            </a:r>
            <a:r>
              <a:rPr lang="ru-RU" sz="1800" dirty="0" err="1"/>
              <a:t>завжди</a:t>
            </a:r>
            <a:r>
              <a:rPr lang="ru-RU" sz="1800" dirty="0"/>
              <a:t> </a:t>
            </a:r>
            <a:r>
              <a:rPr lang="ru-RU" sz="1800" dirty="0" err="1"/>
              <a:t>знаходиться</a:t>
            </a:r>
            <a:r>
              <a:rPr lang="ru-RU" sz="1800" dirty="0"/>
              <a:t> </a:t>
            </a:r>
            <a:r>
              <a:rPr lang="ru-RU" sz="1800" dirty="0" err="1"/>
              <a:t>зліва</a:t>
            </a:r>
            <a:r>
              <a:rPr lang="ru-RU" sz="1800" dirty="0"/>
              <a:t> (на самому початку):</a:t>
            </a:r>
            <a:endParaRPr lang="uk-UA" sz="1800" dirty="0"/>
          </a:p>
        </p:txBody>
      </p:sp>
      <p:pic>
        <p:nvPicPr>
          <p:cNvPr id="5" name="Рисунок 4">
            <a:extLst>
              <a:ext uri="{FF2B5EF4-FFF2-40B4-BE49-F238E27FC236}">
                <a16:creationId xmlns:a16="http://schemas.microsoft.com/office/drawing/2014/main" id="{4B4011A7-E340-4842-8488-0AE3799E8302}"/>
              </a:ext>
            </a:extLst>
          </p:cNvPr>
          <p:cNvPicPr>
            <a:picLocks noChangeAspect="1"/>
          </p:cNvPicPr>
          <p:nvPr/>
        </p:nvPicPr>
        <p:blipFill>
          <a:blip r:embed="rId2"/>
          <a:stretch>
            <a:fillRect/>
          </a:stretch>
        </p:blipFill>
        <p:spPr>
          <a:xfrm>
            <a:off x="321575" y="4719275"/>
            <a:ext cx="11548850" cy="1786562"/>
          </a:xfrm>
          <a:prstGeom prst="rect">
            <a:avLst/>
          </a:prstGeom>
        </p:spPr>
      </p:pic>
    </p:spTree>
    <p:extLst>
      <p:ext uri="{BB962C8B-B14F-4D97-AF65-F5344CB8AC3E}">
        <p14:creationId xmlns:p14="http://schemas.microsoft.com/office/powerpoint/2010/main" val="2178143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Висновки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Вказівники</a:t>
            </a:r>
            <a:r>
              <a:rPr lang="ru-RU" sz="1800" b="1" dirty="0">
                <a:highlight>
                  <a:srgbClr val="00FF00"/>
                </a:highlight>
              </a:rPr>
              <a:t> на </a:t>
            </a:r>
            <a:r>
              <a:rPr lang="ru-RU" sz="1800" b="1" dirty="0" err="1">
                <a:highlight>
                  <a:srgbClr val="00FF00"/>
                </a:highlight>
              </a:rPr>
              <a:t>константні</a:t>
            </a:r>
            <a:r>
              <a:rPr lang="ru-RU" sz="1800" b="1" dirty="0">
                <a:highlight>
                  <a:srgbClr val="00FF00"/>
                </a:highlight>
              </a:rPr>
              <a:t> </a:t>
            </a:r>
            <a:r>
              <a:rPr lang="ru-RU" sz="1800" b="1" dirty="0" err="1">
                <a:highlight>
                  <a:srgbClr val="00FF00"/>
                </a:highlight>
              </a:rPr>
              <a:t>значення</a:t>
            </a:r>
            <a:r>
              <a:rPr lang="ru-RU" sz="1800" dirty="0"/>
              <a:t> в основному </a:t>
            </a:r>
            <a:r>
              <a:rPr lang="ru-RU" sz="1800" dirty="0" err="1"/>
              <a:t>використовуються</a:t>
            </a:r>
            <a:r>
              <a:rPr lang="ru-RU" sz="1800" dirty="0"/>
              <a:t> в параметрах </a:t>
            </a:r>
            <a:r>
              <a:rPr lang="ru-RU" sz="1800" dirty="0" err="1"/>
              <a:t>функцій</a:t>
            </a:r>
            <a:r>
              <a:rPr lang="ru-RU" sz="1800" dirty="0"/>
              <a:t> (</a:t>
            </a:r>
            <a:r>
              <a:rPr lang="ru-RU" sz="1800" dirty="0" err="1"/>
              <a:t>наприклад</a:t>
            </a:r>
            <a:r>
              <a:rPr lang="ru-RU" sz="1800" dirty="0"/>
              <a:t>, при </a:t>
            </a:r>
            <a:r>
              <a:rPr lang="ru-RU" sz="1800" dirty="0" err="1"/>
              <a:t>передачі</a:t>
            </a:r>
            <a:r>
              <a:rPr lang="ru-RU" sz="1800" dirty="0"/>
              <a:t> </a:t>
            </a:r>
            <a:r>
              <a:rPr lang="ru-RU" sz="1800" dirty="0" err="1"/>
              <a:t>масиву</a:t>
            </a:r>
            <a:r>
              <a:rPr lang="ru-RU" sz="1800" dirty="0"/>
              <a:t>) для </a:t>
            </a:r>
            <a:r>
              <a:rPr lang="ru-RU" sz="1800" dirty="0" err="1"/>
              <a:t>гарантії</a:t>
            </a:r>
            <a:r>
              <a:rPr lang="ru-RU" sz="1800" dirty="0"/>
              <a:t> того, </a:t>
            </a:r>
            <a:r>
              <a:rPr lang="ru-RU" sz="1800" dirty="0" err="1"/>
              <a:t>що</a:t>
            </a:r>
            <a:r>
              <a:rPr lang="ru-RU" sz="1800" dirty="0"/>
              <a:t> </a:t>
            </a:r>
            <a:r>
              <a:rPr lang="ru-RU" sz="1800" dirty="0" err="1"/>
              <a:t>функція</a:t>
            </a:r>
            <a:r>
              <a:rPr lang="ru-RU" sz="1800" dirty="0"/>
              <a:t> </a:t>
            </a:r>
            <a:r>
              <a:rPr lang="ru-RU" sz="1800" dirty="0" err="1"/>
              <a:t>випадково</a:t>
            </a:r>
            <a:r>
              <a:rPr lang="ru-RU" sz="1800" dirty="0"/>
              <a:t> не </a:t>
            </a:r>
            <a:r>
              <a:rPr lang="ru-RU" sz="1800" dirty="0" err="1"/>
              <a:t>змінить</a:t>
            </a:r>
            <a:r>
              <a:rPr lang="ru-RU" sz="1800" dirty="0"/>
              <a:t> </a:t>
            </a:r>
            <a:r>
              <a:rPr lang="ru-RU" sz="1800" dirty="0" err="1"/>
              <a:t>значення</a:t>
            </a:r>
            <a:r>
              <a:rPr lang="ru-RU" sz="1800" dirty="0"/>
              <a:t> </a:t>
            </a:r>
            <a:r>
              <a:rPr lang="ru-RU" sz="1800" dirty="0" err="1"/>
              <a:t>переданого</a:t>
            </a:r>
            <a:r>
              <a:rPr lang="ru-RU" sz="1800" dirty="0"/>
              <a:t> </a:t>
            </a:r>
            <a:r>
              <a:rPr lang="ru-RU" sz="1800" dirty="0" err="1"/>
              <a:t>їй</a:t>
            </a:r>
            <a:r>
              <a:rPr lang="ru-RU" sz="1800" dirty="0"/>
              <a:t> аргументу.</a:t>
            </a:r>
            <a:endParaRPr lang="uk-UA" sz="1800" dirty="0"/>
          </a:p>
        </p:txBody>
      </p:sp>
    </p:spTree>
    <p:extLst>
      <p:ext uri="{BB962C8B-B14F-4D97-AF65-F5344CB8AC3E}">
        <p14:creationId xmlns:p14="http://schemas.microsoft.com/office/powerpoint/2010/main" val="17338531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типу </a:t>
            </a:r>
            <a:r>
              <a:rPr lang="en-US" b="1" dirty="0"/>
              <a:t>void</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b="1" dirty="0">
                <a:highlight>
                  <a:srgbClr val="00FF00"/>
                </a:highlight>
              </a:rPr>
              <a:t>Вказівник типу </a:t>
            </a:r>
            <a:r>
              <a:rPr lang="en-US" sz="1800" b="1" dirty="0">
                <a:highlight>
                  <a:srgbClr val="00FF00"/>
                </a:highlight>
              </a:rPr>
              <a:t>void </a:t>
            </a:r>
            <a:r>
              <a:rPr lang="en-US" sz="1800" dirty="0"/>
              <a:t>(</a:t>
            </a:r>
            <a:r>
              <a:rPr lang="uk-UA" sz="1800" dirty="0"/>
              <a:t>або «загальний вказівник») — це спеціальний тип вказівника, який може вказувати на об’єкти будь-якого типу даних! Оголошується він як звичайний вказівник, тільки замість типу даних використовується ключове слово </a:t>
            </a:r>
            <a:r>
              <a:rPr lang="en-US" sz="1800" dirty="0"/>
              <a:t>void:</a:t>
            </a:r>
            <a:endParaRPr lang="uk-UA" sz="1800" dirty="0"/>
          </a:p>
        </p:txBody>
      </p:sp>
      <p:pic>
        <p:nvPicPr>
          <p:cNvPr id="5" name="Рисунок 4">
            <a:extLst>
              <a:ext uri="{FF2B5EF4-FFF2-40B4-BE49-F238E27FC236}">
                <a16:creationId xmlns:a16="http://schemas.microsoft.com/office/drawing/2014/main" id="{EC039F50-7E8C-4344-9486-42B2A6EA1E11}"/>
              </a:ext>
            </a:extLst>
          </p:cNvPr>
          <p:cNvPicPr>
            <a:picLocks noChangeAspect="1"/>
          </p:cNvPicPr>
          <p:nvPr/>
        </p:nvPicPr>
        <p:blipFill>
          <a:blip r:embed="rId2"/>
          <a:stretch>
            <a:fillRect/>
          </a:stretch>
        </p:blipFill>
        <p:spPr>
          <a:xfrm>
            <a:off x="4093778" y="2268637"/>
            <a:ext cx="4004443" cy="4589362"/>
          </a:xfrm>
          <a:prstGeom prst="rect">
            <a:avLst/>
          </a:prstGeom>
        </p:spPr>
      </p:pic>
    </p:spTree>
    <p:extLst>
      <p:ext uri="{BB962C8B-B14F-4D97-AF65-F5344CB8AC3E}">
        <p14:creationId xmlns:p14="http://schemas.microsoft.com/office/powerpoint/2010/main" val="173945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типу </a:t>
            </a:r>
            <a:r>
              <a:rPr lang="en-US" b="1" dirty="0"/>
              <a:t>void</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Оскільки вказівник типу </a:t>
            </a:r>
            <a:r>
              <a:rPr lang="en-US" sz="1800" dirty="0">
                <a:solidFill>
                  <a:schemeClr val="accent5">
                    <a:lumMod val="75000"/>
                  </a:schemeClr>
                </a:solidFill>
                <a:latin typeface="Consolas" panose="020B0609020204030204" pitchFamily="49" charset="0"/>
              </a:rPr>
              <a:t>void</a:t>
            </a:r>
            <a:r>
              <a:rPr lang="en-US" sz="1800" dirty="0"/>
              <a:t> </a:t>
            </a:r>
            <a:r>
              <a:rPr lang="uk-UA" sz="1800" dirty="0"/>
              <a:t>сам не знає, на об’єкт якого типу він вказуватиме, то </a:t>
            </a:r>
            <a:r>
              <a:rPr lang="uk-UA" sz="1800" dirty="0" err="1"/>
              <a:t>розіменувати</a:t>
            </a:r>
            <a:r>
              <a:rPr lang="uk-UA" sz="1800" dirty="0"/>
              <a:t> його напряму не вийде! Вам спочатку потрібно буде явно перетворити вказівник типу </a:t>
            </a:r>
            <a:r>
              <a:rPr lang="en-US" sz="1800" dirty="0">
                <a:solidFill>
                  <a:schemeClr val="accent5">
                    <a:lumMod val="75000"/>
                  </a:schemeClr>
                </a:solidFill>
                <a:latin typeface="Consolas" panose="020B0609020204030204" pitchFamily="49" charset="0"/>
              </a:rPr>
              <a:t>void</a:t>
            </a:r>
            <a:r>
              <a:rPr lang="en-US" sz="1800" dirty="0"/>
              <a:t> </a:t>
            </a:r>
            <a:r>
              <a:rPr lang="uk-UA" sz="1800" dirty="0"/>
              <a:t>за допомогою оператора </a:t>
            </a:r>
            <a:r>
              <a:rPr lang="en-US" sz="1800" dirty="0" err="1">
                <a:solidFill>
                  <a:schemeClr val="accent5">
                    <a:lumMod val="75000"/>
                  </a:schemeClr>
                </a:solidFill>
                <a:latin typeface="Consolas" panose="020B0609020204030204" pitchFamily="49" charset="0"/>
              </a:rPr>
              <a:t>static_cast</a:t>
            </a:r>
            <a:r>
              <a:rPr lang="en-US" sz="1800" dirty="0"/>
              <a:t> </a:t>
            </a:r>
            <a:r>
              <a:rPr lang="uk-UA" sz="1800" dirty="0"/>
              <a:t>в інший тип даних, а потім вже виконати операцію </a:t>
            </a:r>
            <a:r>
              <a:rPr lang="uk-UA" sz="1800" dirty="0" err="1"/>
              <a:t>розіменування</a:t>
            </a:r>
            <a:r>
              <a:rPr lang="uk-UA" sz="1800" dirty="0"/>
              <a:t>:</a:t>
            </a:r>
          </a:p>
        </p:txBody>
      </p:sp>
      <p:pic>
        <p:nvPicPr>
          <p:cNvPr id="5" name="Рисунок 4">
            <a:extLst>
              <a:ext uri="{FF2B5EF4-FFF2-40B4-BE49-F238E27FC236}">
                <a16:creationId xmlns:a16="http://schemas.microsoft.com/office/drawing/2014/main" id="{4CE28944-B958-448C-82B2-14AFF2A6F18C}"/>
              </a:ext>
            </a:extLst>
          </p:cNvPr>
          <p:cNvPicPr>
            <a:picLocks noChangeAspect="1"/>
          </p:cNvPicPr>
          <p:nvPr/>
        </p:nvPicPr>
        <p:blipFill>
          <a:blip r:embed="rId2"/>
          <a:stretch>
            <a:fillRect/>
          </a:stretch>
        </p:blipFill>
        <p:spPr>
          <a:xfrm>
            <a:off x="-1" y="1818257"/>
            <a:ext cx="12192000" cy="4079176"/>
          </a:xfrm>
          <a:prstGeom prst="rect">
            <a:avLst/>
          </a:prstGeom>
        </p:spPr>
      </p:pic>
      <p:pic>
        <p:nvPicPr>
          <p:cNvPr id="9" name="Рисунок 8">
            <a:extLst>
              <a:ext uri="{FF2B5EF4-FFF2-40B4-BE49-F238E27FC236}">
                <a16:creationId xmlns:a16="http://schemas.microsoft.com/office/drawing/2014/main" id="{EBCDF6EA-837D-4F02-885C-A87288EEC7BB}"/>
              </a:ext>
            </a:extLst>
          </p:cNvPr>
          <p:cNvPicPr>
            <a:picLocks noChangeAspect="1"/>
          </p:cNvPicPr>
          <p:nvPr/>
        </p:nvPicPr>
        <p:blipFill>
          <a:blip r:embed="rId3"/>
          <a:stretch>
            <a:fillRect/>
          </a:stretch>
        </p:blipFill>
        <p:spPr>
          <a:xfrm>
            <a:off x="10622514" y="3009939"/>
            <a:ext cx="755400" cy="1001726"/>
          </a:xfrm>
          <a:prstGeom prst="rect">
            <a:avLst/>
          </a:prstGeom>
        </p:spPr>
      </p:pic>
    </p:spTree>
    <p:extLst>
      <p:ext uri="{BB962C8B-B14F-4D97-AF65-F5344CB8AC3E}">
        <p14:creationId xmlns:p14="http://schemas.microsoft.com/office/powerpoint/2010/main" val="18605498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типу </a:t>
            </a:r>
            <a:r>
              <a:rPr lang="en-US" b="1" dirty="0"/>
              <a:t>void</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Виникає</a:t>
            </a:r>
            <a:r>
              <a:rPr lang="ru-RU" sz="1800" dirty="0"/>
              <a:t> </a:t>
            </a:r>
            <a:r>
              <a:rPr lang="ru-RU" sz="1800" dirty="0" err="1"/>
              <a:t>питання</a:t>
            </a:r>
            <a:r>
              <a:rPr lang="ru-RU" sz="1800" dirty="0"/>
              <a:t>: «</a:t>
            </a:r>
            <a:r>
              <a:rPr lang="ru-RU" sz="1800" dirty="0" err="1"/>
              <a:t>Якщо</a:t>
            </a:r>
            <a:r>
              <a:rPr lang="ru-RU" sz="1800" dirty="0"/>
              <a:t> </a:t>
            </a:r>
            <a:r>
              <a:rPr lang="ru-RU" sz="1800" dirty="0" err="1"/>
              <a:t>вказівник</a:t>
            </a:r>
            <a:r>
              <a:rPr lang="ru-RU" sz="1800" dirty="0"/>
              <a:t> типу </a:t>
            </a:r>
            <a:r>
              <a:rPr lang="ru-RU" sz="1800" dirty="0" err="1">
                <a:solidFill>
                  <a:schemeClr val="accent5">
                    <a:lumMod val="75000"/>
                  </a:schemeClr>
                </a:solidFill>
                <a:latin typeface="Consolas" panose="020B0609020204030204" pitchFamily="49" charset="0"/>
              </a:rPr>
              <a:t>void</a:t>
            </a:r>
            <a:r>
              <a:rPr lang="ru-RU" sz="1800" dirty="0"/>
              <a:t> сам не </a:t>
            </a:r>
            <a:r>
              <a:rPr lang="ru-RU" sz="1800" dirty="0" err="1"/>
              <a:t>знає</a:t>
            </a:r>
            <a:r>
              <a:rPr lang="ru-RU" sz="1800" dirty="0"/>
              <a:t>, на </a:t>
            </a:r>
            <a:r>
              <a:rPr lang="ru-RU" sz="1800" dirty="0" err="1"/>
              <a:t>що</a:t>
            </a:r>
            <a:r>
              <a:rPr lang="ru-RU" sz="1800" dirty="0"/>
              <a:t> </a:t>
            </a:r>
            <a:r>
              <a:rPr lang="ru-RU" sz="1800" dirty="0" err="1"/>
              <a:t>він</a:t>
            </a:r>
            <a:r>
              <a:rPr lang="ru-RU" sz="1800" dirty="0"/>
              <a:t> </a:t>
            </a:r>
            <a:r>
              <a:rPr lang="ru-RU" sz="1800" dirty="0" err="1"/>
              <a:t>вказує</a:t>
            </a:r>
            <a:r>
              <a:rPr lang="ru-RU" sz="1800" dirty="0"/>
              <a:t>, то як ми </a:t>
            </a:r>
            <a:r>
              <a:rPr lang="ru-RU" sz="1800" dirty="0" err="1"/>
              <a:t>тоді</a:t>
            </a:r>
            <a:r>
              <a:rPr lang="ru-RU" sz="1800" dirty="0"/>
              <a:t> </a:t>
            </a:r>
            <a:r>
              <a:rPr lang="ru-RU" sz="1800" dirty="0" err="1"/>
              <a:t>можемо</a:t>
            </a:r>
            <a:r>
              <a:rPr lang="ru-RU" sz="1800" dirty="0"/>
              <a:t> знати, в </a:t>
            </a:r>
            <a:r>
              <a:rPr lang="ru-RU" sz="1800" dirty="0" err="1"/>
              <a:t>який</a:t>
            </a:r>
            <a:r>
              <a:rPr lang="ru-RU" sz="1800" dirty="0"/>
              <a:t> тип </a:t>
            </a:r>
            <a:r>
              <a:rPr lang="ru-RU" sz="1800" dirty="0" err="1"/>
              <a:t>даних</a:t>
            </a:r>
            <a:r>
              <a:rPr lang="ru-RU" sz="1800" dirty="0"/>
              <a:t> </a:t>
            </a:r>
            <a:r>
              <a:rPr lang="ru-RU" sz="1800" dirty="0" err="1"/>
              <a:t>його</a:t>
            </a:r>
            <a:r>
              <a:rPr lang="ru-RU" sz="1800" dirty="0"/>
              <a:t> </a:t>
            </a:r>
            <a:r>
              <a:rPr lang="ru-RU" sz="1800" dirty="0" err="1"/>
              <a:t>слід</a:t>
            </a:r>
            <a:r>
              <a:rPr lang="ru-RU" sz="1800" dirty="0"/>
              <a:t> явно </a:t>
            </a:r>
            <a:r>
              <a:rPr lang="ru-RU" sz="1800" dirty="0" err="1"/>
              <a:t>конвертувати</a:t>
            </a:r>
            <a:r>
              <a:rPr lang="ru-RU" sz="1800" dirty="0"/>
              <a:t> за </a:t>
            </a:r>
            <a:r>
              <a:rPr lang="ru-RU" sz="1800" dirty="0" err="1"/>
              <a:t>допомогою</a:t>
            </a:r>
            <a:r>
              <a:rPr lang="ru-RU" sz="1800" dirty="0"/>
              <a:t> оператора </a:t>
            </a:r>
            <a:r>
              <a:rPr lang="ru-RU" sz="1800" dirty="0" err="1">
                <a:solidFill>
                  <a:schemeClr val="accent5">
                    <a:lumMod val="75000"/>
                  </a:schemeClr>
                </a:solidFill>
                <a:latin typeface="Consolas" panose="020B0609020204030204" pitchFamily="49" charset="0"/>
              </a:rPr>
              <a:t>static_cast</a:t>
            </a:r>
            <a:r>
              <a:rPr lang="ru-RU" sz="1800" dirty="0"/>
              <a:t>?». </a:t>
            </a:r>
            <a:r>
              <a:rPr lang="ru-RU" sz="1800" b="1" dirty="0" err="1">
                <a:highlight>
                  <a:srgbClr val="00FF00"/>
                </a:highlight>
              </a:rPr>
              <a:t>Ніяк</a:t>
            </a:r>
            <a:r>
              <a:rPr lang="ru-RU" sz="1800" b="1" dirty="0">
                <a:highlight>
                  <a:srgbClr val="00FF00"/>
                </a:highlight>
              </a:rPr>
              <a:t> ми не </a:t>
            </a:r>
            <a:r>
              <a:rPr lang="ru-RU" sz="1800" b="1" dirty="0" err="1">
                <a:highlight>
                  <a:srgbClr val="00FF00"/>
                </a:highlight>
              </a:rPr>
              <a:t>можемо</a:t>
            </a:r>
            <a:r>
              <a:rPr lang="ru-RU" sz="1800" b="1" dirty="0">
                <a:highlight>
                  <a:srgbClr val="00FF00"/>
                </a:highlight>
              </a:rPr>
              <a:t> знати</a:t>
            </a:r>
            <a:r>
              <a:rPr lang="ru-RU" sz="1800" dirty="0"/>
              <a:t>, </a:t>
            </a:r>
            <a:r>
              <a:rPr lang="ru-RU" sz="1800" dirty="0" err="1"/>
              <a:t>це</a:t>
            </a:r>
            <a:r>
              <a:rPr lang="ru-RU" sz="1800" dirty="0"/>
              <a:t> </a:t>
            </a:r>
            <a:r>
              <a:rPr lang="ru-RU" sz="1800" dirty="0" err="1"/>
              <a:t>вже</a:t>
            </a:r>
            <a:r>
              <a:rPr lang="ru-RU" sz="1800" dirty="0"/>
              <a:t> </a:t>
            </a:r>
            <a:r>
              <a:rPr lang="ru-RU" sz="1800" dirty="0" err="1"/>
              <a:t>залишається</a:t>
            </a:r>
            <a:r>
              <a:rPr lang="ru-RU" sz="1800" dirty="0"/>
              <a:t> на ваш </a:t>
            </a:r>
            <a:r>
              <a:rPr lang="ru-RU" sz="1800" dirty="0" err="1"/>
              <a:t>власний</a:t>
            </a:r>
            <a:r>
              <a:rPr lang="ru-RU" sz="1800" dirty="0"/>
              <a:t> </a:t>
            </a:r>
            <a:r>
              <a:rPr lang="ru-RU" sz="1800" dirty="0" err="1"/>
              <a:t>розсуд</a:t>
            </a:r>
            <a:r>
              <a:rPr lang="ru-RU" sz="1800" dirty="0"/>
              <a:t>. Вам самим </a:t>
            </a:r>
            <a:r>
              <a:rPr lang="ru-RU" sz="1800" dirty="0" err="1"/>
              <a:t>доведеться</a:t>
            </a:r>
            <a:r>
              <a:rPr lang="ru-RU" sz="1800" dirty="0"/>
              <a:t> </a:t>
            </a:r>
            <a:r>
              <a:rPr lang="ru-RU" sz="1800" dirty="0" err="1"/>
              <a:t>вибрати</a:t>
            </a:r>
            <a:r>
              <a:rPr lang="ru-RU" sz="1800" dirty="0"/>
              <a:t> </a:t>
            </a:r>
            <a:r>
              <a:rPr lang="ru-RU" sz="1800" dirty="0" err="1"/>
              <a:t>потрібний</a:t>
            </a:r>
            <a:r>
              <a:rPr lang="ru-RU" sz="1800" dirty="0"/>
              <a:t> тип </a:t>
            </a:r>
            <a:r>
              <a:rPr lang="ru-RU" sz="1800" dirty="0" err="1"/>
              <a:t>даних</a:t>
            </a:r>
            <a:r>
              <a:rPr lang="ru-RU" sz="1800" dirty="0"/>
              <a:t>. </a:t>
            </a:r>
            <a:r>
              <a:rPr lang="ru-RU" sz="1800" dirty="0" err="1"/>
              <a:t>Наприклад</a:t>
            </a:r>
            <a:r>
              <a:rPr lang="ru-RU" sz="1800" dirty="0"/>
              <a:t>:</a:t>
            </a:r>
            <a:endParaRPr lang="uk-UA" sz="1800" dirty="0"/>
          </a:p>
        </p:txBody>
      </p:sp>
    </p:spTree>
    <p:extLst>
      <p:ext uri="{BB962C8B-B14F-4D97-AF65-F5344CB8AC3E}">
        <p14:creationId xmlns:p14="http://schemas.microsoft.com/office/powerpoint/2010/main" val="29152621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65B7DAAD-A5C4-4D44-B8CD-89C4ED50EDCB}"/>
              </a:ext>
            </a:extLst>
          </p:cNvPr>
          <p:cNvPicPr>
            <a:picLocks noChangeAspect="1"/>
          </p:cNvPicPr>
          <p:nvPr/>
        </p:nvPicPr>
        <p:blipFill>
          <a:blip r:embed="rId2"/>
          <a:stretch>
            <a:fillRect/>
          </a:stretch>
        </p:blipFill>
        <p:spPr>
          <a:xfrm>
            <a:off x="1743658" y="0"/>
            <a:ext cx="8704684" cy="6858000"/>
          </a:xfrm>
          <a:prstGeom prst="rect">
            <a:avLst/>
          </a:prstGeom>
        </p:spPr>
      </p:pic>
      <p:pic>
        <p:nvPicPr>
          <p:cNvPr id="7" name="Рисунок 6">
            <a:extLst>
              <a:ext uri="{FF2B5EF4-FFF2-40B4-BE49-F238E27FC236}">
                <a16:creationId xmlns:a16="http://schemas.microsoft.com/office/drawing/2014/main" id="{5CC3BD9D-C7FC-48BE-9DC8-07EB07799053}"/>
              </a:ext>
            </a:extLst>
          </p:cNvPr>
          <p:cNvPicPr>
            <a:picLocks noChangeAspect="1"/>
          </p:cNvPicPr>
          <p:nvPr/>
        </p:nvPicPr>
        <p:blipFill>
          <a:blip r:embed="rId3"/>
          <a:stretch>
            <a:fillRect/>
          </a:stretch>
        </p:blipFill>
        <p:spPr>
          <a:xfrm>
            <a:off x="8244519" y="4754286"/>
            <a:ext cx="1645391" cy="1357147"/>
          </a:xfrm>
          <a:prstGeom prst="rect">
            <a:avLst/>
          </a:prstGeom>
        </p:spPr>
      </p:pic>
    </p:spTree>
    <p:extLst>
      <p:ext uri="{BB962C8B-B14F-4D97-AF65-F5344CB8AC3E}">
        <p14:creationId xmlns:p14="http://schemas.microsoft.com/office/powerpoint/2010/main" val="3968957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_</a:t>
            </a:r>
          </a:p>
        </p:txBody>
      </p:sp>
      <p:pic>
        <p:nvPicPr>
          <p:cNvPr id="5" name="Рисунок 4">
            <a:extLst>
              <a:ext uri="{FF2B5EF4-FFF2-40B4-BE49-F238E27FC236}">
                <a16:creationId xmlns:a16="http://schemas.microsoft.com/office/drawing/2014/main" id="{ECB9A270-5C19-4996-9A89-876673B0E667}"/>
              </a:ext>
            </a:extLst>
          </p:cNvPr>
          <p:cNvPicPr>
            <a:picLocks noChangeAspect="1"/>
          </p:cNvPicPr>
          <p:nvPr/>
        </p:nvPicPr>
        <p:blipFill>
          <a:blip r:embed="rId2"/>
          <a:stretch>
            <a:fillRect/>
          </a:stretch>
        </p:blipFill>
        <p:spPr>
          <a:xfrm>
            <a:off x="2345944" y="-1"/>
            <a:ext cx="7500110" cy="6858000"/>
          </a:xfrm>
          <a:prstGeom prst="rect">
            <a:avLst/>
          </a:prstGeom>
        </p:spPr>
      </p:pic>
    </p:spTree>
    <p:extLst>
      <p:ext uri="{BB962C8B-B14F-4D97-AF65-F5344CB8AC3E}">
        <p14:creationId xmlns:p14="http://schemas.microsoft.com/office/powerpoint/2010/main" val="40935864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типу </a:t>
            </a:r>
            <a:r>
              <a:rPr lang="en-US" b="1" dirty="0"/>
              <a:t>void</a:t>
            </a:r>
            <a:endParaRPr lang="uk-UA" b="1" dirty="0"/>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Хоча деякі компілятори дозволяють видаляти вказівники типу </a:t>
            </a:r>
            <a:r>
              <a:rPr lang="en-US" sz="1800" dirty="0">
                <a:solidFill>
                  <a:schemeClr val="accent5">
                    <a:lumMod val="75000"/>
                  </a:schemeClr>
                </a:solidFill>
                <a:latin typeface="Consolas" panose="020B0609020204030204" pitchFamily="49" charset="0"/>
              </a:rPr>
              <a:t>void</a:t>
            </a:r>
            <a:r>
              <a:rPr lang="en-US" sz="1800" dirty="0"/>
              <a:t>, </a:t>
            </a:r>
            <a:r>
              <a:rPr lang="uk-UA" sz="1800" dirty="0"/>
              <a:t>які вказують на динамічно виділену пам’ять, робити це не рекомендується, так як результати можуть бути несподіваними.</a:t>
            </a:r>
          </a:p>
          <a:p>
            <a:pPr marL="540000" indent="360000">
              <a:lnSpc>
                <a:spcPct val="150000"/>
              </a:lnSpc>
              <a:spcBef>
                <a:spcPts val="0"/>
              </a:spcBef>
              <a:buNone/>
            </a:pPr>
            <a:endParaRPr lang="uk-UA" sz="1800" dirty="0"/>
          </a:p>
          <a:p>
            <a:pPr marL="540000" indent="360000">
              <a:lnSpc>
                <a:spcPct val="150000"/>
              </a:lnSpc>
              <a:spcBef>
                <a:spcPts val="0"/>
              </a:spcBef>
              <a:buNone/>
            </a:pPr>
            <a:r>
              <a:rPr lang="uk-UA" sz="1800" b="1" dirty="0">
                <a:highlight>
                  <a:srgbClr val="00FF00"/>
                </a:highlight>
              </a:rPr>
              <a:t>Також не вийде виконати адресну арифметику з вказівниками типу </a:t>
            </a:r>
            <a:r>
              <a:rPr lang="en-US" sz="1800" b="1" dirty="0">
                <a:highlight>
                  <a:srgbClr val="00FF00"/>
                </a:highlight>
              </a:rPr>
              <a:t>void</a:t>
            </a:r>
            <a:r>
              <a:rPr lang="en-US" sz="1800" dirty="0"/>
              <a:t>, </a:t>
            </a:r>
            <a:r>
              <a:rPr lang="uk-UA" sz="1800" dirty="0"/>
              <a:t>оскільки для цього потрібно, щоб вказівник знав розмір об’єкта, на який він вказує (для виконання коректного </a:t>
            </a:r>
            <a:r>
              <a:rPr lang="uk-UA" sz="1800" dirty="0" err="1"/>
              <a:t>інкременту</a:t>
            </a:r>
            <a:r>
              <a:rPr lang="uk-UA" sz="1800" dirty="0"/>
              <a:t>/</a:t>
            </a:r>
            <a:r>
              <a:rPr lang="uk-UA" sz="1800" dirty="0" err="1"/>
              <a:t>декременту</a:t>
            </a:r>
            <a:r>
              <a:rPr lang="uk-UA" sz="1800" dirty="0"/>
              <a:t>). Також немає такого поняття, як посилання на </a:t>
            </a:r>
            <a:r>
              <a:rPr lang="en-US" sz="1800" dirty="0"/>
              <a:t>void.</a:t>
            </a:r>
          </a:p>
          <a:p>
            <a:pPr marL="540000" indent="360000">
              <a:lnSpc>
                <a:spcPct val="150000"/>
              </a:lnSpc>
              <a:spcBef>
                <a:spcPts val="0"/>
              </a:spcBef>
              <a:buNone/>
            </a:pPr>
            <a:endParaRPr lang="en-US" sz="1800" dirty="0"/>
          </a:p>
          <a:p>
            <a:pPr marL="540000" indent="360000">
              <a:lnSpc>
                <a:spcPct val="150000"/>
              </a:lnSpc>
              <a:spcBef>
                <a:spcPts val="0"/>
              </a:spcBef>
              <a:buNone/>
            </a:pPr>
            <a:r>
              <a:rPr lang="ru-RU" sz="1800" b="1" dirty="0" err="1">
                <a:highlight>
                  <a:srgbClr val="FFFF00"/>
                </a:highlight>
              </a:rPr>
              <a:t>Загалом</a:t>
            </a:r>
            <a:r>
              <a:rPr lang="ru-RU" sz="1800" b="1" dirty="0">
                <a:highlight>
                  <a:srgbClr val="FFFF00"/>
                </a:highlight>
              </a:rPr>
              <a:t>, </a:t>
            </a:r>
            <a:r>
              <a:rPr lang="ru-RU" sz="1800" b="1" dirty="0" err="1">
                <a:highlight>
                  <a:srgbClr val="FFFF00"/>
                </a:highlight>
              </a:rPr>
              <a:t>використовувати</a:t>
            </a:r>
            <a:r>
              <a:rPr lang="ru-RU" sz="1800" b="1" dirty="0">
                <a:highlight>
                  <a:srgbClr val="FFFF00"/>
                </a:highlight>
              </a:rPr>
              <a:t> </a:t>
            </a:r>
            <a:r>
              <a:rPr lang="ru-RU" sz="1800" b="1" dirty="0" err="1">
                <a:highlight>
                  <a:srgbClr val="FFFF00"/>
                </a:highlight>
              </a:rPr>
              <a:t>вказівники</a:t>
            </a:r>
            <a:r>
              <a:rPr lang="ru-RU" sz="1800" b="1" dirty="0">
                <a:highlight>
                  <a:srgbClr val="FFFF00"/>
                </a:highlight>
              </a:rPr>
              <a:t> типу </a:t>
            </a:r>
            <a:r>
              <a:rPr lang="ru-RU" sz="1800" b="1" dirty="0" err="1">
                <a:highlight>
                  <a:srgbClr val="FFFF00"/>
                </a:highlight>
              </a:rPr>
              <a:t>void</a:t>
            </a:r>
            <a:r>
              <a:rPr lang="ru-RU" sz="1800" b="1" dirty="0">
                <a:highlight>
                  <a:srgbClr val="FFFF00"/>
                </a:highlight>
              </a:rPr>
              <a:t> </a:t>
            </a:r>
            <a:r>
              <a:rPr lang="ru-RU" sz="1800" b="1" dirty="0" err="1">
                <a:highlight>
                  <a:srgbClr val="FFFF00"/>
                </a:highlight>
              </a:rPr>
              <a:t>рекомендується</a:t>
            </a:r>
            <a:r>
              <a:rPr lang="ru-RU" sz="1800" b="1" dirty="0">
                <a:highlight>
                  <a:srgbClr val="FFFF00"/>
                </a:highlight>
              </a:rPr>
              <a:t> </a:t>
            </a:r>
            <a:r>
              <a:rPr lang="ru-RU" sz="1800" b="1" dirty="0" err="1">
                <a:highlight>
                  <a:srgbClr val="FFFF00"/>
                </a:highlight>
              </a:rPr>
              <a:t>тільки</a:t>
            </a:r>
            <a:r>
              <a:rPr lang="ru-RU" sz="1800" b="1" dirty="0">
                <a:highlight>
                  <a:srgbClr val="FFFF00"/>
                </a:highlight>
              </a:rPr>
              <a:t> в </a:t>
            </a:r>
            <a:r>
              <a:rPr lang="ru-RU" sz="1800" b="1" dirty="0" err="1">
                <a:highlight>
                  <a:srgbClr val="FFFF00"/>
                </a:highlight>
              </a:rPr>
              <a:t>крайніх</a:t>
            </a:r>
            <a:r>
              <a:rPr lang="ru-RU" sz="1800" b="1" dirty="0">
                <a:highlight>
                  <a:srgbClr val="FFFF00"/>
                </a:highlight>
              </a:rPr>
              <a:t> </a:t>
            </a:r>
            <a:r>
              <a:rPr lang="ru-RU" sz="1800" b="1" dirty="0" err="1">
                <a:highlight>
                  <a:srgbClr val="FFFF00"/>
                </a:highlight>
              </a:rPr>
              <a:t>випадках</a:t>
            </a:r>
            <a:r>
              <a:rPr lang="ru-RU" sz="1800" b="1" dirty="0">
                <a:highlight>
                  <a:srgbClr val="FFFF00"/>
                </a:highlight>
              </a:rPr>
              <a:t>, коли без </a:t>
            </a:r>
            <a:r>
              <a:rPr lang="ru-RU" sz="1800" b="1" dirty="0" err="1">
                <a:highlight>
                  <a:srgbClr val="FFFF00"/>
                </a:highlight>
              </a:rPr>
              <a:t>цього</a:t>
            </a:r>
            <a:r>
              <a:rPr lang="ru-RU" sz="1800" b="1" dirty="0">
                <a:highlight>
                  <a:srgbClr val="FFFF00"/>
                </a:highlight>
              </a:rPr>
              <a:t> не </a:t>
            </a:r>
            <a:r>
              <a:rPr lang="ru-RU" sz="1800" b="1" dirty="0" err="1">
                <a:highlight>
                  <a:srgbClr val="FFFF00"/>
                </a:highlight>
              </a:rPr>
              <a:t>обійтися</a:t>
            </a:r>
            <a:r>
              <a:rPr lang="ru-RU" sz="1800" b="1" dirty="0">
                <a:highlight>
                  <a:srgbClr val="FFFF00"/>
                </a:highlight>
              </a:rPr>
              <a:t>, так як з </a:t>
            </a:r>
            <a:r>
              <a:rPr lang="ru-RU" sz="1800" b="1" dirty="0" err="1">
                <a:highlight>
                  <a:srgbClr val="FFFF00"/>
                </a:highlight>
              </a:rPr>
              <a:t>їх</a:t>
            </a:r>
            <a:r>
              <a:rPr lang="ru-RU" sz="1800" b="1" dirty="0">
                <a:highlight>
                  <a:srgbClr val="FFFF00"/>
                </a:highlight>
              </a:rPr>
              <a:t> </a:t>
            </a:r>
            <a:r>
              <a:rPr lang="ru-RU" sz="1800" b="1" dirty="0" err="1">
                <a:highlight>
                  <a:srgbClr val="FFFF00"/>
                </a:highlight>
              </a:rPr>
              <a:t>використанням</a:t>
            </a:r>
            <a:r>
              <a:rPr lang="ru-RU" sz="1800" b="1" dirty="0">
                <a:highlight>
                  <a:srgbClr val="FFFF00"/>
                </a:highlight>
              </a:rPr>
              <a:t> </a:t>
            </a:r>
            <a:r>
              <a:rPr lang="ru-RU" sz="1800" b="1" dirty="0" err="1">
                <a:highlight>
                  <a:srgbClr val="FFFF00"/>
                </a:highlight>
              </a:rPr>
              <a:t>перевірку</a:t>
            </a:r>
            <a:r>
              <a:rPr lang="ru-RU" sz="1800" b="1" dirty="0">
                <a:highlight>
                  <a:srgbClr val="FFFF00"/>
                </a:highlight>
              </a:rPr>
              <a:t> </a:t>
            </a:r>
            <a:r>
              <a:rPr lang="ru-RU" sz="1800" b="1" dirty="0" err="1">
                <a:highlight>
                  <a:srgbClr val="FFFF00"/>
                </a:highlight>
              </a:rPr>
              <a:t>типів</a:t>
            </a:r>
            <a:r>
              <a:rPr lang="ru-RU" sz="1800" b="1" dirty="0">
                <a:highlight>
                  <a:srgbClr val="FFFF00"/>
                </a:highlight>
              </a:rPr>
              <a:t> </a:t>
            </a:r>
            <a:r>
              <a:rPr lang="ru-RU" sz="1800" b="1" dirty="0" err="1">
                <a:highlight>
                  <a:srgbClr val="FFFF00"/>
                </a:highlight>
              </a:rPr>
              <a:t>даних</a:t>
            </a:r>
            <a:r>
              <a:rPr lang="ru-RU" sz="1800" b="1" dirty="0">
                <a:highlight>
                  <a:srgbClr val="FFFF00"/>
                </a:highlight>
              </a:rPr>
              <a:t> </a:t>
            </a:r>
            <a:r>
              <a:rPr lang="ru-RU" sz="1800" b="1" dirty="0" err="1">
                <a:highlight>
                  <a:srgbClr val="FFFF00"/>
                </a:highlight>
              </a:rPr>
              <a:t>ні</a:t>
            </a:r>
            <a:r>
              <a:rPr lang="ru-RU" sz="1800" b="1" dirty="0">
                <a:highlight>
                  <a:srgbClr val="FFFF00"/>
                </a:highlight>
              </a:rPr>
              <a:t> вам, </a:t>
            </a:r>
            <a:r>
              <a:rPr lang="ru-RU" sz="1800" b="1" dirty="0" err="1">
                <a:highlight>
                  <a:srgbClr val="FFFF00"/>
                </a:highlight>
              </a:rPr>
              <a:t>ні</a:t>
            </a:r>
            <a:r>
              <a:rPr lang="ru-RU" sz="1800" b="1" dirty="0">
                <a:highlight>
                  <a:srgbClr val="FFFF00"/>
                </a:highlight>
              </a:rPr>
              <a:t> </a:t>
            </a:r>
            <a:r>
              <a:rPr lang="ru-RU" sz="1800" b="1" dirty="0" err="1">
                <a:highlight>
                  <a:srgbClr val="FFFF00"/>
                </a:highlight>
              </a:rPr>
              <a:t>компілятору</a:t>
            </a:r>
            <a:r>
              <a:rPr lang="ru-RU" sz="1800" b="1" dirty="0">
                <a:highlight>
                  <a:srgbClr val="FFFF00"/>
                </a:highlight>
              </a:rPr>
              <a:t> </a:t>
            </a:r>
            <a:r>
              <a:rPr lang="ru-RU" sz="1800" b="1" dirty="0" err="1">
                <a:highlight>
                  <a:srgbClr val="FFFF00"/>
                </a:highlight>
              </a:rPr>
              <a:t>виконати</a:t>
            </a:r>
            <a:r>
              <a:rPr lang="ru-RU" sz="1800" b="1" dirty="0">
                <a:highlight>
                  <a:srgbClr val="FFFF00"/>
                </a:highlight>
              </a:rPr>
              <a:t> не </a:t>
            </a:r>
            <a:r>
              <a:rPr lang="ru-RU" sz="1800" b="1" dirty="0" err="1">
                <a:highlight>
                  <a:srgbClr val="FFFF00"/>
                </a:highlight>
              </a:rPr>
              <a:t>вдасться</a:t>
            </a:r>
            <a:r>
              <a:rPr lang="ru-RU" sz="1800" b="1" dirty="0">
                <a:highlight>
                  <a:srgbClr val="FFFF00"/>
                </a:highlight>
              </a:rPr>
              <a:t>. А </a:t>
            </a:r>
            <a:r>
              <a:rPr lang="ru-RU" sz="1800" b="1" dirty="0" err="1">
                <a:highlight>
                  <a:srgbClr val="FFFF00"/>
                </a:highlight>
              </a:rPr>
              <a:t>це</a:t>
            </a:r>
            <a:r>
              <a:rPr lang="ru-RU" sz="1800" b="1" dirty="0">
                <a:highlight>
                  <a:srgbClr val="FFFF00"/>
                </a:highlight>
              </a:rPr>
              <a:t>, в свою </a:t>
            </a:r>
            <a:r>
              <a:rPr lang="ru-RU" sz="1800" b="1" dirty="0" err="1">
                <a:highlight>
                  <a:srgbClr val="FFFF00"/>
                </a:highlight>
              </a:rPr>
              <a:t>чергу</a:t>
            </a:r>
            <a:r>
              <a:rPr lang="ru-RU" sz="1800" b="1" dirty="0">
                <a:highlight>
                  <a:srgbClr val="FFFF00"/>
                </a:highlight>
              </a:rPr>
              <a:t>, дозволить вам </a:t>
            </a:r>
            <a:r>
              <a:rPr lang="ru-RU" sz="1800" b="1" dirty="0" err="1">
                <a:highlight>
                  <a:srgbClr val="FFFF00"/>
                </a:highlight>
              </a:rPr>
              <a:t>випадково</a:t>
            </a:r>
            <a:r>
              <a:rPr lang="ru-RU" sz="1800" b="1" dirty="0">
                <a:highlight>
                  <a:srgbClr val="FFFF00"/>
                </a:highlight>
              </a:rPr>
              <a:t> </a:t>
            </a:r>
            <a:r>
              <a:rPr lang="ru-RU" sz="1800" b="1" dirty="0" err="1">
                <a:highlight>
                  <a:srgbClr val="FFFF00"/>
                </a:highlight>
              </a:rPr>
              <a:t>зробити</a:t>
            </a:r>
            <a:r>
              <a:rPr lang="ru-RU" sz="1800" b="1" dirty="0">
                <a:highlight>
                  <a:srgbClr val="FFFF00"/>
                </a:highlight>
              </a:rPr>
              <a:t> те, </a:t>
            </a:r>
            <a:r>
              <a:rPr lang="ru-RU" sz="1800" b="1" dirty="0" err="1">
                <a:highlight>
                  <a:srgbClr val="FFFF00"/>
                </a:highlight>
              </a:rPr>
              <a:t>що</a:t>
            </a:r>
            <a:r>
              <a:rPr lang="ru-RU" sz="1800" b="1" dirty="0">
                <a:highlight>
                  <a:srgbClr val="FFFF00"/>
                </a:highlight>
              </a:rPr>
              <a:t> не </a:t>
            </a:r>
            <a:r>
              <a:rPr lang="ru-RU" sz="1800" b="1" dirty="0" err="1">
                <a:highlight>
                  <a:srgbClr val="FFFF00"/>
                </a:highlight>
              </a:rPr>
              <a:t>має</a:t>
            </a:r>
            <a:r>
              <a:rPr lang="ru-RU" sz="1800" b="1" dirty="0">
                <a:highlight>
                  <a:srgbClr val="FFFF00"/>
                </a:highlight>
              </a:rPr>
              <a:t> </a:t>
            </a:r>
            <a:r>
              <a:rPr lang="ru-RU" sz="1800" b="1" dirty="0" err="1">
                <a:highlight>
                  <a:srgbClr val="FFFF00"/>
                </a:highlight>
              </a:rPr>
              <a:t>сенсу</a:t>
            </a:r>
            <a:r>
              <a:rPr lang="ru-RU" sz="1800" b="1" dirty="0">
                <a:highlight>
                  <a:srgbClr val="FFFF00"/>
                </a:highlight>
              </a:rPr>
              <a:t>, і </a:t>
            </a:r>
            <a:r>
              <a:rPr lang="ru-RU" sz="1800" b="1" dirty="0" err="1">
                <a:highlight>
                  <a:srgbClr val="FFFF00"/>
                </a:highlight>
              </a:rPr>
              <a:t>компілятор</a:t>
            </a:r>
            <a:r>
              <a:rPr lang="ru-RU" sz="1800" b="1" dirty="0">
                <a:highlight>
                  <a:srgbClr val="FFFF00"/>
                </a:highlight>
              </a:rPr>
              <a:t> на </a:t>
            </a:r>
            <a:r>
              <a:rPr lang="ru-RU" sz="1800" b="1" dirty="0" err="1">
                <a:highlight>
                  <a:srgbClr val="FFFF00"/>
                </a:highlight>
              </a:rPr>
              <a:t>це</a:t>
            </a:r>
            <a:r>
              <a:rPr lang="ru-RU" sz="1800" b="1" dirty="0">
                <a:highlight>
                  <a:srgbClr val="FFFF00"/>
                </a:highlight>
              </a:rPr>
              <a:t> не </a:t>
            </a:r>
            <a:r>
              <a:rPr lang="ru-RU" sz="1800" b="1" dirty="0" err="1">
                <a:highlight>
                  <a:srgbClr val="FFFF00"/>
                </a:highlight>
              </a:rPr>
              <a:t>скаржитиметься</a:t>
            </a:r>
            <a:r>
              <a:rPr lang="ru-RU" sz="1800" b="1" dirty="0">
                <a:highlight>
                  <a:srgbClr val="FFFF00"/>
                </a:highlight>
              </a:rPr>
              <a:t>.</a:t>
            </a:r>
            <a:endParaRPr lang="uk-UA" sz="1800" b="1" dirty="0">
              <a:highlight>
                <a:srgbClr val="FFFF00"/>
              </a:highlight>
            </a:endParaRPr>
          </a:p>
        </p:txBody>
      </p:sp>
    </p:spTree>
    <p:extLst>
      <p:ext uri="{BB962C8B-B14F-4D97-AF65-F5344CB8AC3E}">
        <p14:creationId xmlns:p14="http://schemas.microsoft.com/office/powerpoint/2010/main" val="3180953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b="1" dirty="0" err="1">
                <a:highlight>
                  <a:srgbClr val="00FF00"/>
                </a:highlight>
              </a:rPr>
              <a:t>Вказівник</a:t>
            </a:r>
            <a:r>
              <a:rPr lang="ru-RU" sz="1800" b="1" dirty="0">
                <a:highlight>
                  <a:srgbClr val="00FF00"/>
                </a:highlight>
              </a:rPr>
              <a:t> на </a:t>
            </a:r>
            <a:r>
              <a:rPr lang="ru-RU" sz="1800" b="1" dirty="0" err="1">
                <a:highlight>
                  <a:srgbClr val="00FF00"/>
                </a:highlight>
              </a:rPr>
              <a:t>вказівник</a:t>
            </a:r>
            <a:r>
              <a:rPr lang="ru-RU" sz="1800" dirty="0"/>
              <a:t> — </a:t>
            </a:r>
            <a:r>
              <a:rPr lang="ru-RU" sz="1800" dirty="0" err="1"/>
              <a:t>це</a:t>
            </a:r>
            <a:r>
              <a:rPr lang="ru-RU" sz="1800" dirty="0"/>
              <a:t> </a:t>
            </a:r>
            <a:r>
              <a:rPr lang="ru-RU" sz="1800" dirty="0" err="1"/>
              <a:t>саме</a:t>
            </a:r>
            <a:r>
              <a:rPr lang="ru-RU" sz="1800" dirty="0"/>
              <a:t> те, про </a:t>
            </a:r>
            <a:r>
              <a:rPr lang="ru-RU" sz="1800" dirty="0" err="1"/>
              <a:t>що</a:t>
            </a:r>
            <a:r>
              <a:rPr lang="ru-RU" sz="1800" dirty="0"/>
              <a:t> </a:t>
            </a:r>
            <a:r>
              <a:rPr lang="ru-RU" sz="1800" dirty="0" err="1"/>
              <a:t>ви</a:t>
            </a:r>
            <a:r>
              <a:rPr lang="ru-RU" sz="1800" dirty="0"/>
              <a:t> подумали: </a:t>
            </a:r>
            <a:r>
              <a:rPr lang="ru-RU" sz="1800" dirty="0" err="1"/>
              <a:t>вказівник</a:t>
            </a:r>
            <a:r>
              <a:rPr lang="ru-RU" sz="1800" dirty="0"/>
              <a:t>, </a:t>
            </a:r>
            <a:r>
              <a:rPr lang="ru-RU" sz="1800" dirty="0" err="1"/>
              <a:t>який</a:t>
            </a:r>
            <a:r>
              <a:rPr lang="ru-RU" sz="1800" dirty="0"/>
              <a:t> </a:t>
            </a:r>
            <a:r>
              <a:rPr lang="ru-RU" sz="1800" dirty="0" err="1"/>
              <a:t>містить</a:t>
            </a:r>
            <a:r>
              <a:rPr lang="ru-RU" sz="1800" dirty="0"/>
              <a:t> адресу </a:t>
            </a:r>
            <a:r>
              <a:rPr lang="ru-RU" sz="1800" dirty="0" err="1"/>
              <a:t>іншого</a:t>
            </a:r>
            <a:r>
              <a:rPr lang="ru-RU" sz="1800" dirty="0"/>
              <a:t> </a:t>
            </a:r>
            <a:r>
              <a:rPr lang="ru-RU" sz="1800" dirty="0" err="1"/>
              <a:t>вказівника</a:t>
            </a:r>
            <a:r>
              <a:rPr lang="ru-RU" sz="1800" dirty="0"/>
              <a:t>.</a:t>
            </a:r>
            <a:endParaRPr lang="en-US" sz="1800" dirty="0"/>
          </a:p>
          <a:p>
            <a:pPr marL="540000" indent="360000">
              <a:lnSpc>
                <a:spcPct val="150000"/>
              </a:lnSpc>
              <a:spcBef>
                <a:spcPts val="0"/>
              </a:spcBef>
              <a:buNone/>
            </a:pPr>
            <a:r>
              <a:rPr lang="ru-RU" sz="1800" dirty="0" err="1"/>
              <a:t>Звичайний</a:t>
            </a:r>
            <a:r>
              <a:rPr lang="ru-RU" sz="1800" dirty="0"/>
              <a:t> </a:t>
            </a:r>
            <a:r>
              <a:rPr lang="ru-RU" sz="1800" dirty="0" err="1"/>
              <a:t>вказівник</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 </a:t>
            </a:r>
            <a:r>
              <a:rPr lang="ru-RU" sz="1800" dirty="0" err="1"/>
              <a:t>оголошується</a:t>
            </a:r>
            <a:r>
              <a:rPr lang="ru-RU" sz="1800" dirty="0"/>
              <a:t> з </a:t>
            </a:r>
            <a:r>
              <a:rPr lang="ru-RU" sz="1800" dirty="0" err="1"/>
              <a:t>використанням</a:t>
            </a:r>
            <a:r>
              <a:rPr lang="ru-RU" sz="1800" dirty="0"/>
              <a:t> </a:t>
            </a:r>
            <a:r>
              <a:rPr lang="ru-RU" sz="1800" dirty="0" err="1"/>
              <a:t>однієї</a:t>
            </a:r>
            <a:r>
              <a:rPr lang="ru-RU" sz="1800" dirty="0"/>
              <a:t> </a:t>
            </a:r>
            <a:r>
              <a:rPr lang="ru-RU" sz="1800" dirty="0" err="1"/>
              <a:t>зірочки</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Вказівник</a:t>
            </a:r>
            <a:r>
              <a:rPr lang="ru-RU" sz="1800" dirty="0"/>
              <a:t> на </a:t>
            </a:r>
            <a:r>
              <a:rPr lang="ru-RU" sz="1800" dirty="0" err="1"/>
              <a:t>вказівник</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 </a:t>
            </a:r>
            <a:r>
              <a:rPr lang="ru-RU" sz="1800" dirty="0" err="1"/>
              <a:t>оголошується</a:t>
            </a:r>
            <a:r>
              <a:rPr lang="ru-RU" sz="1800" dirty="0"/>
              <a:t> з </a:t>
            </a:r>
            <a:r>
              <a:rPr lang="ru-RU" sz="1800" dirty="0" err="1"/>
              <a:t>використанням</a:t>
            </a:r>
            <a:r>
              <a:rPr lang="ru-RU" sz="1800" dirty="0"/>
              <a:t> </a:t>
            </a:r>
            <a:r>
              <a:rPr lang="ru-RU" sz="1800" b="1" dirty="0" err="1">
                <a:highlight>
                  <a:srgbClr val="00FF00"/>
                </a:highlight>
              </a:rPr>
              <a:t>двох</a:t>
            </a:r>
            <a:r>
              <a:rPr lang="ru-RU" sz="1800" b="1" dirty="0">
                <a:highlight>
                  <a:srgbClr val="00FF00"/>
                </a:highlight>
              </a:rPr>
              <a:t> </a:t>
            </a:r>
            <a:r>
              <a:rPr lang="ru-RU" sz="1800" b="1" dirty="0" err="1">
                <a:highlight>
                  <a:srgbClr val="00FF00"/>
                </a:highlight>
              </a:rPr>
              <a:t>зірочок</a:t>
            </a:r>
            <a:r>
              <a:rPr lang="ru-RU" sz="1800" dirty="0"/>
              <a:t>:</a:t>
            </a:r>
            <a:endParaRPr lang="uk-UA" sz="1800" dirty="0"/>
          </a:p>
        </p:txBody>
      </p:sp>
      <p:pic>
        <p:nvPicPr>
          <p:cNvPr id="5" name="Рисунок 4">
            <a:extLst>
              <a:ext uri="{FF2B5EF4-FFF2-40B4-BE49-F238E27FC236}">
                <a16:creationId xmlns:a16="http://schemas.microsoft.com/office/drawing/2014/main" id="{65BE8FAF-D5A0-43C7-8F3A-8F1D3CB01162}"/>
              </a:ext>
            </a:extLst>
          </p:cNvPr>
          <p:cNvPicPr>
            <a:picLocks noChangeAspect="1"/>
          </p:cNvPicPr>
          <p:nvPr/>
        </p:nvPicPr>
        <p:blipFill>
          <a:blip r:embed="rId2"/>
          <a:stretch>
            <a:fillRect/>
          </a:stretch>
        </p:blipFill>
        <p:spPr>
          <a:xfrm>
            <a:off x="2918748" y="2194771"/>
            <a:ext cx="6354501" cy="972864"/>
          </a:xfrm>
          <a:prstGeom prst="rect">
            <a:avLst/>
          </a:prstGeom>
        </p:spPr>
      </p:pic>
      <p:pic>
        <p:nvPicPr>
          <p:cNvPr id="7" name="Рисунок 6">
            <a:extLst>
              <a:ext uri="{FF2B5EF4-FFF2-40B4-BE49-F238E27FC236}">
                <a16:creationId xmlns:a16="http://schemas.microsoft.com/office/drawing/2014/main" id="{CEB46249-C4A8-45BC-B2F9-AE2ACF78C3B8}"/>
              </a:ext>
            </a:extLst>
          </p:cNvPr>
          <p:cNvPicPr>
            <a:picLocks noChangeAspect="1"/>
          </p:cNvPicPr>
          <p:nvPr/>
        </p:nvPicPr>
        <p:blipFill>
          <a:blip r:embed="rId3"/>
          <a:stretch>
            <a:fillRect/>
          </a:stretch>
        </p:blipFill>
        <p:spPr>
          <a:xfrm>
            <a:off x="2334226" y="3857845"/>
            <a:ext cx="7523544" cy="874105"/>
          </a:xfrm>
          <a:prstGeom prst="rect">
            <a:avLst/>
          </a:prstGeom>
        </p:spPr>
      </p:pic>
    </p:spTree>
    <p:extLst>
      <p:ext uri="{BB962C8B-B14F-4D97-AF65-F5344CB8AC3E}">
        <p14:creationId xmlns:p14="http://schemas.microsoft.com/office/powerpoint/2010/main" val="25321148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Вказівник на вказівник працює як звичайний вказівник: ви можете його </a:t>
            </a:r>
            <a:r>
              <a:rPr lang="uk-UA" sz="1800" dirty="0" err="1"/>
              <a:t>розіменувати</a:t>
            </a:r>
            <a:r>
              <a:rPr lang="uk-UA" sz="1800" dirty="0"/>
              <a:t> для отримання значення, на яке він вказує. І, оскільки цим значенням є інший вказівник, для отримання початкового значення вам потрібно буде виконати операцію </a:t>
            </a:r>
            <a:r>
              <a:rPr lang="uk-UA" sz="1800" dirty="0" err="1"/>
              <a:t>розіменування</a:t>
            </a:r>
            <a:r>
              <a:rPr lang="uk-UA" sz="1800" dirty="0"/>
              <a:t> ще раз. Їх слід виконувати послідовно:</a:t>
            </a:r>
          </a:p>
        </p:txBody>
      </p:sp>
      <p:pic>
        <p:nvPicPr>
          <p:cNvPr id="5" name="Рисунок 4">
            <a:extLst>
              <a:ext uri="{FF2B5EF4-FFF2-40B4-BE49-F238E27FC236}">
                <a16:creationId xmlns:a16="http://schemas.microsoft.com/office/drawing/2014/main" id="{82974DC5-E2B6-4F5D-8934-ABC9B1FFA753}"/>
              </a:ext>
            </a:extLst>
          </p:cNvPr>
          <p:cNvPicPr>
            <a:picLocks noChangeAspect="1"/>
          </p:cNvPicPr>
          <p:nvPr/>
        </p:nvPicPr>
        <p:blipFill>
          <a:blip r:embed="rId2"/>
          <a:stretch>
            <a:fillRect/>
          </a:stretch>
        </p:blipFill>
        <p:spPr>
          <a:xfrm>
            <a:off x="1622384" y="2218282"/>
            <a:ext cx="8947230" cy="4089835"/>
          </a:xfrm>
          <a:prstGeom prst="rect">
            <a:avLst/>
          </a:prstGeom>
        </p:spPr>
      </p:pic>
      <p:pic>
        <p:nvPicPr>
          <p:cNvPr id="7" name="Рисунок 6">
            <a:extLst>
              <a:ext uri="{FF2B5EF4-FFF2-40B4-BE49-F238E27FC236}">
                <a16:creationId xmlns:a16="http://schemas.microsoft.com/office/drawing/2014/main" id="{40E677F3-44EE-479C-93D6-4AE6A9FBE425}"/>
              </a:ext>
            </a:extLst>
          </p:cNvPr>
          <p:cNvPicPr>
            <a:picLocks noChangeAspect="1"/>
          </p:cNvPicPr>
          <p:nvPr/>
        </p:nvPicPr>
        <p:blipFill>
          <a:blip r:embed="rId3"/>
          <a:stretch>
            <a:fillRect/>
          </a:stretch>
        </p:blipFill>
        <p:spPr>
          <a:xfrm>
            <a:off x="9358776" y="5017642"/>
            <a:ext cx="479705" cy="1154844"/>
          </a:xfrm>
          <a:prstGeom prst="rect">
            <a:avLst/>
          </a:prstGeom>
        </p:spPr>
      </p:pic>
    </p:spTree>
    <p:extLst>
      <p:ext uri="{BB962C8B-B14F-4D97-AF65-F5344CB8AC3E}">
        <p14:creationId xmlns:p14="http://schemas.microsoft.com/office/powerpoint/2010/main" val="15529075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Вказівники на вказівники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a:t>
            </a:r>
            <a:r>
              <a:rPr lang="ru-RU" sz="1800" dirty="0" err="1"/>
              <a:t>ви</a:t>
            </a:r>
            <a:r>
              <a:rPr lang="ru-RU" sz="1800" dirty="0"/>
              <a:t> не можете </a:t>
            </a:r>
            <a:r>
              <a:rPr lang="ru-RU" sz="1800" dirty="0" err="1"/>
              <a:t>ініціалізувати</a:t>
            </a:r>
            <a:r>
              <a:rPr lang="ru-RU" sz="1800" dirty="0"/>
              <a:t> </a:t>
            </a:r>
            <a:r>
              <a:rPr lang="ru-RU" sz="1800" dirty="0" err="1"/>
              <a:t>вказівник</a:t>
            </a:r>
            <a:r>
              <a:rPr lang="ru-RU" sz="1800" dirty="0"/>
              <a:t> на </a:t>
            </a:r>
            <a:r>
              <a:rPr lang="ru-RU" sz="1800" dirty="0" err="1"/>
              <a:t>вказівник</a:t>
            </a:r>
            <a:r>
              <a:rPr lang="ru-RU" sz="1800" dirty="0"/>
              <a:t> </a:t>
            </a:r>
            <a:r>
              <a:rPr lang="ru-RU" sz="1800" dirty="0" err="1"/>
              <a:t>безпосередньо</a:t>
            </a:r>
            <a:r>
              <a:rPr lang="ru-RU" sz="1800" dirty="0"/>
              <a:t> </a:t>
            </a:r>
            <a:r>
              <a:rPr lang="ru-RU" sz="1800" dirty="0" err="1"/>
              <a:t>значенням</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Це пов’язано з тим, що оператор адреси (</a:t>
            </a:r>
            <a:r>
              <a:rPr lang="uk-UA" sz="1800" dirty="0">
                <a:solidFill>
                  <a:schemeClr val="accent5">
                    <a:lumMod val="75000"/>
                  </a:schemeClr>
                </a:solidFill>
                <a:latin typeface="Consolas" panose="020B0609020204030204" pitchFamily="49" charset="0"/>
              </a:rPr>
              <a:t>&amp;</a:t>
            </a:r>
            <a:r>
              <a:rPr lang="uk-UA" sz="1800" dirty="0"/>
              <a:t>) вимагає </a:t>
            </a:r>
            <a:r>
              <a:rPr lang="en-US" sz="1800" dirty="0">
                <a:solidFill>
                  <a:schemeClr val="accent5">
                    <a:lumMod val="75000"/>
                  </a:schemeClr>
                </a:solidFill>
                <a:latin typeface="Consolas" panose="020B0609020204030204" pitchFamily="49" charset="0"/>
              </a:rPr>
              <a:t>l-value</a:t>
            </a:r>
            <a:r>
              <a:rPr lang="en-US" sz="1800" dirty="0"/>
              <a:t>, </a:t>
            </a:r>
            <a:r>
              <a:rPr lang="uk-UA" sz="1800" dirty="0"/>
              <a:t>але </a:t>
            </a:r>
            <a:r>
              <a:rPr lang="uk-UA" sz="1800" dirty="0">
                <a:solidFill>
                  <a:schemeClr val="accent5">
                    <a:lumMod val="75000"/>
                  </a:schemeClr>
                </a:solidFill>
                <a:latin typeface="Consolas" panose="020B0609020204030204" pitchFamily="49" charset="0"/>
              </a:rPr>
              <a:t>&amp;</a:t>
            </a:r>
            <a:r>
              <a:rPr lang="en-US" sz="1800" dirty="0">
                <a:solidFill>
                  <a:schemeClr val="accent5">
                    <a:lumMod val="75000"/>
                  </a:schemeClr>
                </a:solidFill>
                <a:latin typeface="Consolas" panose="020B0609020204030204" pitchFamily="49" charset="0"/>
              </a:rPr>
              <a:t>value </a:t>
            </a:r>
            <a:r>
              <a:rPr lang="en-US" sz="1800" dirty="0"/>
              <a:t>— </a:t>
            </a:r>
            <a:r>
              <a:rPr lang="uk-UA" sz="1800" dirty="0"/>
              <a:t>це </a:t>
            </a:r>
            <a:r>
              <a:rPr lang="en-US" sz="1800" dirty="0" err="1">
                <a:solidFill>
                  <a:schemeClr val="accent5">
                    <a:lumMod val="75000"/>
                  </a:schemeClr>
                </a:solidFill>
                <a:latin typeface="Consolas" panose="020B0609020204030204" pitchFamily="49" charset="0"/>
              </a:rPr>
              <a:t>r-value</a:t>
            </a:r>
            <a:r>
              <a:rPr lang="en-US" sz="1800" dirty="0"/>
              <a:t>. </a:t>
            </a:r>
            <a:r>
              <a:rPr lang="uk-UA" sz="1800" dirty="0"/>
              <a:t>Однак, вказівнику на вказівник можна вказати значення </a:t>
            </a:r>
            <a:r>
              <a:rPr lang="en-US" sz="1800" dirty="0" err="1">
                <a:solidFill>
                  <a:schemeClr val="accent5">
                    <a:lumMod val="75000"/>
                  </a:schemeClr>
                </a:solidFill>
                <a:latin typeface="Consolas" panose="020B0609020204030204" pitchFamily="49" charset="0"/>
              </a:rPr>
              <a:t>nullptr</a:t>
            </a:r>
            <a:r>
              <a:rPr lang="en-US" sz="1800" dirty="0"/>
              <a:t>:</a:t>
            </a:r>
            <a:endParaRPr lang="uk-UA" sz="1800" dirty="0"/>
          </a:p>
        </p:txBody>
      </p:sp>
      <p:pic>
        <p:nvPicPr>
          <p:cNvPr id="5" name="Рисунок 4">
            <a:extLst>
              <a:ext uri="{FF2B5EF4-FFF2-40B4-BE49-F238E27FC236}">
                <a16:creationId xmlns:a16="http://schemas.microsoft.com/office/drawing/2014/main" id="{4C45F29D-1D6D-4B20-9EB5-C227F95AAA83}"/>
              </a:ext>
            </a:extLst>
          </p:cNvPr>
          <p:cNvPicPr>
            <a:picLocks noChangeAspect="1"/>
          </p:cNvPicPr>
          <p:nvPr/>
        </p:nvPicPr>
        <p:blipFill>
          <a:blip r:embed="rId2"/>
          <a:stretch>
            <a:fillRect/>
          </a:stretch>
        </p:blipFill>
        <p:spPr>
          <a:xfrm>
            <a:off x="2855087" y="1397754"/>
            <a:ext cx="6481823" cy="1556750"/>
          </a:xfrm>
          <a:prstGeom prst="rect">
            <a:avLst/>
          </a:prstGeom>
        </p:spPr>
      </p:pic>
      <p:pic>
        <p:nvPicPr>
          <p:cNvPr id="8" name="Рисунок 7">
            <a:extLst>
              <a:ext uri="{FF2B5EF4-FFF2-40B4-BE49-F238E27FC236}">
                <a16:creationId xmlns:a16="http://schemas.microsoft.com/office/drawing/2014/main" id="{B471D3B1-66DC-4A14-B99E-15FA08B5571A}"/>
              </a:ext>
            </a:extLst>
          </p:cNvPr>
          <p:cNvPicPr>
            <a:picLocks noChangeAspect="1"/>
          </p:cNvPicPr>
          <p:nvPr/>
        </p:nvPicPr>
        <p:blipFill>
          <a:blip r:embed="rId3"/>
          <a:stretch>
            <a:fillRect/>
          </a:stretch>
        </p:blipFill>
        <p:spPr>
          <a:xfrm>
            <a:off x="1651319" y="3857845"/>
            <a:ext cx="8889357" cy="904367"/>
          </a:xfrm>
          <a:prstGeom prst="rect">
            <a:avLst/>
          </a:prstGeom>
        </p:spPr>
      </p:pic>
    </p:spTree>
    <p:extLst>
      <p:ext uri="{BB962C8B-B14F-4D97-AF65-F5344CB8AC3E}">
        <p14:creationId xmlns:p14="http://schemas.microsoft.com/office/powerpoint/2010/main" val="277657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Масиви вказівників</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Вказівники</a:t>
            </a:r>
            <a:r>
              <a:rPr lang="ru-RU" sz="1800" dirty="0"/>
              <a:t> на </a:t>
            </a:r>
            <a:r>
              <a:rPr lang="ru-RU" sz="1800" dirty="0" err="1"/>
              <a:t>вказівники</a:t>
            </a:r>
            <a:r>
              <a:rPr lang="ru-RU" sz="1800" dirty="0"/>
              <a:t> </a:t>
            </a:r>
            <a:r>
              <a:rPr lang="ru-RU" sz="1800" dirty="0" err="1"/>
              <a:t>мають</a:t>
            </a:r>
            <a:r>
              <a:rPr lang="ru-RU" sz="1800" dirty="0"/>
              <a:t> </a:t>
            </a:r>
            <a:r>
              <a:rPr lang="ru-RU" sz="1800" dirty="0" err="1"/>
              <a:t>кілька</a:t>
            </a:r>
            <a:r>
              <a:rPr lang="ru-RU" sz="1800" dirty="0"/>
              <a:t> </a:t>
            </a:r>
            <a:r>
              <a:rPr lang="ru-RU" sz="1800" dirty="0" err="1"/>
              <a:t>застосувань</a:t>
            </a:r>
            <a:r>
              <a:rPr lang="ru-RU" sz="1800" dirty="0"/>
              <a:t>. </a:t>
            </a:r>
            <a:r>
              <a:rPr lang="ru-RU" sz="1800" dirty="0" err="1"/>
              <a:t>Найбільш</a:t>
            </a:r>
            <a:r>
              <a:rPr lang="ru-RU" sz="1800" dirty="0"/>
              <a:t> </a:t>
            </a:r>
            <a:r>
              <a:rPr lang="ru-RU" sz="1800" dirty="0" err="1"/>
              <a:t>використовуваним</a:t>
            </a:r>
            <a:r>
              <a:rPr lang="ru-RU" sz="1800" dirty="0"/>
              <a:t> є </a:t>
            </a:r>
            <a:r>
              <a:rPr lang="ru-RU" sz="1800" dirty="0" err="1"/>
              <a:t>динамічне</a:t>
            </a:r>
            <a:r>
              <a:rPr lang="ru-RU" sz="1800" dirty="0"/>
              <a:t> </a:t>
            </a:r>
            <a:r>
              <a:rPr lang="ru-RU" sz="1800" dirty="0" err="1"/>
              <a:t>виділення</a:t>
            </a:r>
            <a:r>
              <a:rPr lang="ru-RU" sz="1800" dirty="0"/>
              <a:t> </a:t>
            </a:r>
            <a:r>
              <a:rPr lang="ru-RU" sz="1800" dirty="0" err="1"/>
              <a:t>масиву</a:t>
            </a:r>
            <a:r>
              <a:rPr lang="ru-RU" sz="1800" dirty="0"/>
              <a:t> </a:t>
            </a:r>
            <a:r>
              <a:rPr lang="ru-RU" sz="1800" dirty="0" err="1"/>
              <a:t>вказівників</a:t>
            </a:r>
            <a:r>
              <a:rPr lang="ru-RU" sz="1800" dirty="0"/>
              <a:t>:</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err="1"/>
              <a:t>Це</a:t>
            </a:r>
            <a:r>
              <a:rPr lang="ru-RU" sz="1800" dirty="0"/>
              <a:t> </a:t>
            </a:r>
            <a:r>
              <a:rPr lang="ru-RU" sz="1800" dirty="0" err="1"/>
              <a:t>звичайний</a:t>
            </a:r>
            <a:r>
              <a:rPr lang="ru-RU" sz="1800" dirty="0"/>
              <a:t> динамічно </a:t>
            </a:r>
            <a:r>
              <a:rPr lang="ru-RU" sz="1800" dirty="0" err="1"/>
              <a:t>виділений</a:t>
            </a:r>
            <a:r>
              <a:rPr lang="ru-RU" sz="1800" dirty="0"/>
              <a:t> </a:t>
            </a:r>
            <a:r>
              <a:rPr lang="ru-RU" sz="1800" dirty="0" err="1"/>
              <a:t>масив</a:t>
            </a:r>
            <a:r>
              <a:rPr lang="ru-RU" sz="1800" dirty="0"/>
              <a:t>, за </a:t>
            </a:r>
            <a:r>
              <a:rPr lang="ru-RU" sz="1800" dirty="0" err="1"/>
              <a:t>винятком</a:t>
            </a:r>
            <a:r>
              <a:rPr lang="ru-RU" sz="1800" dirty="0"/>
              <a:t> того, </a:t>
            </a:r>
            <a:r>
              <a:rPr lang="ru-RU" sz="1800" dirty="0" err="1"/>
              <a:t>що</a:t>
            </a:r>
            <a:r>
              <a:rPr lang="ru-RU" sz="1800" dirty="0"/>
              <a:t> </a:t>
            </a:r>
            <a:r>
              <a:rPr lang="ru-RU" sz="1800" dirty="0" err="1"/>
              <a:t>його</a:t>
            </a:r>
            <a:r>
              <a:rPr lang="ru-RU" sz="1800" dirty="0"/>
              <a:t> </a:t>
            </a:r>
            <a:r>
              <a:rPr lang="ru-RU" sz="1800" dirty="0" err="1"/>
              <a:t>елементами</a:t>
            </a:r>
            <a:r>
              <a:rPr lang="ru-RU" sz="1800" dirty="0"/>
              <a:t> є </a:t>
            </a:r>
            <a:r>
              <a:rPr lang="ru-RU" sz="1800" dirty="0" err="1"/>
              <a:t>вказівники</a:t>
            </a:r>
            <a:r>
              <a:rPr lang="ru-RU" sz="1800" dirty="0"/>
              <a:t> на тип </a:t>
            </a:r>
            <a:r>
              <a:rPr lang="ru-RU" sz="1800" dirty="0" err="1">
                <a:solidFill>
                  <a:schemeClr val="accent5">
                    <a:lumMod val="75000"/>
                  </a:schemeClr>
                </a:solidFill>
                <a:latin typeface="Consolas" panose="020B0609020204030204" pitchFamily="49" charset="0"/>
              </a:rPr>
              <a:t>int</a:t>
            </a:r>
            <a:r>
              <a:rPr lang="ru-RU" sz="1800" dirty="0"/>
              <a:t>, а не </a:t>
            </a:r>
            <a:r>
              <a:rPr lang="ru-RU" sz="1800" dirty="0" err="1"/>
              <a:t>значення</a:t>
            </a:r>
            <a:r>
              <a:rPr lang="ru-RU" sz="1800" dirty="0"/>
              <a:t> типу </a:t>
            </a:r>
            <a:r>
              <a:rPr lang="ru-RU" sz="1800" dirty="0" err="1">
                <a:solidFill>
                  <a:schemeClr val="accent5">
                    <a:lumMod val="75000"/>
                  </a:schemeClr>
                </a:solidFill>
                <a:latin typeface="Consolas" panose="020B0609020204030204" pitchFamily="49" charset="0"/>
              </a:rPr>
              <a:t>int</a:t>
            </a:r>
            <a:r>
              <a:rPr lang="ru-RU" sz="1800" dirty="0"/>
              <a:t>.</a:t>
            </a:r>
            <a:endParaRPr lang="uk-UA" sz="1800" dirty="0"/>
          </a:p>
        </p:txBody>
      </p:sp>
      <p:pic>
        <p:nvPicPr>
          <p:cNvPr id="5" name="Рисунок 4">
            <a:extLst>
              <a:ext uri="{FF2B5EF4-FFF2-40B4-BE49-F238E27FC236}">
                <a16:creationId xmlns:a16="http://schemas.microsoft.com/office/drawing/2014/main" id="{F54EF238-C582-4C94-9598-6B8F980656A1}"/>
              </a:ext>
            </a:extLst>
          </p:cNvPr>
          <p:cNvPicPr>
            <a:picLocks noChangeAspect="1"/>
          </p:cNvPicPr>
          <p:nvPr/>
        </p:nvPicPr>
        <p:blipFill>
          <a:blip r:embed="rId2"/>
          <a:stretch>
            <a:fillRect/>
          </a:stretch>
        </p:blipFill>
        <p:spPr>
          <a:xfrm>
            <a:off x="1147822" y="1878103"/>
            <a:ext cx="9896354" cy="994370"/>
          </a:xfrm>
          <a:prstGeom prst="rect">
            <a:avLst/>
          </a:prstGeom>
        </p:spPr>
      </p:pic>
    </p:spTree>
    <p:extLst>
      <p:ext uri="{BB962C8B-B14F-4D97-AF65-F5344CB8AC3E}">
        <p14:creationId xmlns:p14="http://schemas.microsoft.com/office/powerpoint/2010/main" val="42002413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Двовимірні динамічно виділені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Іншим</a:t>
            </a:r>
            <a:r>
              <a:rPr lang="ru-RU" sz="1800" dirty="0"/>
              <a:t> </a:t>
            </a:r>
            <a:r>
              <a:rPr lang="ru-RU" sz="1800" dirty="0" err="1"/>
              <a:t>поширеним</a:t>
            </a:r>
            <a:r>
              <a:rPr lang="ru-RU" sz="1800" dirty="0"/>
              <a:t> </a:t>
            </a:r>
            <a:r>
              <a:rPr lang="ru-RU" sz="1800" dirty="0" err="1"/>
              <a:t>застосуванням</a:t>
            </a:r>
            <a:r>
              <a:rPr lang="ru-RU" sz="1800" dirty="0"/>
              <a:t> </a:t>
            </a:r>
            <a:r>
              <a:rPr lang="ru-RU" sz="1800" dirty="0" err="1"/>
              <a:t>вказівників</a:t>
            </a:r>
            <a:r>
              <a:rPr lang="ru-RU" sz="1800" dirty="0"/>
              <a:t> на </a:t>
            </a:r>
            <a:r>
              <a:rPr lang="ru-RU" sz="1800" dirty="0" err="1"/>
              <a:t>вказівники</a:t>
            </a:r>
            <a:r>
              <a:rPr lang="ru-RU" sz="1800" dirty="0"/>
              <a:t> є </a:t>
            </a:r>
            <a:r>
              <a:rPr lang="ru-RU" sz="1800" b="1" dirty="0" err="1">
                <a:highlight>
                  <a:srgbClr val="00FF00"/>
                </a:highlight>
              </a:rPr>
              <a:t>динамічне</a:t>
            </a:r>
            <a:r>
              <a:rPr lang="ru-RU" sz="1800" b="1" dirty="0">
                <a:highlight>
                  <a:srgbClr val="00FF00"/>
                </a:highlight>
              </a:rPr>
              <a:t> </a:t>
            </a:r>
            <a:r>
              <a:rPr lang="ru-RU" sz="1800" b="1" dirty="0" err="1">
                <a:highlight>
                  <a:srgbClr val="00FF00"/>
                </a:highlight>
              </a:rPr>
              <a:t>виділення</a:t>
            </a:r>
            <a:r>
              <a:rPr lang="ru-RU" sz="1800" b="1" dirty="0">
                <a:highlight>
                  <a:srgbClr val="00FF00"/>
                </a:highlight>
              </a:rPr>
              <a:t> </a:t>
            </a:r>
            <a:r>
              <a:rPr lang="ru-RU" sz="1800" b="1" dirty="0" err="1">
                <a:highlight>
                  <a:srgbClr val="00FF00"/>
                </a:highlight>
              </a:rPr>
              <a:t>багатовимірних</a:t>
            </a:r>
            <a:r>
              <a:rPr lang="ru-RU" sz="1800" b="1" dirty="0">
                <a:highlight>
                  <a:srgbClr val="00FF00"/>
                </a:highlight>
              </a:rPr>
              <a:t> </a:t>
            </a:r>
            <a:r>
              <a:rPr lang="ru-RU" sz="1800" b="1" dirty="0" err="1">
                <a:highlight>
                  <a:srgbClr val="00FF00"/>
                </a:highlight>
              </a:rPr>
              <a:t>масивів</a:t>
            </a:r>
            <a:r>
              <a:rPr lang="ru-RU" sz="1800" dirty="0"/>
              <a:t>. На </a:t>
            </a:r>
            <a:r>
              <a:rPr lang="ru-RU" sz="1800" dirty="0" err="1"/>
              <a:t>відміну</a:t>
            </a:r>
            <a:r>
              <a:rPr lang="ru-RU" sz="1800" dirty="0"/>
              <a:t> </a:t>
            </a:r>
            <a:r>
              <a:rPr lang="ru-RU" sz="1800" dirty="0" err="1"/>
              <a:t>від</a:t>
            </a:r>
            <a:r>
              <a:rPr lang="ru-RU" sz="1800" dirty="0"/>
              <a:t> </a:t>
            </a:r>
            <a:r>
              <a:rPr lang="ru-RU" sz="1800" dirty="0" err="1"/>
              <a:t>двовимірного</a:t>
            </a:r>
            <a:r>
              <a:rPr lang="ru-RU" sz="1800" dirty="0"/>
              <a:t> </a:t>
            </a:r>
            <a:r>
              <a:rPr lang="ru-RU" sz="1800" dirty="0" err="1"/>
              <a:t>фіксованого</a:t>
            </a:r>
            <a:r>
              <a:rPr lang="ru-RU" sz="1800" dirty="0"/>
              <a:t> </a:t>
            </a:r>
            <a:r>
              <a:rPr lang="ru-RU" sz="1800" dirty="0" err="1"/>
              <a:t>масиву</a:t>
            </a:r>
            <a:r>
              <a:rPr lang="ru-RU" sz="1800" dirty="0"/>
              <a:t>, </a:t>
            </a:r>
            <a:r>
              <a:rPr lang="ru-RU" sz="1800" dirty="0" err="1"/>
              <a:t>який</a:t>
            </a:r>
            <a:r>
              <a:rPr lang="ru-RU" sz="1800" dirty="0"/>
              <a:t> </a:t>
            </a:r>
            <a:r>
              <a:rPr lang="ru-RU" sz="1800" dirty="0" err="1"/>
              <a:t>можна</a:t>
            </a:r>
            <a:r>
              <a:rPr lang="ru-RU" sz="1800" dirty="0"/>
              <a:t> легко </a:t>
            </a:r>
            <a:r>
              <a:rPr lang="ru-RU" sz="1800" dirty="0" err="1"/>
              <a:t>оголосити</a:t>
            </a:r>
            <a:r>
              <a:rPr lang="ru-RU" sz="1800" dirty="0"/>
              <a:t> </a:t>
            </a:r>
            <a:r>
              <a:rPr lang="ru-RU" sz="1800" dirty="0" err="1"/>
              <a:t>наступним</a:t>
            </a:r>
            <a:r>
              <a:rPr lang="ru-RU" sz="1800" dirty="0"/>
              <a:t> чином:</a:t>
            </a:r>
            <a:endParaRPr lang="en-US" sz="1800" dirty="0"/>
          </a:p>
          <a:p>
            <a:pPr marL="540000" indent="360000">
              <a:lnSpc>
                <a:spcPct val="150000"/>
              </a:lnSpc>
              <a:spcBef>
                <a:spcPts val="0"/>
              </a:spcBef>
              <a:buNone/>
            </a:pPr>
            <a:r>
              <a:rPr lang="en-US" sz="1800" dirty="0">
                <a:solidFill>
                  <a:schemeClr val="accent5">
                    <a:lumMod val="75000"/>
                  </a:schemeClr>
                </a:solidFill>
                <a:latin typeface="Consolas" panose="020B0609020204030204" pitchFamily="49" charset="0"/>
              </a:rPr>
              <a:t>int array[15][7];</a:t>
            </a:r>
          </a:p>
          <a:p>
            <a:pPr marL="540000" indent="360000">
              <a:lnSpc>
                <a:spcPct val="150000"/>
              </a:lnSpc>
              <a:spcBef>
                <a:spcPts val="0"/>
              </a:spcBef>
              <a:buNone/>
            </a:pPr>
            <a:r>
              <a:rPr lang="ru-RU" sz="1800" dirty="0" err="1"/>
              <a:t>Динамічне</a:t>
            </a:r>
            <a:r>
              <a:rPr lang="ru-RU" sz="1800" dirty="0"/>
              <a:t> </a:t>
            </a:r>
            <a:r>
              <a:rPr lang="ru-RU" sz="1800" dirty="0" err="1"/>
              <a:t>виділення</a:t>
            </a:r>
            <a:r>
              <a:rPr lang="ru-RU" sz="1800" dirty="0"/>
              <a:t> </a:t>
            </a:r>
            <a:r>
              <a:rPr lang="ru-RU" sz="1800" dirty="0" err="1"/>
              <a:t>двовимірного</a:t>
            </a:r>
            <a:r>
              <a:rPr lang="ru-RU" sz="1800" dirty="0"/>
              <a:t> </a:t>
            </a:r>
            <a:r>
              <a:rPr lang="ru-RU" sz="1800" dirty="0" err="1"/>
              <a:t>масиву</a:t>
            </a:r>
            <a:r>
              <a:rPr lang="ru-RU" sz="1800" dirty="0"/>
              <a:t> </a:t>
            </a:r>
            <a:r>
              <a:rPr lang="ru-RU" sz="1800" dirty="0" err="1"/>
              <a:t>трохи</a:t>
            </a:r>
            <a:r>
              <a:rPr lang="ru-RU" sz="1800" dirty="0"/>
              <a:t> </a:t>
            </a:r>
            <a:r>
              <a:rPr lang="ru-RU" sz="1800" dirty="0" err="1"/>
              <a:t>відрізняється</a:t>
            </a:r>
            <a:r>
              <a:rPr lang="ru-RU" sz="1800" dirty="0"/>
              <a:t>. У вас </a:t>
            </a:r>
            <a:r>
              <a:rPr lang="ru-RU" sz="1800" dirty="0" err="1"/>
              <a:t>може</a:t>
            </a:r>
            <a:r>
              <a:rPr lang="ru-RU" sz="1800" dirty="0"/>
              <a:t> </a:t>
            </a:r>
            <a:r>
              <a:rPr lang="ru-RU" sz="1800" dirty="0" err="1"/>
              <a:t>виникнути</a:t>
            </a:r>
            <a:r>
              <a:rPr lang="ru-RU" sz="1800" dirty="0"/>
              <a:t> </a:t>
            </a:r>
            <a:r>
              <a:rPr lang="ru-RU" sz="1800" dirty="0" err="1"/>
              <a:t>спокуса</a:t>
            </a:r>
            <a:r>
              <a:rPr lang="ru-RU" sz="1800" dirty="0"/>
              <a:t> </a:t>
            </a:r>
            <a:r>
              <a:rPr lang="ru-RU" sz="1800" dirty="0" err="1"/>
              <a:t>написати</a:t>
            </a:r>
            <a:r>
              <a:rPr lang="ru-RU" sz="1800" dirty="0"/>
              <a:t> </a:t>
            </a:r>
            <a:r>
              <a:rPr lang="ru-RU" sz="1800" dirty="0" err="1"/>
              <a:t>щось</a:t>
            </a:r>
            <a:r>
              <a:rPr lang="ru-RU" sz="1800" dirty="0"/>
              <a:t> на </a:t>
            </a:r>
            <a:r>
              <a:rPr lang="ru-RU" sz="1800" dirty="0" err="1"/>
              <a:t>кшталт</a:t>
            </a:r>
            <a:r>
              <a:rPr lang="ru-RU" sz="1800" dirty="0"/>
              <a:t> такого:</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Тут ви отримаєте помилку. Є два можливих рішення. Якщо правий індекс є </a:t>
            </a:r>
            <a:r>
              <a:rPr lang="uk-UA" sz="1800" b="1" dirty="0">
                <a:highlight>
                  <a:srgbClr val="00FF00"/>
                </a:highlight>
              </a:rPr>
              <a:t>константою типу </a:t>
            </a:r>
            <a:r>
              <a:rPr lang="en-US" sz="1800" b="1" dirty="0">
                <a:highlight>
                  <a:srgbClr val="00FF00"/>
                </a:highlight>
              </a:rPr>
              <a:t>compile-time</a:t>
            </a:r>
            <a:r>
              <a:rPr lang="en-US" sz="1800" dirty="0"/>
              <a:t>, </a:t>
            </a:r>
            <a:r>
              <a:rPr lang="uk-UA" sz="1800" dirty="0"/>
              <a:t>то ви можете зробити наступне:</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Дужки тут </a:t>
            </a:r>
            <a:r>
              <a:rPr lang="ru-RU" sz="1800" dirty="0" err="1"/>
              <a:t>потрібні</a:t>
            </a:r>
            <a:r>
              <a:rPr lang="ru-RU" sz="1800" dirty="0"/>
              <a:t> для </a:t>
            </a:r>
            <a:r>
              <a:rPr lang="ru-RU" sz="1800" dirty="0" err="1"/>
              <a:t>дотримання</a:t>
            </a:r>
            <a:r>
              <a:rPr lang="ru-RU" sz="1800" dirty="0"/>
              <a:t> </a:t>
            </a:r>
            <a:r>
              <a:rPr lang="ru-RU" sz="1800" dirty="0" err="1"/>
              <a:t>пріоритету</a:t>
            </a:r>
            <a:r>
              <a:rPr lang="ru-RU" sz="1800" dirty="0"/>
              <a:t>. У C++11 </a:t>
            </a:r>
            <a:r>
              <a:rPr lang="ru-RU" sz="1800" dirty="0" err="1"/>
              <a:t>хорошою</a:t>
            </a:r>
            <a:r>
              <a:rPr lang="ru-RU" sz="1800" dirty="0"/>
              <a:t> </a:t>
            </a:r>
            <a:r>
              <a:rPr lang="ru-RU" sz="1800" dirty="0" err="1"/>
              <a:t>ідеєю</a:t>
            </a:r>
            <a:r>
              <a:rPr lang="ru-RU" sz="1800" dirty="0"/>
              <a:t> буде </a:t>
            </a:r>
            <a:r>
              <a:rPr lang="ru-RU" sz="1800" dirty="0" err="1"/>
              <a:t>використовувати</a:t>
            </a:r>
            <a:r>
              <a:rPr lang="ru-RU" sz="1800" dirty="0"/>
              <a:t> </a:t>
            </a:r>
            <a:r>
              <a:rPr lang="ru-RU" sz="1800" dirty="0" err="1"/>
              <a:t>ключове</a:t>
            </a:r>
            <a:r>
              <a:rPr lang="ru-RU" sz="1800" dirty="0"/>
              <a:t> слово </a:t>
            </a:r>
            <a:r>
              <a:rPr lang="ru-RU" sz="1800" dirty="0" err="1"/>
              <a:t>auto</a:t>
            </a:r>
            <a:r>
              <a:rPr lang="ru-RU" sz="1800" dirty="0"/>
              <a:t> для автоматичного </a:t>
            </a:r>
            <a:r>
              <a:rPr lang="ru-RU" sz="1800" dirty="0" err="1"/>
              <a:t>визначення</a:t>
            </a:r>
            <a:r>
              <a:rPr lang="ru-RU" sz="1800" dirty="0"/>
              <a:t> типу </a:t>
            </a:r>
            <a:r>
              <a:rPr lang="ru-RU" sz="1800" dirty="0" err="1"/>
              <a:t>даних</a:t>
            </a:r>
            <a:r>
              <a:rPr lang="ru-RU" sz="1800" dirty="0"/>
              <a:t>:</a:t>
            </a:r>
            <a:endParaRPr lang="uk-UA" sz="1800" dirty="0"/>
          </a:p>
        </p:txBody>
      </p:sp>
      <p:pic>
        <p:nvPicPr>
          <p:cNvPr id="5" name="Рисунок 4">
            <a:extLst>
              <a:ext uri="{FF2B5EF4-FFF2-40B4-BE49-F238E27FC236}">
                <a16:creationId xmlns:a16="http://schemas.microsoft.com/office/drawing/2014/main" id="{1DE25F61-2A69-4F5D-87F1-D91236100773}"/>
              </a:ext>
            </a:extLst>
          </p:cNvPr>
          <p:cNvPicPr>
            <a:picLocks noChangeAspect="1"/>
          </p:cNvPicPr>
          <p:nvPr/>
        </p:nvPicPr>
        <p:blipFill>
          <a:blip r:embed="rId2"/>
          <a:stretch>
            <a:fillRect/>
          </a:stretch>
        </p:blipFill>
        <p:spPr>
          <a:xfrm>
            <a:off x="810228" y="3067334"/>
            <a:ext cx="4988689" cy="723331"/>
          </a:xfrm>
          <a:prstGeom prst="rect">
            <a:avLst/>
          </a:prstGeom>
        </p:spPr>
      </p:pic>
      <p:pic>
        <p:nvPicPr>
          <p:cNvPr id="7" name="Рисунок 6">
            <a:extLst>
              <a:ext uri="{FF2B5EF4-FFF2-40B4-BE49-F238E27FC236}">
                <a16:creationId xmlns:a16="http://schemas.microsoft.com/office/drawing/2014/main" id="{93D91474-B96F-44F4-9F61-ECB9FCAB6728}"/>
              </a:ext>
            </a:extLst>
          </p:cNvPr>
          <p:cNvPicPr>
            <a:picLocks noChangeAspect="1"/>
          </p:cNvPicPr>
          <p:nvPr/>
        </p:nvPicPr>
        <p:blipFill>
          <a:blip r:embed="rId3"/>
          <a:stretch>
            <a:fillRect/>
          </a:stretch>
        </p:blipFill>
        <p:spPr>
          <a:xfrm>
            <a:off x="810228" y="4687232"/>
            <a:ext cx="4039564" cy="797157"/>
          </a:xfrm>
          <a:prstGeom prst="rect">
            <a:avLst/>
          </a:prstGeom>
        </p:spPr>
      </p:pic>
      <p:pic>
        <p:nvPicPr>
          <p:cNvPr id="9" name="Рисунок 8">
            <a:extLst>
              <a:ext uri="{FF2B5EF4-FFF2-40B4-BE49-F238E27FC236}">
                <a16:creationId xmlns:a16="http://schemas.microsoft.com/office/drawing/2014/main" id="{FB55ACA0-2F01-4C63-A964-D287A3C16BC0}"/>
              </a:ext>
            </a:extLst>
          </p:cNvPr>
          <p:cNvPicPr>
            <a:picLocks noChangeAspect="1"/>
          </p:cNvPicPr>
          <p:nvPr/>
        </p:nvPicPr>
        <p:blipFill>
          <a:blip r:embed="rId4"/>
          <a:stretch>
            <a:fillRect/>
          </a:stretch>
        </p:blipFill>
        <p:spPr>
          <a:xfrm>
            <a:off x="810228" y="6264644"/>
            <a:ext cx="5166650" cy="723331"/>
          </a:xfrm>
          <a:prstGeom prst="rect">
            <a:avLst/>
          </a:prstGeom>
        </p:spPr>
      </p:pic>
    </p:spTree>
    <p:extLst>
      <p:ext uri="{BB962C8B-B14F-4D97-AF65-F5344CB8AC3E}">
        <p14:creationId xmlns:p14="http://schemas.microsoft.com/office/powerpoint/2010/main" val="23234928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Двовимірні динамічно виділені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На жаль, це відносно просте рішення не працює, якщо правий індекс не є константою типу </a:t>
            </a:r>
            <a:r>
              <a:rPr lang="en-US" sz="1800" dirty="0"/>
              <a:t>compile-time. </a:t>
            </a:r>
            <a:r>
              <a:rPr lang="uk-UA" sz="1800" dirty="0"/>
              <a:t>В такому випадку все трохи </a:t>
            </a:r>
            <a:r>
              <a:rPr lang="uk-UA" sz="1800" dirty="0" err="1"/>
              <a:t>ускладнюється</a:t>
            </a:r>
            <a:r>
              <a:rPr lang="uk-UA" sz="1800" dirty="0"/>
              <a:t>. Спочатку ми виділяємо масив вказівників (як у вищенаведеному прикладі), а потім перебираємо кожен елемент масиву вказівників і виділяємо динамічний масив для кожного елементу цього масиву. В підсумку, наш динамічний двовимірний масив — це динамічний одновимірний масив динамічних одновимірних масивів!</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ru-RU" sz="1800" dirty="0"/>
              <a:t>Доступ до </a:t>
            </a:r>
            <a:r>
              <a:rPr lang="ru-RU" sz="1800" dirty="0" err="1"/>
              <a:t>елементів</a:t>
            </a:r>
            <a:r>
              <a:rPr lang="ru-RU" sz="1800" dirty="0"/>
              <a:t> </a:t>
            </a:r>
            <a:r>
              <a:rPr lang="ru-RU" sz="1800" dirty="0" err="1"/>
              <a:t>масиву</a:t>
            </a:r>
            <a:r>
              <a:rPr lang="ru-RU" sz="1800" dirty="0"/>
              <a:t> </a:t>
            </a:r>
            <a:r>
              <a:rPr lang="ru-RU" sz="1800" dirty="0" err="1"/>
              <a:t>виконується</a:t>
            </a:r>
            <a:r>
              <a:rPr lang="ru-RU" sz="1800" dirty="0"/>
              <a:t> як </a:t>
            </a:r>
            <a:r>
              <a:rPr lang="ru-RU" sz="1800" dirty="0" err="1"/>
              <a:t>зазвичай</a:t>
            </a:r>
            <a:r>
              <a:rPr lang="ru-RU" sz="1800" dirty="0"/>
              <a:t>:</a:t>
            </a:r>
            <a:endParaRPr lang="uk-UA" sz="1800" dirty="0"/>
          </a:p>
        </p:txBody>
      </p:sp>
      <p:pic>
        <p:nvPicPr>
          <p:cNvPr id="5" name="Рисунок 4">
            <a:extLst>
              <a:ext uri="{FF2B5EF4-FFF2-40B4-BE49-F238E27FC236}">
                <a16:creationId xmlns:a16="http://schemas.microsoft.com/office/drawing/2014/main" id="{3F2CDAD6-8F6F-4770-AEE9-00F66BECCB3C}"/>
              </a:ext>
            </a:extLst>
          </p:cNvPr>
          <p:cNvPicPr>
            <a:picLocks noChangeAspect="1"/>
          </p:cNvPicPr>
          <p:nvPr/>
        </p:nvPicPr>
        <p:blipFill>
          <a:blip r:embed="rId2"/>
          <a:stretch>
            <a:fillRect/>
          </a:stretch>
        </p:blipFill>
        <p:spPr>
          <a:xfrm>
            <a:off x="0" y="3004690"/>
            <a:ext cx="12192000" cy="1706311"/>
          </a:xfrm>
          <a:prstGeom prst="rect">
            <a:avLst/>
          </a:prstGeom>
        </p:spPr>
      </p:pic>
      <p:pic>
        <p:nvPicPr>
          <p:cNvPr id="7" name="Рисунок 6">
            <a:extLst>
              <a:ext uri="{FF2B5EF4-FFF2-40B4-BE49-F238E27FC236}">
                <a16:creationId xmlns:a16="http://schemas.microsoft.com/office/drawing/2014/main" id="{C819483F-8A8D-4690-937A-BB5CB65D2917}"/>
              </a:ext>
            </a:extLst>
          </p:cNvPr>
          <p:cNvPicPr>
            <a:picLocks noChangeAspect="1"/>
          </p:cNvPicPr>
          <p:nvPr/>
        </p:nvPicPr>
        <p:blipFill>
          <a:blip r:embed="rId3"/>
          <a:stretch>
            <a:fillRect/>
          </a:stretch>
        </p:blipFill>
        <p:spPr>
          <a:xfrm>
            <a:off x="636607" y="5157832"/>
            <a:ext cx="6736466" cy="842476"/>
          </a:xfrm>
          <a:prstGeom prst="rect">
            <a:avLst/>
          </a:prstGeom>
        </p:spPr>
      </p:pic>
    </p:spTree>
    <p:extLst>
      <p:ext uri="{BB962C8B-B14F-4D97-AF65-F5344CB8AC3E}">
        <p14:creationId xmlns:p14="http://schemas.microsoft.com/office/powerpoint/2010/main" val="30772098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Двовимірні динамічно виділені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Цим методом, оскільки кожен стовпець масиву незалежно динамічно виділяється, можна зробити динамічно виділені двовимірні масиви, які не є прямокутними. Наприклад, ми можемо створити масив трикутної форми:</a:t>
            </a: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endParaRPr lang="en-US" sz="1800" dirty="0"/>
          </a:p>
          <a:p>
            <a:pPr marL="540000" indent="360000">
              <a:lnSpc>
                <a:spcPct val="150000"/>
              </a:lnSpc>
              <a:spcBef>
                <a:spcPts val="0"/>
              </a:spcBef>
              <a:buNone/>
            </a:pPr>
            <a:r>
              <a:rPr lang="uk-UA" sz="1800" dirty="0"/>
              <a:t>У вищенаведеному прикладі, </a:t>
            </a:r>
            <a:r>
              <a:rPr lang="en-US" sz="1800" dirty="0">
                <a:solidFill>
                  <a:schemeClr val="accent5">
                    <a:lumMod val="75000"/>
                  </a:schemeClr>
                </a:solidFill>
                <a:latin typeface="Consolas" panose="020B0609020204030204" pitchFamily="49" charset="0"/>
              </a:rPr>
              <a:t>array[0] </a:t>
            </a:r>
            <a:r>
              <a:rPr lang="en-US" sz="1800" dirty="0"/>
              <a:t>— </a:t>
            </a:r>
            <a:r>
              <a:rPr lang="uk-UA" sz="1800" dirty="0"/>
              <a:t>це масив довжиною </a:t>
            </a:r>
            <a:r>
              <a:rPr lang="uk-UA" sz="1800" dirty="0">
                <a:solidFill>
                  <a:schemeClr val="accent5">
                    <a:lumMod val="75000"/>
                  </a:schemeClr>
                </a:solidFill>
                <a:latin typeface="Consolas" panose="020B0609020204030204" pitchFamily="49" charset="0"/>
              </a:rPr>
              <a:t>1</a:t>
            </a:r>
            <a:r>
              <a:rPr lang="uk-UA" sz="1800" dirty="0"/>
              <a:t>, а </a:t>
            </a:r>
            <a:r>
              <a:rPr lang="en-US" sz="1800" dirty="0">
                <a:solidFill>
                  <a:schemeClr val="accent5">
                    <a:lumMod val="75000"/>
                  </a:schemeClr>
                </a:solidFill>
                <a:latin typeface="Consolas" panose="020B0609020204030204" pitchFamily="49" charset="0"/>
              </a:rPr>
              <a:t>array[1] </a:t>
            </a:r>
            <a:r>
              <a:rPr lang="en-US" sz="1800" dirty="0"/>
              <a:t>— </a:t>
            </a:r>
            <a:r>
              <a:rPr lang="uk-UA" sz="1800" dirty="0"/>
              <a:t>масив довжиною </a:t>
            </a:r>
            <a:r>
              <a:rPr lang="uk-UA" sz="1800" dirty="0">
                <a:solidFill>
                  <a:schemeClr val="accent5">
                    <a:lumMod val="75000"/>
                  </a:schemeClr>
                </a:solidFill>
                <a:latin typeface="Consolas" panose="020B0609020204030204" pitchFamily="49" charset="0"/>
              </a:rPr>
              <a:t>2</a:t>
            </a:r>
            <a:r>
              <a:rPr lang="uk-UA" sz="1800" dirty="0"/>
              <a:t> і </a:t>
            </a:r>
            <a:r>
              <a:rPr lang="uk-UA" sz="1800" dirty="0" err="1"/>
              <a:t>т.д</a:t>
            </a:r>
            <a:r>
              <a:rPr lang="uk-UA" sz="1800" dirty="0"/>
              <a:t>.</a:t>
            </a:r>
          </a:p>
          <a:p>
            <a:pPr marL="540000" indent="360000">
              <a:lnSpc>
                <a:spcPct val="150000"/>
              </a:lnSpc>
              <a:spcBef>
                <a:spcPts val="0"/>
              </a:spcBef>
              <a:buNone/>
            </a:pPr>
            <a:endParaRPr lang="uk-UA" sz="1800" dirty="0"/>
          </a:p>
        </p:txBody>
      </p:sp>
      <p:pic>
        <p:nvPicPr>
          <p:cNvPr id="5" name="Рисунок 4">
            <a:extLst>
              <a:ext uri="{FF2B5EF4-FFF2-40B4-BE49-F238E27FC236}">
                <a16:creationId xmlns:a16="http://schemas.microsoft.com/office/drawing/2014/main" id="{0195760C-984E-4E5F-AEBC-5F57B149D5F2}"/>
              </a:ext>
            </a:extLst>
          </p:cNvPr>
          <p:cNvPicPr>
            <a:picLocks noChangeAspect="1"/>
          </p:cNvPicPr>
          <p:nvPr/>
        </p:nvPicPr>
        <p:blipFill>
          <a:blip r:embed="rId2"/>
          <a:stretch>
            <a:fillRect/>
          </a:stretch>
        </p:blipFill>
        <p:spPr>
          <a:xfrm>
            <a:off x="0" y="2150570"/>
            <a:ext cx="12192000" cy="2047573"/>
          </a:xfrm>
          <a:prstGeom prst="rect">
            <a:avLst/>
          </a:prstGeom>
        </p:spPr>
      </p:pic>
    </p:spTree>
    <p:extLst>
      <p:ext uri="{BB962C8B-B14F-4D97-AF65-F5344CB8AC3E}">
        <p14:creationId xmlns:p14="http://schemas.microsoft.com/office/powerpoint/2010/main" val="2506146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normAutofit fontScale="90000"/>
          </a:bodyPr>
          <a:lstStyle/>
          <a:p>
            <a:pPr marL="720000"/>
            <a:r>
              <a:rPr lang="uk-UA" b="1" dirty="0"/>
              <a:t>Двовимірні динамічно виділені масиви</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uk-UA" sz="1800" dirty="0"/>
              <a:t>Для звільнення пам’яті динамічно виділеного двовимірного масиву (який створювався за допомогою цього способу) також потрібен буде цикл:</a:t>
            </a:r>
          </a:p>
        </p:txBody>
      </p:sp>
      <p:pic>
        <p:nvPicPr>
          <p:cNvPr id="5" name="Рисунок 4">
            <a:extLst>
              <a:ext uri="{FF2B5EF4-FFF2-40B4-BE49-F238E27FC236}">
                <a16:creationId xmlns:a16="http://schemas.microsoft.com/office/drawing/2014/main" id="{F513B63E-1866-4544-9AE1-9AC282CD07DC}"/>
              </a:ext>
            </a:extLst>
          </p:cNvPr>
          <p:cNvPicPr>
            <a:picLocks noChangeAspect="1"/>
          </p:cNvPicPr>
          <p:nvPr/>
        </p:nvPicPr>
        <p:blipFill>
          <a:blip r:embed="rId2"/>
          <a:stretch>
            <a:fillRect/>
          </a:stretch>
        </p:blipFill>
        <p:spPr>
          <a:xfrm>
            <a:off x="2733553" y="1810120"/>
            <a:ext cx="6724891" cy="1715950"/>
          </a:xfrm>
          <a:prstGeom prst="rect">
            <a:avLst/>
          </a:prstGeom>
        </p:spPr>
      </p:pic>
    </p:spTree>
    <p:extLst>
      <p:ext uri="{BB962C8B-B14F-4D97-AF65-F5344CB8AC3E}">
        <p14:creationId xmlns:p14="http://schemas.microsoft.com/office/powerpoint/2010/main" val="12063481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176073-C01A-488D-A48E-31D17F206462}"/>
              </a:ext>
            </a:extLst>
          </p:cNvPr>
          <p:cNvSpPr>
            <a:spLocks noGrp="1"/>
          </p:cNvSpPr>
          <p:nvPr>
            <p:ph type="title"/>
          </p:nvPr>
        </p:nvSpPr>
        <p:spPr>
          <a:xfrm>
            <a:off x="0" y="1"/>
            <a:ext cx="12192000" cy="857692"/>
          </a:xfrm>
        </p:spPr>
        <p:txBody>
          <a:bodyPr/>
          <a:lstStyle/>
          <a:p>
            <a:pPr marL="720000"/>
            <a:r>
              <a:rPr lang="uk-UA" b="1" dirty="0"/>
              <a:t>_</a:t>
            </a:r>
          </a:p>
        </p:txBody>
      </p:sp>
      <p:sp>
        <p:nvSpPr>
          <p:cNvPr id="3" name="Объект 2">
            <a:extLst>
              <a:ext uri="{FF2B5EF4-FFF2-40B4-BE49-F238E27FC236}">
                <a16:creationId xmlns:a16="http://schemas.microsoft.com/office/drawing/2014/main" id="{6B1FE79D-4376-4B75-9792-D92B67EFCA2E}"/>
              </a:ext>
            </a:extLst>
          </p:cNvPr>
          <p:cNvSpPr>
            <a:spLocks noGrp="1"/>
          </p:cNvSpPr>
          <p:nvPr>
            <p:ph idx="1"/>
          </p:nvPr>
        </p:nvSpPr>
        <p:spPr>
          <a:xfrm>
            <a:off x="0" y="857692"/>
            <a:ext cx="12191999" cy="6000307"/>
          </a:xfrm>
        </p:spPr>
        <p:txBody>
          <a:bodyPr>
            <a:normAutofit/>
          </a:bodyPr>
          <a:lstStyle/>
          <a:p>
            <a:pPr marL="540000" indent="360000">
              <a:lnSpc>
                <a:spcPct val="150000"/>
              </a:lnSpc>
              <a:spcBef>
                <a:spcPts val="0"/>
              </a:spcBef>
              <a:buNone/>
            </a:pPr>
            <a:r>
              <a:rPr lang="ru-RU" sz="1800" dirty="0" err="1"/>
              <a:t>Зверніть</a:t>
            </a:r>
            <a:r>
              <a:rPr lang="ru-RU" sz="1800" dirty="0"/>
              <a:t> </a:t>
            </a:r>
            <a:r>
              <a:rPr lang="ru-RU" sz="1800" dirty="0" err="1"/>
              <a:t>увагу</a:t>
            </a:r>
            <a:r>
              <a:rPr lang="ru-RU" sz="1800" dirty="0"/>
              <a:t>, ми </a:t>
            </a:r>
            <a:r>
              <a:rPr lang="ru-RU" sz="1800" dirty="0" err="1"/>
              <a:t>видаляємо</a:t>
            </a:r>
            <a:r>
              <a:rPr lang="ru-RU" sz="1800" dirty="0"/>
              <a:t> </a:t>
            </a:r>
            <a:r>
              <a:rPr lang="ru-RU" sz="1800" dirty="0" err="1"/>
              <a:t>масив</a:t>
            </a:r>
            <a:r>
              <a:rPr lang="ru-RU" sz="1800" dirty="0"/>
              <a:t> в порядку, </a:t>
            </a:r>
            <a:r>
              <a:rPr lang="ru-RU" sz="1800" dirty="0" err="1"/>
              <a:t>протилежному</a:t>
            </a:r>
            <a:r>
              <a:rPr lang="ru-RU" sz="1800" dirty="0"/>
              <a:t> </a:t>
            </a:r>
            <a:r>
              <a:rPr lang="ru-RU" sz="1800" dirty="0" err="1"/>
              <a:t>його</a:t>
            </a:r>
            <a:r>
              <a:rPr lang="ru-RU" sz="1800" dirty="0"/>
              <a:t> </a:t>
            </a:r>
            <a:r>
              <a:rPr lang="ru-RU" sz="1800" dirty="0" err="1"/>
              <a:t>створення</a:t>
            </a:r>
            <a:r>
              <a:rPr lang="ru-RU" sz="1800" dirty="0"/>
              <a:t>. </a:t>
            </a:r>
            <a:r>
              <a:rPr lang="ru-RU" sz="1800" dirty="0" err="1"/>
              <a:t>Якщо</a:t>
            </a:r>
            <a:r>
              <a:rPr lang="ru-RU" sz="1800" dirty="0"/>
              <a:t> ми </a:t>
            </a:r>
            <a:r>
              <a:rPr lang="ru-RU" sz="1800" dirty="0" err="1"/>
              <a:t>видалимо</a:t>
            </a:r>
            <a:r>
              <a:rPr lang="ru-RU" sz="1800" dirty="0"/>
              <a:t> </a:t>
            </a:r>
            <a:r>
              <a:rPr lang="ru-RU" sz="1800" dirty="0" err="1"/>
              <a:t>масив</a:t>
            </a:r>
            <a:r>
              <a:rPr lang="ru-RU" sz="1800" dirty="0"/>
              <a:t> перед </a:t>
            </a:r>
            <a:r>
              <a:rPr lang="ru-RU" sz="1800" dirty="0" err="1"/>
              <a:t>видаленням</a:t>
            </a:r>
            <a:r>
              <a:rPr lang="ru-RU" sz="1800" dirty="0"/>
              <a:t> </a:t>
            </a:r>
            <a:r>
              <a:rPr lang="ru-RU" sz="1800" dirty="0" err="1"/>
              <a:t>елементів</a:t>
            </a:r>
            <a:r>
              <a:rPr lang="ru-RU" sz="1800" dirty="0"/>
              <a:t> </a:t>
            </a:r>
            <a:r>
              <a:rPr lang="ru-RU" sz="1800" dirty="0" err="1"/>
              <a:t>масиву</a:t>
            </a:r>
            <a:r>
              <a:rPr lang="ru-RU" sz="1800" dirty="0"/>
              <a:t>, то нам </a:t>
            </a:r>
            <a:r>
              <a:rPr lang="ru-RU" sz="1800" dirty="0" err="1"/>
              <a:t>доведеться</a:t>
            </a:r>
            <a:r>
              <a:rPr lang="ru-RU" sz="1800" dirty="0"/>
              <a:t> </a:t>
            </a:r>
            <a:r>
              <a:rPr lang="ru-RU" sz="1800" dirty="0" err="1"/>
              <a:t>отримувати</a:t>
            </a:r>
            <a:r>
              <a:rPr lang="ru-RU" sz="1800" dirty="0"/>
              <a:t> доступ до </a:t>
            </a:r>
            <a:r>
              <a:rPr lang="ru-RU" sz="1800" dirty="0" err="1"/>
              <a:t>звільненої</a:t>
            </a:r>
            <a:r>
              <a:rPr lang="ru-RU" sz="1800" dirty="0"/>
              <a:t> </a:t>
            </a:r>
            <a:r>
              <a:rPr lang="ru-RU" sz="1800" dirty="0" err="1"/>
              <a:t>пам’яті</a:t>
            </a:r>
            <a:r>
              <a:rPr lang="ru-RU" sz="1800" dirty="0"/>
              <a:t> для </a:t>
            </a:r>
            <a:r>
              <a:rPr lang="ru-RU" sz="1800" dirty="0" err="1"/>
              <a:t>видалення</a:t>
            </a:r>
            <a:r>
              <a:rPr lang="ru-RU" sz="1800" dirty="0"/>
              <a:t> </a:t>
            </a:r>
            <a:r>
              <a:rPr lang="ru-RU" sz="1800" dirty="0" err="1"/>
              <a:t>елементів</a:t>
            </a:r>
            <a:r>
              <a:rPr lang="ru-RU" sz="1800" dirty="0"/>
              <a:t> </a:t>
            </a:r>
            <a:r>
              <a:rPr lang="ru-RU" sz="1800" dirty="0" err="1"/>
              <a:t>масиву</a:t>
            </a:r>
            <a:r>
              <a:rPr lang="ru-RU" sz="1800" dirty="0"/>
              <a:t>. А </a:t>
            </a:r>
            <a:r>
              <a:rPr lang="ru-RU" sz="1800" dirty="0" err="1"/>
              <a:t>це</a:t>
            </a:r>
            <a:r>
              <a:rPr lang="ru-RU" sz="1800" dirty="0"/>
              <a:t>, в свою </a:t>
            </a:r>
            <a:r>
              <a:rPr lang="ru-RU" sz="1800" dirty="0" err="1"/>
              <a:t>чергу</a:t>
            </a:r>
            <a:r>
              <a:rPr lang="ru-RU" sz="1800" dirty="0"/>
              <a:t>, </a:t>
            </a:r>
            <a:r>
              <a:rPr lang="ru-RU" sz="1800" dirty="0" err="1"/>
              <a:t>призведе</a:t>
            </a:r>
            <a:r>
              <a:rPr lang="ru-RU" sz="1800" dirty="0"/>
              <a:t> до </a:t>
            </a:r>
            <a:r>
              <a:rPr lang="ru-RU" sz="1800" dirty="0" err="1"/>
              <a:t>несподіваних</a:t>
            </a:r>
            <a:r>
              <a:rPr lang="ru-RU" sz="1800" dirty="0"/>
              <a:t> </a:t>
            </a:r>
            <a:r>
              <a:rPr lang="ru-RU" sz="1800" dirty="0" err="1"/>
              <a:t>результатів</a:t>
            </a:r>
            <a:r>
              <a:rPr lang="ru-RU" sz="1800" dirty="0"/>
              <a:t>.</a:t>
            </a:r>
          </a:p>
          <a:p>
            <a:pPr marL="540000" indent="360000">
              <a:lnSpc>
                <a:spcPct val="150000"/>
              </a:lnSpc>
              <a:spcBef>
                <a:spcPts val="0"/>
              </a:spcBef>
              <a:buNone/>
            </a:pPr>
            <a:endParaRPr lang="ru-RU" sz="1800" dirty="0"/>
          </a:p>
          <a:p>
            <a:pPr marL="540000" indent="360000">
              <a:lnSpc>
                <a:spcPct val="150000"/>
              </a:lnSpc>
              <a:spcBef>
                <a:spcPts val="0"/>
              </a:spcBef>
              <a:buNone/>
            </a:pPr>
            <a:r>
              <a:rPr lang="ru-RU" sz="1800" dirty="0" err="1"/>
              <a:t>Оскільки</a:t>
            </a:r>
            <a:r>
              <a:rPr lang="ru-RU" sz="1800" dirty="0"/>
              <a:t> </a:t>
            </a:r>
            <a:r>
              <a:rPr lang="ru-RU" sz="1800" dirty="0" err="1"/>
              <a:t>процес</a:t>
            </a:r>
            <a:r>
              <a:rPr lang="ru-RU" sz="1800" dirty="0"/>
              <a:t> </a:t>
            </a:r>
            <a:r>
              <a:rPr lang="ru-RU" sz="1800" dirty="0" err="1"/>
              <a:t>виділення</a:t>
            </a:r>
            <a:r>
              <a:rPr lang="ru-RU" sz="1800" dirty="0"/>
              <a:t> і </a:t>
            </a:r>
            <a:r>
              <a:rPr lang="ru-RU" sz="1800" dirty="0" err="1"/>
              <a:t>звільнення</a:t>
            </a:r>
            <a:r>
              <a:rPr lang="ru-RU" sz="1800" dirty="0"/>
              <a:t> </a:t>
            </a:r>
            <a:r>
              <a:rPr lang="ru-RU" sz="1800" dirty="0" err="1"/>
              <a:t>двовимірних</a:t>
            </a:r>
            <a:r>
              <a:rPr lang="ru-RU" sz="1800" dirty="0"/>
              <a:t> </a:t>
            </a:r>
            <a:r>
              <a:rPr lang="ru-RU" sz="1800" dirty="0" err="1"/>
              <a:t>масивів</a:t>
            </a:r>
            <a:r>
              <a:rPr lang="ru-RU" sz="1800" dirty="0"/>
              <a:t> є </a:t>
            </a:r>
            <a:r>
              <a:rPr lang="ru-RU" sz="1800" dirty="0" err="1"/>
              <a:t>трохи</a:t>
            </a:r>
            <a:r>
              <a:rPr lang="ru-RU" sz="1800" dirty="0"/>
              <a:t> </a:t>
            </a:r>
            <a:r>
              <a:rPr lang="ru-RU" sz="1800" dirty="0" err="1"/>
              <a:t>заплутаним</a:t>
            </a:r>
            <a:r>
              <a:rPr lang="ru-RU" sz="1800" dirty="0"/>
              <a:t> (</a:t>
            </a:r>
            <a:r>
              <a:rPr lang="ru-RU" sz="1800" dirty="0" err="1"/>
              <a:t>можна</a:t>
            </a:r>
            <a:r>
              <a:rPr lang="ru-RU" sz="1800" dirty="0"/>
              <a:t> легко </a:t>
            </a:r>
            <a:r>
              <a:rPr lang="ru-RU" sz="1800" dirty="0" err="1"/>
              <a:t>наробити</a:t>
            </a:r>
            <a:r>
              <a:rPr lang="ru-RU" sz="1800" dirty="0"/>
              <a:t> </a:t>
            </a:r>
            <a:r>
              <a:rPr lang="ru-RU" sz="1800" dirty="0" err="1"/>
              <a:t>помилок</a:t>
            </a:r>
            <a:r>
              <a:rPr lang="ru-RU" sz="1800" dirty="0"/>
              <a:t>), то часто </a:t>
            </a:r>
            <a:r>
              <a:rPr lang="ru-RU" sz="1800" dirty="0" err="1"/>
              <a:t>простіше</a:t>
            </a:r>
            <a:r>
              <a:rPr lang="ru-RU" sz="1800" dirty="0"/>
              <a:t> «</a:t>
            </a:r>
            <a:r>
              <a:rPr lang="ru-RU" sz="1800" dirty="0" err="1"/>
              <a:t>сплюснути</a:t>
            </a:r>
            <a:r>
              <a:rPr lang="ru-RU" sz="1800" dirty="0"/>
              <a:t>» </a:t>
            </a:r>
            <a:r>
              <a:rPr lang="ru-RU" sz="1800" dirty="0" err="1"/>
              <a:t>двовимірний</a:t>
            </a:r>
            <a:r>
              <a:rPr lang="ru-RU" sz="1800" dirty="0"/>
              <a:t> </a:t>
            </a:r>
            <a:r>
              <a:rPr lang="ru-RU" sz="1800" dirty="0" err="1"/>
              <a:t>масив</a:t>
            </a:r>
            <a:r>
              <a:rPr lang="ru-RU" sz="1800" dirty="0"/>
              <a:t> в </a:t>
            </a:r>
            <a:r>
              <a:rPr lang="ru-RU" sz="1800" dirty="0" err="1"/>
              <a:t>одновимірний</a:t>
            </a:r>
            <a:r>
              <a:rPr lang="ru-RU" sz="1800" dirty="0"/>
              <a:t> </a:t>
            </a:r>
            <a:r>
              <a:rPr lang="ru-RU" sz="1800" dirty="0" err="1"/>
              <a:t>масив</a:t>
            </a:r>
            <a:r>
              <a:rPr lang="ru-RU" sz="1800" dirty="0"/>
              <a:t>:</a:t>
            </a:r>
            <a:endParaRPr lang="uk-UA" sz="1800" dirty="0"/>
          </a:p>
        </p:txBody>
      </p:sp>
      <p:pic>
        <p:nvPicPr>
          <p:cNvPr id="5" name="Рисунок 4">
            <a:extLst>
              <a:ext uri="{FF2B5EF4-FFF2-40B4-BE49-F238E27FC236}">
                <a16:creationId xmlns:a16="http://schemas.microsoft.com/office/drawing/2014/main" id="{451164F9-0E93-4D9F-AA1E-619170FCF19A}"/>
              </a:ext>
            </a:extLst>
          </p:cNvPr>
          <p:cNvPicPr>
            <a:picLocks noChangeAspect="1"/>
          </p:cNvPicPr>
          <p:nvPr/>
        </p:nvPicPr>
        <p:blipFill>
          <a:blip r:embed="rId2"/>
          <a:stretch>
            <a:fillRect/>
          </a:stretch>
        </p:blipFill>
        <p:spPr>
          <a:xfrm>
            <a:off x="0" y="3429000"/>
            <a:ext cx="12192000" cy="3412622"/>
          </a:xfrm>
          <a:prstGeom prst="rect">
            <a:avLst/>
          </a:prstGeom>
        </p:spPr>
      </p:pic>
    </p:spTree>
    <p:extLst>
      <p:ext uri="{BB962C8B-B14F-4D97-AF65-F5344CB8AC3E}">
        <p14:creationId xmlns:p14="http://schemas.microsoft.com/office/powerpoint/2010/main" val="367402021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Другая 1">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3698</TotalTime>
  <Words>14070</Words>
  <Application>Microsoft Office PowerPoint</Application>
  <PresentationFormat>Широкий екран</PresentationFormat>
  <Paragraphs>1101</Paragraphs>
  <Slides>210</Slides>
  <Notes>1</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210</vt:i4>
      </vt:variant>
    </vt:vector>
  </HeadingPairs>
  <TitlesOfParts>
    <vt:vector size="216" baseType="lpstr">
      <vt:lpstr>Arial</vt:lpstr>
      <vt:lpstr>Calibri</vt:lpstr>
      <vt:lpstr>Consolas</vt:lpstr>
      <vt:lpstr>Open Sans</vt:lpstr>
      <vt:lpstr>Tahoma</vt:lpstr>
      <vt:lpstr>Тема Office</vt:lpstr>
      <vt:lpstr>Все про покажчики Все про посилання</vt:lpstr>
      <vt:lpstr>Статичне та динамічне виділення пам’яті</vt:lpstr>
      <vt:lpstr>Покажчики</vt:lpstr>
      <vt:lpstr>Покажчики</vt:lpstr>
      <vt:lpstr>Покажчики</vt:lpstr>
      <vt:lpstr>_</vt:lpstr>
      <vt:lpstr>Покажчики</vt:lpstr>
      <vt:lpstr>Покажчики</vt:lpstr>
      <vt:lpstr>_</vt:lpstr>
      <vt:lpstr>Покажчики та масиви</vt:lpstr>
      <vt:lpstr>Покажчики та масиви</vt:lpstr>
      <vt:lpstr>Покажчики та масиви</vt:lpstr>
      <vt:lpstr>Покажчики та масиви</vt:lpstr>
      <vt:lpstr>Покажчики та масиви</vt:lpstr>
      <vt:lpstr>_</vt:lpstr>
      <vt:lpstr>_</vt:lpstr>
      <vt:lpstr>_</vt:lpstr>
      <vt:lpstr>_</vt:lpstr>
      <vt:lpstr>Покажчики та масиви</vt:lpstr>
      <vt:lpstr>_</vt:lpstr>
      <vt:lpstr>Покажчики та масиви</vt:lpstr>
      <vt:lpstr>Покажчики та масиви</vt:lpstr>
      <vt:lpstr>Покажчики — аргументи функцій.  Передача аргументів за покажчиком</vt:lpstr>
      <vt:lpstr>Покажчики — аргументи функцій.  Передача аргументів за покажчиком</vt:lpstr>
      <vt:lpstr>_</vt:lpstr>
      <vt:lpstr>Аналіз використання NULL та nullptr</vt:lpstr>
      <vt:lpstr>Аналіз використання NULL та nullptr</vt:lpstr>
      <vt:lpstr>Аналіз використання NULL та nullptr</vt:lpstr>
      <vt:lpstr>_</vt:lpstr>
      <vt:lpstr>Макрос NULL</vt:lpstr>
      <vt:lpstr>Ключове слово nullptr в C++11</vt:lpstr>
      <vt:lpstr>Ключове слово nullptr в C++11</vt:lpstr>
      <vt:lpstr>Тип даних std::nullptr_t в C++11</vt:lpstr>
      <vt:lpstr>Бонусний матеріал (теж саме, але іншими словами)</vt:lpstr>
      <vt:lpstr>Оператор адреси &amp;</vt:lpstr>
      <vt:lpstr>_</vt:lpstr>
      <vt:lpstr>Оператор адреси &amp;</vt:lpstr>
      <vt:lpstr>Оператор розіменування *</vt:lpstr>
      <vt:lpstr>Вказівники</vt:lpstr>
      <vt:lpstr>Вказівники</vt:lpstr>
      <vt:lpstr>Присвоювання значень вказівнику</vt:lpstr>
      <vt:lpstr>_</vt:lpstr>
      <vt:lpstr>Презентація PowerPoint</vt:lpstr>
      <vt:lpstr>Оператор адреси повертає вказівник</vt:lpstr>
      <vt:lpstr>Розіменування вказівників</vt:lpstr>
      <vt:lpstr>Розіменування вказівників</vt:lpstr>
      <vt:lpstr>Розіменування вказівників</vt:lpstr>
      <vt:lpstr>Розіменування некоректних вказівників</vt:lpstr>
      <vt:lpstr>_</vt:lpstr>
      <vt:lpstr>Розмір вказівників</vt:lpstr>
      <vt:lpstr>Чим корисні вказівники?</vt:lpstr>
      <vt:lpstr>Висновки</vt:lpstr>
      <vt:lpstr>Завдання №1</vt:lpstr>
      <vt:lpstr>Відповідь №1</vt:lpstr>
      <vt:lpstr>Завдання №2</vt:lpstr>
      <vt:lpstr>Відповідь №2</vt:lpstr>
      <vt:lpstr>Схожість між вказівниками і масивами</vt:lpstr>
      <vt:lpstr>_</vt:lpstr>
      <vt:lpstr>Схожість між вказівниками і масивами</vt:lpstr>
      <vt:lpstr>_</vt:lpstr>
      <vt:lpstr>Відмінності між вказівниками і масивами</vt:lpstr>
      <vt:lpstr>Відмінності між вказівниками і масивами</vt:lpstr>
      <vt:lpstr>Передача масивів у функції</vt:lpstr>
      <vt:lpstr>Передача масивів у функції</vt:lpstr>
      <vt:lpstr>Передача масивів у функції</vt:lpstr>
      <vt:lpstr>Передача по адресі</vt:lpstr>
      <vt:lpstr>Передача по адресі</vt:lpstr>
      <vt:lpstr>Адресна арифметика і індексація масивів</vt:lpstr>
      <vt:lpstr>Адресна арифметика і індексація масивів</vt:lpstr>
      <vt:lpstr>_</vt:lpstr>
      <vt:lpstr>Розташування елементів масиву в пам’яті</vt:lpstr>
      <vt:lpstr>Індексація масивів</vt:lpstr>
      <vt:lpstr>Індексація масивів</vt:lpstr>
      <vt:lpstr>Індексація масивів</vt:lpstr>
      <vt:lpstr>Використання вказівника для ітерації по масиву</vt:lpstr>
      <vt:lpstr>Вказівники і const</vt:lpstr>
      <vt:lpstr>Вказівники і const</vt:lpstr>
      <vt:lpstr>Вказівники на константні значення</vt:lpstr>
      <vt:lpstr>Вказівники на константні значення</vt:lpstr>
      <vt:lpstr>Вказівники на константні значення</vt:lpstr>
      <vt:lpstr>Константні вказівники</vt:lpstr>
      <vt:lpstr>Константні вказівники</vt:lpstr>
      <vt:lpstr>Константні вказівники на константні значення</vt:lpstr>
      <vt:lpstr>Висновки</vt:lpstr>
      <vt:lpstr>Висновки</vt:lpstr>
      <vt:lpstr>Вказівники типу void</vt:lpstr>
      <vt:lpstr>Вказівники типу void</vt:lpstr>
      <vt:lpstr>Вказівники типу void</vt:lpstr>
      <vt:lpstr>_</vt:lpstr>
      <vt:lpstr>Вказівники типу void</vt:lpstr>
      <vt:lpstr>Вказівники на вказівники</vt:lpstr>
      <vt:lpstr>Вказівники на вказівники</vt:lpstr>
      <vt:lpstr>Вказівники на вказівники</vt:lpstr>
      <vt:lpstr>Масиви вказівників</vt:lpstr>
      <vt:lpstr>Двовимірні динамічно виділені масиви</vt:lpstr>
      <vt:lpstr>Двовимірні динамічно виділені масиви</vt:lpstr>
      <vt:lpstr>Двовимірні динамічно виділені масиви</vt:lpstr>
      <vt:lpstr>Двовимірні динамічно виділені масиви</vt:lpstr>
      <vt:lpstr>_</vt:lpstr>
      <vt:lpstr>_</vt:lpstr>
      <vt:lpstr>Вказівник на вказівник на вказівник і т.д.</vt:lpstr>
      <vt:lpstr>Висновок</vt:lpstr>
      <vt:lpstr>Загальні відомості про посилання</vt:lpstr>
      <vt:lpstr>Загальні відомості про посилання</vt:lpstr>
      <vt:lpstr>_</vt:lpstr>
      <vt:lpstr>Загальні відомості про посилання</vt:lpstr>
      <vt:lpstr>Загальні відомості про посилання</vt:lpstr>
      <vt:lpstr>Загальні відомості про посилання</vt:lpstr>
      <vt:lpstr>Посилальні параметри. Передача аргументів за посиланням</vt:lpstr>
      <vt:lpstr>Посилальні параметри. Передача аргументів за посиланням</vt:lpstr>
      <vt:lpstr>Посилальні параметри. Передача аргументів за посиланням</vt:lpstr>
      <vt:lpstr>Посилальні параметри. Передача аргументів за посиланням</vt:lpstr>
      <vt:lpstr>Посилання як результати функцій</vt:lpstr>
      <vt:lpstr>_</vt:lpstr>
      <vt:lpstr>Знаходження максимального елемента  в масиві і заміна його на нуль</vt:lpstr>
      <vt:lpstr>Оператори виділення пам'яті new та delete</vt:lpstr>
      <vt:lpstr>Оператори виділення пам'яті new та delete</vt:lpstr>
      <vt:lpstr>Оператори виділення пам'яті new та delete</vt:lpstr>
      <vt:lpstr>Оператори виділення пам'яті new та delete</vt:lpstr>
      <vt:lpstr>Операція звільнення пам'яті delete</vt:lpstr>
      <vt:lpstr>_</vt:lpstr>
      <vt:lpstr>_</vt:lpstr>
      <vt:lpstr>Динамічне виділення пам’яті</vt:lpstr>
      <vt:lpstr>Динамічне виділення змінних</vt:lpstr>
      <vt:lpstr>_</vt:lpstr>
      <vt:lpstr>Динамічне виділення змінних</vt:lpstr>
      <vt:lpstr>Динамічне виділення змінних</vt:lpstr>
      <vt:lpstr>Динамічне виділення змінних</vt:lpstr>
      <vt:lpstr>Як працює динамічне виділення пам’яті?</vt:lpstr>
      <vt:lpstr>Звільнення пам’яті</vt:lpstr>
      <vt:lpstr>Звільнення пам’яті</vt:lpstr>
      <vt:lpstr>Висячі вказівники</vt:lpstr>
      <vt:lpstr>_</vt:lpstr>
      <vt:lpstr>Висячі вказівники</vt:lpstr>
      <vt:lpstr>Висячі вказівники</vt:lpstr>
      <vt:lpstr>Оператор new</vt:lpstr>
      <vt:lpstr>Оператор new</vt:lpstr>
      <vt:lpstr>Нульові вказівники і динамічне виділення пам’яті</vt:lpstr>
      <vt:lpstr>Витік пам’яті</vt:lpstr>
      <vt:lpstr>Витік пам’яті</vt:lpstr>
      <vt:lpstr>Витік пам’яті</vt:lpstr>
      <vt:lpstr>Витік пам’яті</vt:lpstr>
      <vt:lpstr>Витік пам’яті</vt:lpstr>
      <vt:lpstr>Висновки</vt:lpstr>
      <vt:lpstr>Бонусний матеріал про посилання</vt:lpstr>
      <vt:lpstr>Посилання</vt:lpstr>
      <vt:lpstr>Посилання</vt:lpstr>
      <vt:lpstr>Посилання в якості псевдонімів</vt:lpstr>
      <vt:lpstr>Посилання в якості псевдонімів</vt:lpstr>
      <vt:lpstr>Короткий огляд l-value і r-value</vt:lpstr>
      <vt:lpstr>Ініціалізація посилань</vt:lpstr>
      <vt:lpstr>Ініціалізація посилань</vt:lpstr>
      <vt:lpstr>Посилання в якості параметрів у функціях</vt:lpstr>
      <vt:lpstr>_</vt:lpstr>
      <vt:lpstr>Посилання в якості параметрів у функціях</vt:lpstr>
      <vt:lpstr>Посилання як найлегший спосіб доступу до даних</vt:lpstr>
      <vt:lpstr>Посилання як найлегший спосіб доступу до даних</vt:lpstr>
      <vt:lpstr>Посилання vs. Вказівники</vt:lpstr>
      <vt:lpstr>Посилання vs. Вказівники</vt:lpstr>
      <vt:lpstr>Висновки</vt:lpstr>
      <vt:lpstr>Посилання і const</vt:lpstr>
      <vt:lpstr>Ініціалізація посилань на константи</vt:lpstr>
      <vt:lpstr>Ініціалізація посилань на константи</vt:lpstr>
      <vt:lpstr>Посилання r-values</vt:lpstr>
      <vt:lpstr>Константні посилання в якості параметрів функції</vt:lpstr>
      <vt:lpstr>_</vt:lpstr>
      <vt:lpstr>_</vt:lpstr>
      <vt:lpstr>Оператор доступу до членів через вказівник</vt:lpstr>
      <vt:lpstr>Оператор доступу до членів через вказівник</vt:lpstr>
      <vt:lpstr>Оператор доступу до членів через вказівник</vt:lpstr>
      <vt:lpstr>Оператор доступу до членів через вказівник</vt:lpstr>
      <vt:lpstr>_</vt:lpstr>
      <vt:lpstr>Вказівники на функції</vt:lpstr>
      <vt:lpstr>Вказівники на функції</vt:lpstr>
      <vt:lpstr>Вказівники на функції</vt:lpstr>
      <vt:lpstr>Вказівники на функції</vt:lpstr>
      <vt:lpstr>Присвоювання функції вказівника на функцію</vt:lpstr>
      <vt:lpstr>Присвоювання функції вказівника на функцію</vt:lpstr>
      <vt:lpstr>Присвоювання функції вказівника на функцію</vt:lpstr>
      <vt:lpstr>Виклик функції через вказівник на функцію</vt:lpstr>
      <vt:lpstr>Виклик функції через вказівник на функцію</vt:lpstr>
      <vt:lpstr>Виклик функції через вказівник на функцію</vt:lpstr>
      <vt:lpstr>Передача функцій в якості аргументів іншим функціям</vt:lpstr>
      <vt:lpstr>Передача функцій в якості аргументів іншим функціям</vt:lpstr>
      <vt:lpstr>Передача функцій в якості аргументів іншим функціям</vt:lpstr>
      <vt:lpstr>Передача функцій в якості аргументів іншим функціям</vt:lpstr>
      <vt:lpstr>Передача функцій в якості аргументів іншим функціям</vt:lpstr>
      <vt:lpstr>Передача функцій в якості аргументів іншим функціям</vt:lpstr>
      <vt:lpstr>Передача функцій в якості аргументів іншим функціям</vt:lpstr>
      <vt:lpstr>Передача функцій в якості аргументів іншим функціям</vt:lpstr>
      <vt:lpstr>Параметри за замовчуванням у функціях</vt:lpstr>
      <vt:lpstr>Вказівники на функції і псевдоніми типів</vt:lpstr>
      <vt:lpstr>Вказівники на функції і псевдоніми типів</vt:lpstr>
      <vt:lpstr>Використання std::function в C++11</vt:lpstr>
      <vt:lpstr>Вказівники на функції і псевдоніми типів</vt:lpstr>
      <vt:lpstr>_</vt:lpstr>
      <vt:lpstr>Висновки</vt:lpstr>
      <vt:lpstr>_</vt:lpstr>
      <vt:lpstr>Динамічні масиви</vt:lpstr>
      <vt:lpstr>Динамічні масиви</vt:lpstr>
      <vt:lpstr>Динамічні масиви</vt:lpstr>
      <vt:lpstr>Видалення динамічного масиву</vt:lpstr>
      <vt:lpstr>Ініціалізація динамічного масиву</vt:lpstr>
      <vt:lpstr>Ініціалізація динамічного масиву</vt:lpstr>
      <vt:lpstr>Ініціалізація динамічного масиву</vt:lpstr>
      <vt:lpstr>_</vt:lpstr>
      <vt:lpstr>Зміна довжини масиву</vt:lpstr>
      <vt:lpstr>_</vt:lpstr>
      <vt:lpstr>_</vt:lpstr>
      <vt:lpstr>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Введення в вебдизайн</dc:title>
  <dc:creator>Alexander</dc:creator>
  <cp:lastModifiedBy>Alexander Vereshchagin</cp:lastModifiedBy>
  <cp:revision>298</cp:revision>
  <dcterms:created xsi:type="dcterms:W3CDTF">2021-08-19T17:51:13Z</dcterms:created>
  <dcterms:modified xsi:type="dcterms:W3CDTF">2024-02-25T15:38:41Z</dcterms:modified>
</cp:coreProperties>
</file>